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6.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9.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2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1.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3.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4.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6.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7.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28.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29.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30.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31.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32.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33.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34.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5.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36.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37.xml" ContentType="application/vnd.openxmlformats-officedocument.theme+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theme/theme38.xml" ContentType="application/vnd.openxmlformats-officedocument.theme+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39.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40.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charts/chart8.xml" ContentType="application/vnd.openxmlformats-officedocument.drawingml.chart+xml"/>
  <Override PartName="/ppt/theme/themeOverride1.xml" ContentType="application/vnd.openxmlformats-officedocument.themeOverride+xml"/>
  <Override PartName="/ppt/charts/chart9.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224" r:id="rId2"/>
    <p:sldMasterId id="2147484236" r:id="rId3"/>
    <p:sldMasterId id="2147484261" r:id="rId4"/>
    <p:sldMasterId id="2147484297" r:id="rId5"/>
    <p:sldMasterId id="2147484459" r:id="rId6"/>
    <p:sldMasterId id="2147484508" r:id="rId7"/>
    <p:sldMasterId id="2147484533" r:id="rId8"/>
    <p:sldMasterId id="2147484557" r:id="rId9"/>
    <p:sldMasterId id="2147484660" r:id="rId10"/>
    <p:sldMasterId id="2147484685" r:id="rId11"/>
    <p:sldMasterId id="2147484873" r:id="rId12"/>
    <p:sldMasterId id="2147485285" r:id="rId13"/>
    <p:sldMasterId id="2147485370" r:id="rId14"/>
    <p:sldMasterId id="2147485490" r:id="rId15"/>
    <p:sldMasterId id="2147485503" r:id="rId16"/>
    <p:sldMasterId id="2147485529" r:id="rId17"/>
    <p:sldMasterId id="2147485542" r:id="rId18"/>
    <p:sldMasterId id="2147485555" r:id="rId19"/>
    <p:sldMasterId id="2147485568" r:id="rId20"/>
    <p:sldMasterId id="2147485581" r:id="rId21"/>
    <p:sldMasterId id="2147485593" r:id="rId22"/>
    <p:sldMasterId id="2147485606" r:id="rId23"/>
    <p:sldMasterId id="2147485619" r:id="rId24"/>
    <p:sldMasterId id="2147485632" r:id="rId25"/>
    <p:sldMasterId id="2147485644" r:id="rId26"/>
    <p:sldMasterId id="2147485657" r:id="rId27"/>
    <p:sldMasterId id="2147485669" r:id="rId28"/>
    <p:sldMasterId id="2147485681" r:id="rId29"/>
    <p:sldMasterId id="2147485693" r:id="rId30"/>
    <p:sldMasterId id="2147485717" r:id="rId31"/>
    <p:sldMasterId id="2147485729" r:id="rId32"/>
    <p:sldMasterId id="2147485741" r:id="rId33"/>
    <p:sldMasterId id="2147485777" r:id="rId34"/>
    <p:sldMasterId id="2147485789" r:id="rId35"/>
    <p:sldMasterId id="2147485802" r:id="rId36"/>
    <p:sldMasterId id="2147485814" r:id="rId37"/>
    <p:sldMasterId id="2147485826" r:id="rId38"/>
    <p:sldMasterId id="2147485838" r:id="rId39"/>
    <p:sldMasterId id="2147485851" r:id="rId40"/>
    <p:sldMasterId id="2147485864" r:id="rId41"/>
  </p:sldMasterIdLst>
  <p:notesMasterIdLst>
    <p:notesMasterId r:id="rId146"/>
  </p:notesMasterIdLst>
  <p:handoutMasterIdLst>
    <p:handoutMasterId r:id="rId147"/>
  </p:handoutMasterIdLst>
  <p:sldIdLst>
    <p:sldId id="4949" r:id="rId42"/>
    <p:sldId id="1430" r:id="rId43"/>
    <p:sldId id="1431" r:id="rId44"/>
    <p:sldId id="1434" r:id="rId45"/>
    <p:sldId id="1010" r:id="rId46"/>
    <p:sldId id="1432" r:id="rId47"/>
    <p:sldId id="1013" r:id="rId48"/>
    <p:sldId id="1546" r:id="rId49"/>
    <p:sldId id="1436" r:id="rId50"/>
    <p:sldId id="1437" r:id="rId51"/>
    <p:sldId id="1438" r:id="rId52"/>
    <p:sldId id="1439" r:id="rId53"/>
    <p:sldId id="1547" r:id="rId54"/>
    <p:sldId id="1548" r:id="rId55"/>
    <p:sldId id="1549" r:id="rId56"/>
    <p:sldId id="1550" r:id="rId57"/>
    <p:sldId id="1440" r:id="rId58"/>
    <p:sldId id="1441" r:id="rId59"/>
    <p:sldId id="1442" r:id="rId60"/>
    <p:sldId id="1443" r:id="rId61"/>
    <p:sldId id="1453" r:id="rId62"/>
    <p:sldId id="1454" r:id="rId63"/>
    <p:sldId id="1455" r:id="rId64"/>
    <p:sldId id="1456" r:id="rId65"/>
    <p:sldId id="1457" r:id="rId66"/>
    <p:sldId id="1458" r:id="rId67"/>
    <p:sldId id="1459" r:id="rId68"/>
    <p:sldId id="1460" r:id="rId69"/>
    <p:sldId id="1461" r:id="rId70"/>
    <p:sldId id="1462" r:id="rId71"/>
    <p:sldId id="1463" r:id="rId72"/>
    <p:sldId id="1464" r:id="rId73"/>
    <p:sldId id="1465" r:id="rId74"/>
    <p:sldId id="1466" r:id="rId75"/>
    <p:sldId id="1467" r:id="rId76"/>
    <p:sldId id="1468" r:id="rId77"/>
    <p:sldId id="1469" r:id="rId78"/>
    <p:sldId id="1556" r:id="rId79"/>
    <p:sldId id="1557" r:id="rId80"/>
    <p:sldId id="1558" r:id="rId81"/>
    <p:sldId id="1559" r:id="rId82"/>
    <p:sldId id="1560" r:id="rId83"/>
    <p:sldId id="1561" r:id="rId84"/>
    <p:sldId id="1470" r:id="rId85"/>
    <p:sldId id="1471" r:id="rId86"/>
    <p:sldId id="1555" r:id="rId87"/>
    <p:sldId id="1472" r:id="rId88"/>
    <p:sldId id="1473" r:id="rId89"/>
    <p:sldId id="1474" r:id="rId90"/>
    <p:sldId id="1475" r:id="rId91"/>
    <p:sldId id="1476" r:id="rId92"/>
    <p:sldId id="1477" r:id="rId93"/>
    <p:sldId id="1478" r:id="rId94"/>
    <p:sldId id="1479" r:id="rId95"/>
    <p:sldId id="1480" r:id="rId96"/>
    <p:sldId id="1481" r:id="rId97"/>
    <p:sldId id="1482" r:id="rId98"/>
    <p:sldId id="1483" r:id="rId99"/>
    <p:sldId id="1484" r:id="rId100"/>
    <p:sldId id="1485" r:id="rId101"/>
    <p:sldId id="1486" r:id="rId102"/>
    <p:sldId id="1487" r:id="rId103"/>
    <p:sldId id="1488" r:id="rId104"/>
    <p:sldId id="1489" r:id="rId105"/>
    <p:sldId id="1490" r:id="rId106"/>
    <p:sldId id="1491" r:id="rId107"/>
    <p:sldId id="1492" r:id="rId108"/>
    <p:sldId id="1493" r:id="rId109"/>
    <p:sldId id="1494" r:id="rId110"/>
    <p:sldId id="1495" r:id="rId111"/>
    <p:sldId id="1496" r:id="rId112"/>
    <p:sldId id="1497" r:id="rId113"/>
    <p:sldId id="1498" r:id="rId114"/>
    <p:sldId id="1514" r:id="rId115"/>
    <p:sldId id="1516" r:id="rId116"/>
    <p:sldId id="1515" r:id="rId117"/>
    <p:sldId id="1551" r:id="rId118"/>
    <p:sldId id="1552" r:id="rId119"/>
    <p:sldId id="1553" r:id="rId120"/>
    <p:sldId id="1554" r:id="rId121"/>
    <p:sldId id="1517" r:id="rId122"/>
    <p:sldId id="1500" r:id="rId123"/>
    <p:sldId id="1501" r:id="rId124"/>
    <p:sldId id="1502" r:id="rId125"/>
    <p:sldId id="1503" r:id="rId126"/>
    <p:sldId id="1504" r:id="rId127"/>
    <p:sldId id="1505" r:id="rId128"/>
    <p:sldId id="1518" r:id="rId129"/>
    <p:sldId id="1519" r:id="rId130"/>
    <p:sldId id="1520" r:id="rId131"/>
    <p:sldId id="1521" r:id="rId132"/>
    <p:sldId id="1522" r:id="rId133"/>
    <p:sldId id="1523" r:id="rId134"/>
    <p:sldId id="1524" r:id="rId135"/>
    <p:sldId id="1525" r:id="rId136"/>
    <p:sldId id="1526" r:id="rId137"/>
    <p:sldId id="1510" r:id="rId138"/>
    <p:sldId id="1528" r:id="rId139"/>
    <p:sldId id="1511" r:id="rId140"/>
    <p:sldId id="1512" r:id="rId141"/>
    <p:sldId id="1513" r:id="rId142"/>
    <p:sldId id="1544" r:id="rId143"/>
    <p:sldId id="1545" r:id="rId144"/>
    <p:sldId id="4950" r:id="rId14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35F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9" autoAdjust="0"/>
    <p:restoredTop sz="93658"/>
  </p:normalViewPr>
  <p:slideViewPr>
    <p:cSldViewPr>
      <p:cViewPr varScale="1">
        <p:scale>
          <a:sx n="78" d="100"/>
          <a:sy n="78" d="100"/>
        </p:scale>
        <p:origin x="132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76.xml"/><Relationship Id="rId21" Type="http://schemas.openxmlformats.org/officeDocument/2006/relationships/slideMaster" Target="slideMasters/slideMaster21.xml"/><Relationship Id="rId42" Type="http://schemas.openxmlformats.org/officeDocument/2006/relationships/slide" Target="slides/slide1.xml"/><Relationship Id="rId63" Type="http://schemas.openxmlformats.org/officeDocument/2006/relationships/slide" Target="slides/slide22.xml"/><Relationship Id="rId84" Type="http://schemas.openxmlformats.org/officeDocument/2006/relationships/slide" Target="slides/slide43.xml"/><Relationship Id="rId138" Type="http://schemas.openxmlformats.org/officeDocument/2006/relationships/slide" Target="slides/slide97.xml"/><Relationship Id="rId107" Type="http://schemas.openxmlformats.org/officeDocument/2006/relationships/slide" Target="slides/slide6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2.xml"/><Relationship Id="rId74" Type="http://schemas.openxmlformats.org/officeDocument/2006/relationships/slide" Target="slides/slide33.xml"/><Relationship Id="rId128" Type="http://schemas.openxmlformats.org/officeDocument/2006/relationships/slide" Target="slides/slide87.xml"/><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5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2.xml"/><Relationship Id="rId48" Type="http://schemas.openxmlformats.org/officeDocument/2006/relationships/slide" Target="slides/slide7.xml"/><Relationship Id="rId64" Type="http://schemas.openxmlformats.org/officeDocument/2006/relationships/slide" Target="slides/slide23.xml"/><Relationship Id="rId69" Type="http://schemas.openxmlformats.org/officeDocument/2006/relationships/slide" Target="slides/slide28.xml"/><Relationship Id="rId113" Type="http://schemas.openxmlformats.org/officeDocument/2006/relationships/slide" Target="slides/slide72.xml"/><Relationship Id="rId118" Type="http://schemas.openxmlformats.org/officeDocument/2006/relationships/slide" Target="slides/slide77.xml"/><Relationship Id="rId134" Type="http://schemas.openxmlformats.org/officeDocument/2006/relationships/slide" Target="slides/slide93.xml"/><Relationship Id="rId139" Type="http://schemas.openxmlformats.org/officeDocument/2006/relationships/slide" Target="slides/slide98.xml"/><Relationship Id="rId80" Type="http://schemas.openxmlformats.org/officeDocument/2006/relationships/slide" Target="slides/slide39.xml"/><Relationship Id="rId85" Type="http://schemas.openxmlformats.org/officeDocument/2006/relationships/slide" Target="slides/slide44.xml"/><Relationship Id="rId150" Type="http://schemas.openxmlformats.org/officeDocument/2006/relationships/theme" Target="theme/theme1.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8.xml"/><Relationship Id="rId103" Type="http://schemas.openxmlformats.org/officeDocument/2006/relationships/slide" Target="slides/slide62.xml"/><Relationship Id="rId108" Type="http://schemas.openxmlformats.org/officeDocument/2006/relationships/slide" Target="slides/slide67.xml"/><Relationship Id="rId124" Type="http://schemas.openxmlformats.org/officeDocument/2006/relationships/slide" Target="slides/slide83.xml"/><Relationship Id="rId129" Type="http://schemas.openxmlformats.org/officeDocument/2006/relationships/slide" Target="slides/slide88.xml"/><Relationship Id="rId54" Type="http://schemas.openxmlformats.org/officeDocument/2006/relationships/slide" Target="slides/slide13.xml"/><Relationship Id="rId70" Type="http://schemas.openxmlformats.org/officeDocument/2006/relationships/slide" Target="slides/slide29.xml"/><Relationship Id="rId75" Type="http://schemas.openxmlformats.org/officeDocument/2006/relationships/slide" Target="slides/slide34.xml"/><Relationship Id="rId91" Type="http://schemas.openxmlformats.org/officeDocument/2006/relationships/slide" Target="slides/slide50.xml"/><Relationship Id="rId96" Type="http://schemas.openxmlformats.org/officeDocument/2006/relationships/slide" Target="slides/slide55.xml"/><Relationship Id="rId140" Type="http://schemas.openxmlformats.org/officeDocument/2006/relationships/slide" Target="slides/slide99.xml"/><Relationship Id="rId145" Type="http://schemas.openxmlformats.org/officeDocument/2006/relationships/slide" Target="slides/slide10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8.xml"/><Relationship Id="rId114" Type="http://schemas.openxmlformats.org/officeDocument/2006/relationships/slide" Target="slides/slide73.xml"/><Relationship Id="rId119" Type="http://schemas.openxmlformats.org/officeDocument/2006/relationships/slide" Target="slides/slide78.xml"/><Relationship Id="rId44" Type="http://schemas.openxmlformats.org/officeDocument/2006/relationships/slide" Target="slides/slide3.xml"/><Relationship Id="rId60" Type="http://schemas.openxmlformats.org/officeDocument/2006/relationships/slide" Target="slides/slide19.xml"/><Relationship Id="rId65" Type="http://schemas.openxmlformats.org/officeDocument/2006/relationships/slide" Target="slides/slide24.xml"/><Relationship Id="rId81" Type="http://schemas.openxmlformats.org/officeDocument/2006/relationships/slide" Target="slides/slide40.xml"/><Relationship Id="rId86" Type="http://schemas.openxmlformats.org/officeDocument/2006/relationships/slide" Target="slides/slide45.xml"/><Relationship Id="rId130" Type="http://schemas.openxmlformats.org/officeDocument/2006/relationships/slide" Target="slides/slide89.xml"/><Relationship Id="rId135" Type="http://schemas.openxmlformats.org/officeDocument/2006/relationships/slide" Target="slides/slide94.xml"/><Relationship Id="rId151" Type="http://schemas.openxmlformats.org/officeDocument/2006/relationships/tableStyles" Target="tableStyle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8.xml"/><Relationship Id="rId34" Type="http://schemas.openxmlformats.org/officeDocument/2006/relationships/slideMaster" Target="slideMasters/slideMaster34.xml"/><Relationship Id="rId50" Type="http://schemas.openxmlformats.org/officeDocument/2006/relationships/slide" Target="slides/slide9.xml"/><Relationship Id="rId55" Type="http://schemas.openxmlformats.org/officeDocument/2006/relationships/slide" Target="slides/slide14.xml"/><Relationship Id="rId76" Type="http://schemas.openxmlformats.org/officeDocument/2006/relationships/slide" Target="slides/slide35.xml"/><Relationship Id="rId97" Type="http://schemas.openxmlformats.org/officeDocument/2006/relationships/slide" Target="slides/slide56.xml"/><Relationship Id="rId104" Type="http://schemas.openxmlformats.org/officeDocument/2006/relationships/slide" Target="slides/slide63.xml"/><Relationship Id="rId120" Type="http://schemas.openxmlformats.org/officeDocument/2006/relationships/slide" Target="slides/slide79.xml"/><Relationship Id="rId125" Type="http://schemas.openxmlformats.org/officeDocument/2006/relationships/slide" Target="slides/slide84.xml"/><Relationship Id="rId141" Type="http://schemas.openxmlformats.org/officeDocument/2006/relationships/slide" Target="slides/slide100.xml"/><Relationship Id="rId14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30.xml"/><Relationship Id="rId92" Type="http://schemas.openxmlformats.org/officeDocument/2006/relationships/slide" Target="slides/slide5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 Target="slides/slide4.xml"/><Relationship Id="rId66" Type="http://schemas.openxmlformats.org/officeDocument/2006/relationships/slide" Target="slides/slide25.xml"/><Relationship Id="rId87" Type="http://schemas.openxmlformats.org/officeDocument/2006/relationships/slide" Target="slides/slide46.xml"/><Relationship Id="rId110" Type="http://schemas.openxmlformats.org/officeDocument/2006/relationships/slide" Target="slides/slide69.xml"/><Relationship Id="rId115" Type="http://schemas.openxmlformats.org/officeDocument/2006/relationships/slide" Target="slides/slide74.xml"/><Relationship Id="rId131" Type="http://schemas.openxmlformats.org/officeDocument/2006/relationships/slide" Target="slides/slide90.xml"/><Relationship Id="rId136" Type="http://schemas.openxmlformats.org/officeDocument/2006/relationships/slide" Target="slides/slide95.xml"/><Relationship Id="rId61" Type="http://schemas.openxmlformats.org/officeDocument/2006/relationships/slide" Target="slides/slide20.xml"/><Relationship Id="rId82" Type="http://schemas.openxmlformats.org/officeDocument/2006/relationships/slide" Target="slides/slide4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5.xml"/><Relationship Id="rId77" Type="http://schemas.openxmlformats.org/officeDocument/2006/relationships/slide" Target="slides/slide36.xml"/><Relationship Id="rId100" Type="http://schemas.openxmlformats.org/officeDocument/2006/relationships/slide" Target="slides/slide59.xml"/><Relationship Id="rId105" Type="http://schemas.openxmlformats.org/officeDocument/2006/relationships/slide" Target="slides/slide64.xml"/><Relationship Id="rId126" Type="http://schemas.openxmlformats.org/officeDocument/2006/relationships/slide" Target="slides/slide85.xml"/><Relationship Id="rId14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10.xml"/><Relationship Id="rId72" Type="http://schemas.openxmlformats.org/officeDocument/2006/relationships/slide" Target="slides/slide31.xml"/><Relationship Id="rId93" Type="http://schemas.openxmlformats.org/officeDocument/2006/relationships/slide" Target="slides/slide52.xml"/><Relationship Id="rId98" Type="http://schemas.openxmlformats.org/officeDocument/2006/relationships/slide" Target="slides/slide57.xml"/><Relationship Id="rId121" Type="http://schemas.openxmlformats.org/officeDocument/2006/relationships/slide" Target="slides/slide80.xml"/><Relationship Id="rId142" Type="http://schemas.openxmlformats.org/officeDocument/2006/relationships/slide" Target="slides/slide101.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5.xml"/><Relationship Id="rId67" Type="http://schemas.openxmlformats.org/officeDocument/2006/relationships/slide" Target="slides/slide26.xml"/><Relationship Id="rId116" Type="http://schemas.openxmlformats.org/officeDocument/2006/relationships/slide" Target="slides/slide75.xml"/><Relationship Id="rId137" Type="http://schemas.openxmlformats.org/officeDocument/2006/relationships/slide" Target="slides/slide96.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21.xml"/><Relationship Id="rId83" Type="http://schemas.openxmlformats.org/officeDocument/2006/relationships/slide" Target="slides/slide42.xml"/><Relationship Id="rId88" Type="http://schemas.openxmlformats.org/officeDocument/2006/relationships/slide" Target="slides/slide47.xml"/><Relationship Id="rId111" Type="http://schemas.openxmlformats.org/officeDocument/2006/relationships/slide" Target="slides/slide70.xml"/><Relationship Id="rId132" Type="http://schemas.openxmlformats.org/officeDocument/2006/relationships/slide" Target="slides/slide9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6.xml"/><Relationship Id="rId106" Type="http://schemas.openxmlformats.org/officeDocument/2006/relationships/slide" Target="slides/slide65.xml"/><Relationship Id="rId127" Type="http://schemas.openxmlformats.org/officeDocument/2006/relationships/slide" Target="slides/slide86.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1.xml"/><Relationship Id="rId73" Type="http://schemas.openxmlformats.org/officeDocument/2006/relationships/slide" Target="slides/slide32.xml"/><Relationship Id="rId78" Type="http://schemas.openxmlformats.org/officeDocument/2006/relationships/slide" Target="slides/slide37.xml"/><Relationship Id="rId94" Type="http://schemas.openxmlformats.org/officeDocument/2006/relationships/slide" Target="slides/slide53.xml"/><Relationship Id="rId99" Type="http://schemas.openxmlformats.org/officeDocument/2006/relationships/slide" Target="slides/slide58.xml"/><Relationship Id="rId101" Type="http://schemas.openxmlformats.org/officeDocument/2006/relationships/slide" Target="slides/slide60.xml"/><Relationship Id="rId122" Type="http://schemas.openxmlformats.org/officeDocument/2006/relationships/slide" Target="slides/slide81.xml"/><Relationship Id="rId143" Type="http://schemas.openxmlformats.org/officeDocument/2006/relationships/slide" Target="slides/slide102.xml"/><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 Target="slides/slide6.xml"/><Relationship Id="rId68" Type="http://schemas.openxmlformats.org/officeDocument/2006/relationships/slide" Target="slides/slide27.xml"/><Relationship Id="rId89" Type="http://schemas.openxmlformats.org/officeDocument/2006/relationships/slide" Target="slides/slide48.xml"/><Relationship Id="rId112" Type="http://schemas.openxmlformats.org/officeDocument/2006/relationships/slide" Target="slides/slide71.xml"/><Relationship Id="rId133" Type="http://schemas.openxmlformats.org/officeDocument/2006/relationships/slide" Target="slides/slide92.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17.xml"/><Relationship Id="rId79" Type="http://schemas.openxmlformats.org/officeDocument/2006/relationships/slide" Target="slides/slide38.xml"/><Relationship Id="rId102" Type="http://schemas.openxmlformats.org/officeDocument/2006/relationships/slide" Target="slides/slide61.xml"/><Relationship Id="rId123" Type="http://schemas.openxmlformats.org/officeDocument/2006/relationships/slide" Target="slides/slide82.xml"/><Relationship Id="rId144" Type="http://schemas.openxmlformats.org/officeDocument/2006/relationships/slide" Target="slides/slide103.xml"/><Relationship Id="rId90" Type="http://schemas.openxmlformats.org/officeDocument/2006/relationships/slide" Target="slides/slide49.xml"/></Relationships>
</file>

<file path=ppt/charts/_rels/chart1.xml.rels><?xml version="1.0" encoding="UTF-8" standalone="yes"?>
<Relationships xmlns="http://schemas.openxmlformats.org/package/2006/relationships"><Relationship Id="rId1" Type="http://schemas.openxmlformats.org/officeDocument/2006/relationships/oleObject" Target="file:///\\AION\MDL\euk139\PAPERS\Published\STTRAM_and_Hybrid_Memory\sttdram\4ISPASS\results4ispas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AION\MDL\euk139\PAPERS\Published\STTRAM_and_Hybrid_Memory\sttdram\4ISPASS\results4ispas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yoonh\Desktop\figs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yoonh\Desktop\figs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yoonh\Desktop\figs2.xlsx" TargetMode="Externa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8.xml.rels><?xml version="1.0" encoding="UTF-8" standalone="yes"?>
<Relationships xmlns="http://schemas.openxmlformats.org/package/2006/relationships"><Relationship Id="rId2" Type="http://schemas.openxmlformats.org/officeDocument/2006/relationships/oleObject" Target="Macintosh%20HD:Users:jjm:Documents:SAFARI:hpl:cal:CAL:qual_graphs.xlsx" TargetMode="External"/><Relationship Id="rId1" Type="http://schemas.openxmlformats.org/officeDocument/2006/relationships/themeOverride" Target="../theme/themeOverride1.xm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jjm:Documents:SAFARI:hpl:cal:CAL:qual_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3"/>
    </mc:Choice>
    <mc:Fallback>
      <c:style val="33"/>
    </mc:Fallback>
  </mc:AlternateContent>
  <c:chart>
    <c:autoTitleDeleted val="1"/>
    <c:plotArea>
      <c:layout>
        <c:manualLayout>
          <c:layoutTarget val="inner"/>
          <c:xMode val="edge"/>
          <c:yMode val="edge"/>
          <c:x val="0.19679968792227201"/>
          <c:y val="0.13418212908565799"/>
          <c:w val="0.77295804052594297"/>
          <c:h val="0.57225816075576696"/>
        </c:manualLayout>
      </c:layout>
      <c:barChart>
        <c:barDir val="col"/>
        <c:grouping val="clustered"/>
        <c:varyColors val="0"/>
        <c:ser>
          <c:idx val="1"/>
          <c:order val="0"/>
          <c:tx>
            <c:v>STT-RAM (base)</c:v>
          </c:tx>
          <c:invertIfNegative val="0"/>
          <c:val>
            <c:numRef>
              <c:f>DATA3!$AE$254:$AE$265</c:f>
              <c:numCache>
                <c:formatCode>0%</c:formatCode>
                <c:ptCount val="12"/>
                <c:pt idx="0">
                  <c:v>0.95573510300478803</c:v>
                </c:pt>
                <c:pt idx="1">
                  <c:v>0.91812375170455995</c:v>
                </c:pt>
                <c:pt idx="2">
                  <c:v>0.93434694887328196</c:v>
                </c:pt>
                <c:pt idx="3">
                  <c:v>0.95579184720952903</c:v>
                </c:pt>
                <c:pt idx="4">
                  <c:v>0.95738386929952202</c:v>
                </c:pt>
                <c:pt idx="5">
                  <c:v>0.92083392109098094</c:v>
                </c:pt>
                <c:pt idx="6">
                  <c:v>0.95404420780392396</c:v>
                </c:pt>
                <c:pt idx="7">
                  <c:v>0.93019316843574296</c:v>
                </c:pt>
                <c:pt idx="8">
                  <c:v>0.95413346105793595</c:v>
                </c:pt>
                <c:pt idx="9">
                  <c:v>0.94506886725099504</c:v>
                </c:pt>
                <c:pt idx="10">
                  <c:v>0.92103499910287701</c:v>
                </c:pt>
                <c:pt idx="11">
                  <c:v>0.94060819498492199</c:v>
                </c:pt>
              </c:numCache>
            </c:numRef>
          </c:val>
          <c:extLst>
            <c:ext xmlns:c16="http://schemas.microsoft.com/office/drawing/2014/chart" uri="{C3380CC4-5D6E-409C-BE32-E72D297353CC}">
              <c16:uniqueId val="{00000000-4E78-AD43-A67C-AF809ACD22AC}"/>
            </c:ext>
          </c:extLst>
        </c:ser>
        <c:ser>
          <c:idx val="0"/>
          <c:order val="1"/>
          <c:tx>
            <c:v>STT-RAM (opt)</c:v>
          </c:tx>
          <c:invertIfNegative val="0"/>
          <c:cat>
            <c:strRef>
              <c:f>DATA3!$B$272:$B$283</c:f>
              <c:strCache>
                <c:ptCount val="12"/>
                <c:pt idx="0">
                  <c:v>mpmix0</c:v>
                </c:pt>
                <c:pt idx="1">
                  <c:v>mpmix1</c:v>
                </c:pt>
                <c:pt idx="2">
                  <c:v>mpmix2</c:v>
                </c:pt>
                <c:pt idx="3">
                  <c:v>mpmix3</c:v>
                </c:pt>
                <c:pt idx="4">
                  <c:v>mpmix4</c:v>
                </c:pt>
                <c:pt idx="5">
                  <c:v>mpmix5</c:v>
                </c:pt>
                <c:pt idx="6">
                  <c:v>mpmix6</c:v>
                </c:pt>
                <c:pt idx="7">
                  <c:v>mpmix7</c:v>
                </c:pt>
                <c:pt idx="8">
                  <c:v>mpmix8</c:v>
                </c:pt>
                <c:pt idx="9">
                  <c:v>mpmix9</c:v>
                </c:pt>
                <c:pt idx="10">
                  <c:v>mpmix10</c:v>
                </c:pt>
                <c:pt idx="11">
                  <c:v>Average</c:v>
                </c:pt>
              </c:strCache>
            </c:strRef>
          </c:cat>
          <c:val>
            <c:numRef>
              <c:f>DATA3!$AE$272:$AE$283</c:f>
              <c:numCache>
                <c:formatCode>0%</c:formatCode>
                <c:ptCount val="12"/>
                <c:pt idx="0">
                  <c:v>0.96014015490016003</c:v>
                </c:pt>
                <c:pt idx="1">
                  <c:v>0.91452653688198104</c:v>
                </c:pt>
                <c:pt idx="2">
                  <c:v>0.944297717493359</c:v>
                </c:pt>
                <c:pt idx="3">
                  <c:v>0.95631640412181496</c:v>
                </c:pt>
                <c:pt idx="4">
                  <c:v>0.95951280726469701</c:v>
                </c:pt>
                <c:pt idx="5">
                  <c:v>0.92091863675880803</c:v>
                </c:pt>
                <c:pt idx="6">
                  <c:v>0.95947649301942695</c:v>
                </c:pt>
                <c:pt idx="7">
                  <c:v>0.93564097344487296</c:v>
                </c:pt>
                <c:pt idx="8">
                  <c:v>0.96002894850404497</c:v>
                </c:pt>
                <c:pt idx="9">
                  <c:v>0.94574147442823198</c:v>
                </c:pt>
                <c:pt idx="10">
                  <c:v>0.93546006245570401</c:v>
                </c:pt>
                <c:pt idx="11">
                  <c:v>0.94473274629755399</c:v>
                </c:pt>
              </c:numCache>
            </c:numRef>
          </c:val>
          <c:extLst>
            <c:ext xmlns:c16="http://schemas.microsoft.com/office/drawing/2014/chart" uri="{C3380CC4-5D6E-409C-BE32-E72D297353CC}">
              <c16:uniqueId val="{00000001-4E78-AD43-A67C-AF809ACD22AC}"/>
            </c:ext>
          </c:extLst>
        </c:ser>
        <c:dLbls>
          <c:showLegendKey val="0"/>
          <c:showVal val="0"/>
          <c:showCatName val="0"/>
          <c:showSerName val="0"/>
          <c:showPercent val="0"/>
          <c:showBubbleSize val="0"/>
        </c:dLbls>
        <c:gapWidth val="150"/>
        <c:axId val="1954731408"/>
        <c:axId val="1954734992"/>
      </c:barChart>
      <c:catAx>
        <c:axId val="1954731408"/>
        <c:scaling>
          <c:orientation val="minMax"/>
        </c:scaling>
        <c:delete val="0"/>
        <c:axPos val="b"/>
        <c:majorTickMark val="out"/>
        <c:minorTickMark val="none"/>
        <c:tickLblPos val="nextTo"/>
        <c:crossAx val="1954734992"/>
        <c:crosses val="autoZero"/>
        <c:auto val="1"/>
        <c:lblAlgn val="ctr"/>
        <c:lblOffset val="100"/>
        <c:noMultiLvlLbl val="0"/>
      </c:catAx>
      <c:valAx>
        <c:axId val="1954734992"/>
        <c:scaling>
          <c:orientation val="minMax"/>
        </c:scaling>
        <c:delete val="0"/>
        <c:axPos val="l"/>
        <c:majorGridlines/>
        <c:title>
          <c:tx>
            <c:rich>
              <a:bodyPr rot="-5400000" vert="horz"/>
              <a:lstStyle/>
              <a:p>
                <a:pPr>
                  <a:defRPr sz="1600"/>
                </a:pPr>
                <a:r>
                  <a:rPr lang="en-US" sz="1800" dirty="0"/>
                  <a:t>Performance </a:t>
                </a:r>
              </a:p>
              <a:p>
                <a:pPr>
                  <a:defRPr sz="1600"/>
                </a:pPr>
                <a:r>
                  <a:rPr lang="en-US" sz="1800" dirty="0"/>
                  <a:t>vs. DRAM</a:t>
                </a:r>
              </a:p>
            </c:rich>
          </c:tx>
          <c:layout>
            <c:manualLayout>
              <c:xMode val="edge"/>
              <c:yMode val="edge"/>
              <c:x val="0"/>
              <c:y val="0.140480918786801"/>
            </c:manualLayout>
          </c:layout>
          <c:overlay val="0"/>
        </c:title>
        <c:numFmt formatCode="0%" sourceLinked="1"/>
        <c:majorTickMark val="out"/>
        <c:minorTickMark val="none"/>
        <c:tickLblPos val="nextTo"/>
        <c:txPr>
          <a:bodyPr/>
          <a:lstStyle/>
          <a:p>
            <a:pPr>
              <a:defRPr sz="1200"/>
            </a:pPr>
            <a:endParaRPr lang="en-US"/>
          </a:p>
        </c:txPr>
        <c:crossAx val="1954731408"/>
        <c:crosses val="autoZero"/>
        <c:crossBetween val="between"/>
      </c:valAx>
      <c:spPr>
        <a:noFill/>
      </c:spPr>
    </c:plotArea>
    <c:legend>
      <c:legendPos val="t"/>
      <c:layout>
        <c:manualLayout>
          <c:xMode val="edge"/>
          <c:yMode val="edge"/>
          <c:x val="0.23548251901453099"/>
          <c:y val="3.3530571124193803E-2"/>
          <c:w val="0.52903496197093902"/>
          <c:h val="8.5478754510895899E-2"/>
        </c:manualLayout>
      </c:layout>
      <c:overlay val="0"/>
    </c:legend>
    <c:plotVisOnly val="1"/>
    <c:dispBlanksAs val="gap"/>
    <c:showDLblsOverMax val="0"/>
  </c:chart>
  <c:spPr>
    <a:ln>
      <a:noFill/>
    </a:ln>
  </c:spPr>
  <c:txPr>
    <a:bodyPr/>
    <a:lstStyle/>
    <a:p>
      <a:pPr>
        <a:defRPr sz="11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3"/>
    </mc:Choice>
    <mc:Fallback>
      <c:style val="33"/>
    </mc:Fallback>
  </mc:AlternateContent>
  <c:chart>
    <c:autoTitleDeleted val="1"/>
    <c:plotArea>
      <c:layout/>
      <c:barChart>
        <c:barDir val="col"/>
        <c:grouping val="stacked"/>
        <c:varyColors val="0"/>
        <c:ser>
          <c:idx val="0"/>
          <c:order val="0"/>
          <c:tx>
            <c:strRef>
              <c:f>DATA3!$AF$253</c:f>
              <c:strCache>
                <c:ptCount val="1"/>
                <c:pt idx="0">
                  <c:v>ACT+PRE</c:v>
                </c:pt>
              </c:strCache>
            </c:strRef>
          </c:tx>
          <c:invertIfNegative val="0"/>
          <c:cat>
            <c:strRef>
              <c:f>DATA3!$B$254:$B$265</c:f>
              <c:strCache>
                <c:ptCount val="12"/>
                <c:pt idx="0">
                  <c:v>mpmix0</c:v>
                </c:pt>
                <c:pt idx="1">
                  <c:v>mpmix1</c:v>
                </c:pt>
                <c:pt idx="2">
                  <c:v>mpmix2</c:v>
                </c:pt>
                <c:pt idx="3">
                  <c:v>mpmix3</c:v>
                </c:pt>
                <c:pt idx="4">
                  <c:v>mpmix4</c:v>
                </c:pt>
                <c:pt idx="5">
                  <c:v>mpmix5</c:v>
                </c:pt>
                <c:pt idx="6">
                  <c:v>mpmix6</c:v>
                </c:pt>
                <c:pt idx="7">
                  <c:v>mpmix7</c:v>
                </c:pt>
                <c:pt idx="8">
                  <c:v>mpmix8</c:v>
                </c:pt>
                <c:pt idx="9">
                  <c:v>mpmix9</c:v>
                </c:pt>
                <c:pt idx="10">
                  <c:v>mpmix10</c:v>
                </c:pt>
                <c:pt idx="11">
                  <c:v>Average</c:v>
                </c:pt>
              </c:strCache>
            </c:strRef>
          </c:cat>
          <c:val>
            <c:numRef>
              <c:f>DATA3!$AF$254:$AF$265</c:f>
              <c:numCache>
                <c:formatCode>0%</c:formatCode>
                <c:ptCount val="12"/>
                <c:pt idx="0">
                  <c:v>0.30174700400419302</c:v>
                </c:pt>
                <c:pt idx="1">
                  <c:v>0.276460740767901</c:v>
                </c:pt>
                <c:pt idx="2">
                  <c:v>0.37424610262490798</c:v>
                </c:pt>
                <c:pt idx="3">
                  <c:v>0.32119377388984499</c:v>
                </c:pt>
                <c:pt idx="4">
                  <c:v>0.339731364740398</c:v>
                </c:pt>
                <c:pt idx="5">
                  <c:v>0.34882700464222999</c:v>
                </c:pt>
                <c:pt idx="6">
                  <c:v>0.361969230116095</c:v>
                </c:pt>
                <c:pt idx="7">
                  <c:v>0.260303148145966</c:v>
                </c:pt>
                <c:pt idx="8">
                  <c:v>0.33523660020355001</c:v>
                </c:pt>
                <c:pt idx="9">
                  <c:v>0.39384616488081597</c:v>
                </c:pt>
                <c:pt idx="10">
                  <c:v>0.32654818580274197</c:v>
                </c:pt>
                <c:pt idx="11">
                  <c:v>0.330919029074422</c:v>
                </c:pt>
              </c:numCache>
            </c:numRef>
          </c:val>
          <c:extLst>
            <c:ext xmlns:c16="http://schemas.microsoft.com/office/drawing/2014/chart" uri="{C3380CC4-5D6E-409C-BE32-E72D297353CC}">
              <c16:uniqueId val="{00000000-F632-6D44-BD5C-F938664C7358}"/>
            </c:ext>
          </c:extLst>
        </c:ser>
        <c:ser>
          <c:idx val="1"/>
          <c:order val="1"/>
          <c:tx>
            <c:strRef>
              <c:f>DATA3!$AG$253</c:f>
              <c:strCache>
                <c:ptCount val="1"/>
                <c:pt idx="0">
                  <c:v>WB</c:v>
                </c:pt>
              </c:strCache>
            </c:strRef>
          </c:tx>
          <c:invertIfNegative val="0"/>
          <c:cat>
            <c:strRef>
              <c:f>DATA3!$B$254:$B$265</c:f>
              <c:strCache>
                <c:ptCount val="12"/>
                <c:pt idx="0">
                  <c:v>mpmix0</c:v>
                </c:pt>
                <c:pt idx="1">
                  <c:v>mpmix1</c:v>
                </c:pt>
                <c:pt idx="2">
                  <c:v>mpmix2</c:v>
                </c:pt>
                <c:pt idx="3">
                  <c:v>mpmix3</c:v>
                </c:pt>
                <c:pt idx="4">
                  <c:v>mpmix4</c:v>
                </c:pt>
                <c:pt idx="5">
                  <c:v>mpmix5</c:v>
                </c:pt>
                <c:pt idx="6">
                  <c:v>mpmix6</c:v>
                </c:pt>
                <c:pt idx="7">
                  <c:v>mpmix7</c:v>
                </c:pt>
                <c:pt idx="8">
                  <c:v>mpmix8</c:v>
                </c:pt>
                <c:pt idx="9">
                  <c:v>mpmix9</c:v>
                </c:pt>
                <c:pt idx="10">
                  <c:v>mpmix10</c:v>
                </c:pt>
                <c:pt idx="11">
                  <c:v>Average</c:v>
                </c:pt>
              </c:strCache>
            </c:strRef>
          </c:cat>
          <c:val>
            <c:numRef>
              <c:f>DATA3!$AG$254:$AG$265</c:f>
              <c:numCache>
                <c:formatCode>0%</c:formatCode>
                <c:ptCount val="12"/>
                <c:pt idx="0">
                  <c:v>1.8528769607931098E-2</c:v>
                </c:pt>
                <c:pt idx="1">
                  <c:v>2.7397053001998701E-2</c:v>
                </c:pt>
                <c:pt idx="2">
                  <c:v>1.35177849359938E-2</c:v>
                </c:pt>
                <c:pt idx="3">
                  <c:v>1.59786244869045E-2</c:v>
                </c:pt>
                <c:pt idx="4">
                  <c:v>2.2232772442004702E-2</c:v>
                </c:pt>
                <c:pt idx="5">
                  <c:v>1.86487519376289E-2</c:v>
                </c:pt>
                <c:pt idx="6">
                  <c:v>1.58715196141603E-2</c:v>
                </c:pt>
                <c:pt idx="7">
                  <c:v>2.58260822607475E-2</c:v>
                </c:pt>
                <c:pt idx="8">
                  <c:v>1.68700752780532E-2</c:v>
                </c:pt>
                <c:pt idx="9">
                  <c:v>1.6361883237882801E-2</c:v>
                </c:pt>
                <c:pt idx="10">
                  <c:v>1.50084765126291E-2</c:v>
                </c:pt>
                <c:pt idx="11">
                  <c:v>1.87492539378122E-2</c:v>
                </c:pt>
              </c:numCache>
            </c:numRef>
          </c:val>
          <c:extLst>
            <c:ext xmlns:c16="http://schemas.microsoft.com/office/drawing/2014/chart" uri="{C3380CC4-5D6E-409C-BE32-E72D297353CC}">
              <c16:uniqueId val="{00000001-F632-6D44-BD5C-F938664C7358}"/>
            </c:ext>
          </c:extLst>
        </c:ser>
        <c:ser>
          <c:idx val="2"/>
          <c:order val="2"/>
          <c:tx>
            <c:strRef>
              <c:f>DATA3!$AH$253</c:f>
              <c:strCache>
                <c:ptCount val="1"/>
                <c:pt idx="0">
                  <c:v>RB</c:v>
                </c:pt>
              </c:strCache>
            </c:strRef>
          </c:tx>
          <c:invertIfNegative val="0"/>
          <c:cat>
            <c:strRef>
              <c:f>DATA3!$B$254:$B$265</c:f>
              <c:strCache>
                <c:ptCount val="12"/>
                <c:pt idx="0">
                  <c:v>mpmix0</c:v>
                </c:pt>
                <c:pt idx="1">
                  <c:v>mpmix1</c:v>
                </c:pt>
                <c:pt idx="2">
                  <c:v>mpmix2</c:v>
                </c:pt>
                <c:pt idx="3">
                  <c:v>mpmix3</c:v>
                </c:pt>
                <c:pt idx="4">
                  <c:v>mpmix4</c:v>
                </c:pt>
                <c:pt idx="5">
                  <c:v>mpmix5</c:v>
                </c:pt>
                <c:pt idx="6">
                  <c:v>mpmix6</c:v>
                </c:pt>
                <c:pt idx="7">
                  <c:v>mpmix7</c:v>
                </c:pt>
                <c:pt idx="8">
                  <c:v>mpmix8</c:v>
                </c:pt>
                <c:pt idx="9">
                  <c:v>mpmix9</c:v>
                </c:pt>
                <c:pt idx="10">
                  <c:v>mpmix10</c:v>
                </c:pt>
                <c:pt idx="11">
                  <c:v>Average</c:v>
                </c:pt>
              </c:strCache>
            </c:strRef>
          </c:cat>
          <c:val>
            <c:numRef>
              <c:f>DATA3!$AH$254:$AH$265</c:f>
              <c:numCache>
                <c:formatCode>0%</c:formatCode>
                <c:ptCount val="12"/>
                <c:pt idx="0">
                  <c:v>1.75196370561174E-2</c:v>
                </c:pt>
                <c:pt idx="1">
                  <c:v>1.41617981497664E-2</c:v>
                </c:pt>
                <c:pt idx="2">
                  <c:v>1.0281025536002001E-2</c:v>
                </c:pt>
                <c:pt idx="3">
                  <c:v>1.87812377047714E-2</c:v>
                </c:pt>
                <c:pt idx="4">
                  <c:v>2.3664692489034401E-2</c:v>
                </c:pt>
                <c:pt idx="5">
                  <c:v>1.0148272771727701E-2</c:v>
                </c:pt>
                <c:pt idx="6">
                  <c:v>2.4161071616768798E-2</c:v>
                </c:pt>
                <c:pt idx="7">
                  <c:v>1.6985761926729698E-2</c:v>
                </c:pt>
                <c:pt idx="8">
                  <c:v>1.3314628015711901E-2</c:v>
                </c:pt>
                <c:pt idx="9">
                  <c:v>1.2743385827010199E-2</c:v>
                </c:pt>
                <c:pt idx="10">
                  <c:v>1.01663101466437E-2</c:v>
                </c:pt>
                <c:pt idx="11">
                  <c:v>1.5629801930934901E-2</c:v>
                </c:pt>
              </c:numCache>
            </c:numRef>
          </c:val>
          <c:extLst>
            <c:ext xmlns:c16="http://schemas.microsoft.com/office/drawing/2014/chart" uri="{C3380CC4-5D6E-409C-BE32-E72D297353CC}">
              <c16:uniqueId val="{00000002-F632-6D44-BD5C-F938664C7358}"/>
            </c:ext>
          </c:extLst>
        </c:ser>
        <c:dLbls>
          <c:showLegendKey val="0"/>
          <c:showVal val="0"/>
          <c:showCatName val="0"/>
          <c:showSerName val="0"/>
          <c:showPercent val="0"/>
          <c:showBubbleSize val="0"/>
        </c:dLbls>
        <c:gapWidth val="150"/>
        <c:overlap val="100"/>
        <c:axId val="1945312672"/>
        <c:axId val="1944451808"/>
      </c:barChart>
      <c:catAx>
        <c:axId val="1945312672"/>
        <c:scaling>
          <c:orientation val="minMax"/>
        </c:scaling>
        <c:delete val="0"/>
        <c:axPos val="b"/>
        <c:numFmt formatCode="General" sourceLinked="0"/>
        <c:majorTickMark val="out"/>
        <c:minorTickMark val="none"/>
        <c:tickLblPos val="nextTo"/>
        <c:crossAx val="1944451808"/>
        <c:crosses val="autoZero"/>
        <c:auto val="1"/>
        <c:lblAlgn val="ctr"/>
        <c:lblOffset val="100"/>
        <c:noMultiLvlLbl val="0"/>
      </c:catAx>
      <c:valAx>
        <c:axId val="1944451808"/>
        <c:scaling>
          <c:orientation val="minMax"/>
          <c:max val="1"/>
        </c:scaling>
        <c:delete val="0"/>
        <c:axPos val="l"/>
        <c:majorGridlines/>
        <c:title>
          <c:tx>
            <c:rich>
              <a:bodyPr rot="-5400000" vert="horz"/>
              <a:lstStyle/>
              <a:p>
                <a:pPr>
                  <a:defRPr/>
                </a:pPr>
                <a:r>
                  <a:rPr lang="en-US" sz="1800" dirty="0"/>
                  <a:t>Energy</a:t>
                </a:r>
                <a:r>
                  <a:rPr lang="en-US" sz="1800" baseline="0" dirty="0"/>
                  <a:t> </a:t>
                </a:r>
              </a:p>
              <a:p>
                <a:pPr>
                  <a:defRPr/>
                </a:pPr>
                <a:r>
                  <a:rPr lang="en-US" sz="1800" baseline="0" dirty="0"/>
                  <a:t>vs. DRAM</a:t>
                </a:r>
                <a:endParaRPr lang="en-US" sz="1800" dirty="0"/>
              </a:p>
            </c:rich>
          </c:tx>
          <c:layout>
            <c:manualLayout>
              <c:xMode val="edge"/>
              <c:yMode val="edge"/>
              <c:x val="1.43002128892585E-2"/>
              <c:y val="0.27631459860620899"/>
            </c:manualLayout>
          </c:layout>
          <c:overlay val="0"/>
        </c:title>
        <c:numFmt formatCode="0%" sourceLinked="1"/>
        <c:majorTickMark val="out"/>
        <c:minorTickMark val="none"/>
        <c:tickLblPos val="nextTo"/>
        <c:crossAx val="1945312672"/>
        <c:crosses val="autoZero"/>
        <c:crossBetween val="between"/>
      </c:valAx>
      <c:spPr>
        <a:noFill/>
      </c:spPr>
    </c:plotArea>
    <c:legend>
      <c:legendPos val="t"/>
      <c:overlay val="0"/>
    </c:legend>
    <c:plotVisOnly val="1"/>
    <c:dispBlanksAs val="gap"/>
    <c:showDLblsOverMax val="0"/>
  </c:chart>
  <c:spPr>
    <a:ln>
      <a:noFill/>
    </a:ln>
  </c:spPr>
  <c:txPr>
    <a:bodyPr/>
    <a:lstStyle/>
    <a:p>
      <a:pPr>
        <a:defRPr sz="11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Sheet1!$G$22</c:f>
              <c:strCache>
                <c:ptCount val="1"/>
                <c:pt idx="0">
                  <c:v>16GB PCM</c:v>
                </c:pt>
              </c:strCache>
            </c:strRef>
          </c:tx>
          <c:spPr>
            <a:solidFill>
              <a:srgbClr val="7030A0"/>
            </a:solidFill>
            <a:ln>
              <a:solidFill>
                <a:schemeClr val="tx1"/>
              </a:solidFill>
            </a:ln>
          </c:spPr>
          <c:invertIfNegative val="0"/>
          <c:cat>
            <c:strRef>
              <c:f>(Sheet1!$AK$4,Sheet1!$AK$5,Sheet1!$AK$6)</c:f>
              <c:strCache>
                <c:ptCount val="3"/>
                <c:pt idx="0">
                  <c:v>Weighted Speedup</c:v>
                </c:pt>
                <c:pt idx="1">
                  <c:v>Max. Slowdown</c:v>
                </c:pt>
                <c:pt idx="2">
                  <c:v>Perf. per Watt</c:v>
                </c:pt>
              </c:strCache>
            </c:strRef>
          </c:cat>
          <c:val>
            <c:numRef>
              <c:f>(Sheet1!$F$27,Sheet1!$F$47,Sheet1!$F$97)</c:f>
              <c:numCache>
                <c:formatCode>General</c:formatCode>
                <c:ptCount val="3"/>
                <c:pt idx="0">
                  <c:v>1</c:v>
                </c:pt>
                <c:pt idx="1">
                  <c:v>1</c:v>
                </c:pt>
                <c:pt idx="2">
                  <c:v>1</c:v>
                </c:pt>
              </c:numCache>
            </c:numRef>
          </c:val>
          <c:extLst>
            <c:ext xmlns:c16="http://schemas.microsoft.com/office/drawing/2014/chart" uri="{C3380CC4-5D6E-409C-BE32-E72D297353CC}">
              <c16:uniqueId val="{00000000-E451-0C43-878D-3F170D621B1D}"/>
            </c:ext>
          </c:extLst>
        </c:ser>
        <c:ser>
          <c:idx val="3"/>
          <c:order val="1"/>
          <c:tx>
            <c:strRef>
              <c:f>Sheet1!$G$26</c:f>
              <c:strCache>
                <c:ptCount val="1"/>
                <c:pt idx="0">
                  <c:v>RBLA-Dyn</c:v>
                </c:pt>
              </c:strCache>
            </c:strRef>
          </c:tx>
          <c:spPr>
            <a:solidFill>
              <a:srgbClr val="00B050"/>
            </a:solidFill>
            <a:ln>
              <a:solidFill>
                <a:schemeClr val="tx1"/>
              </a:solidFill>
            </a:ln>
          </c:spPr>
          <c:invertIfNegative val="0"/>
          <c:cat>
            <c:strRef>
              <c:f>(Sheet1!$AK$4,Sheet1!$AK$5,Sheet1!$AK$6)</c:f>
              <c:strCache>
                <c:ptCount val="3"/>
                <c:pt idx="0">
                  <c:v>Weighted Speedup</c:v>
                </c:pt>
                <c:pt idx="1">
                  <c:v>Max. Slowdown</c:v>
                </c:pt>
                <c:pt idx="2">
                  <c:v>Perf. per Watt</c:v>
                </c:pt>
              </c:strCache>
            </c:strRef>
          </c:cat>
          <c:val>
            <c:numRef>
              <c:f>(Sheet1!$F$28,Sheet1!$F$48,Sheet1!$F$98)</c:f>
              <c:numCache>
                <c:formatCode>General</c:formatCode>
                <c:ptCount val="3"/>
                <c:pt idx="0">
                  <c:v>1.31083660882258</c:v>
                </c:pt>
                <c:pt idx="1">
                  <c:v>0.81719489482245</c:v>
                </c:pt>
                <c:pt idx="2">
                  <c:v>0.46542370564049901</c:v>
                </c:pt>
              </c:numCache>
            </c:numRef>
          </c:val>
          <c:extLst>
            <c:ext xmlns:c16="http://schemas.microsoft.com/office/drawing/2014/chart" uri="{C3380CC4-5D6E-409C-BE32-E72D297353CC}">
              <c16:uniqueId val="{00000001-E451-0C43-878D-3F170D621B1D}"/>
            </c:ext>
          </c:extLst>
        </c:ser>
        <c:ser>
          <c:idx val="1"/>
          <c:order val="2"/>
          <c:tx>
            <c:strRef>
              <c:f>Sheet1!$G$21</c:f>
              <c:strCache>
                <c:ptCount val="1"/>
                <c:pt idx="0">
                  <c:v>16GB DRAM</c:v>
                </c:pt>
              </c:strCache>
            </c:strRef>
          </c:tx>
          <c:spPr>
            <a:solidFill>
              <a:srgbClr val="FFC000"/>
            </a:solidFill>
            <a:ln>
              <a:solidFill>
                <a:schemeClr val="tx1"/>
              </a:solidFill>
            </a:ln>
          </c:spPr>
          <c:invertIfNegative val="0"/>
          <c:cat>
            <c:strRef>
              <c:f>(Sheet1!$AK$4,Sheet1!$AK$5,Sheet1!$AK$6)</c:f>
              <c:strCache>
                <c:ptCount val="3"/>
                <c:pt idx="0">
                  <c:v>Weighted Speedup</c:v>
                </c:pt>
                <c:pt idx="1">
                  <c:v>Max. Slowdown</c:v>
                </c:pt>
                <c:pt idx="2">
                  <c:v>Perf. per Watt</c:v>
                </c:pt>
              </c:strCache>
            </c:strRef>
          </c:cat>
          <c:val>
            <c:numRef>
              <c:f>(Sheet1!$F$29,Sheet1!$F$49,Sheet1!$F$99)</c:f>
              <c:numCache>
                <c:formatCode>General</c:formatCode>
                <c:ptCount val="3"/>
                <c:pt idx="0">
                  <c:v>1.8423460201957</c:v>
                </c:pt>
                <c:pt idx="1">
                  <c:v>0.56920790734957905</c:v>
                </c:pt>
                <c:pt idx="2">
                  <c:v>0.443071661584369</c:v>
                </c:pt>
              </c:numCache>
            </c:numRef>
          </c:val>
          <c:extLst>
            <c:ext xmlns:c16="http://schemas.microsoft.com/office/drawing/2014/chart" uri="{C3380CC4-5D6E-409C-BE32-E72D297353CC}">
              <c16:uniqueId val="{00000002-E451-0C43-878D-3F170D621B1D}"/>
            </c:ext>
          </c:extLst>
        </c:ser>
        <c:dLbls>
          <c:showLegendKey val="0"/>
          <c:showVal val="0"/>
          <c:showCatName val="0"/>
          <c:showSerName val="0"/>
          <c:showPercent val="0"/>
          <c:showBubbleSize val="0"/>
        </c:dLbls>
        <c:gapWidth val="150"/>
        <c:axId val="-1968039024"/>
        <c:axId val="-1970856928"/>
      </c:barChart>
      <c:catAx>
        <c:axId val="-1968039024"/>
        <c:scaling>
          <c:orientation val="minMax"/>
        </c:scaling>
        <c:delete val="0"/>
        <c:axPos val="b"/>
        <c:title>
          <c:tx>
            <c:rich>
              <a:bodyPr/>
              <a:lstStyle/>
              <a:p>
                <a:pPr>
                  <a:defRPr/>
                </a:pPr>
                <a:r>
                  <a:rPr lang="en-US"/>
                  <a:t>Normalized Metric</a:t>
                </a:r>
              </a:p>
            </c:rich>
          </c:tx>
          <c:overlay val="0"/>
        </c:title>
        <c:numFmt formatCode="General" sourceLinked="0"/>
        <c:majorTickMark val="none"/>
        <c:minorTickMark val="none"/>
        <c:tickLblPos val="nextTo"/>
        <c:crossAx val="-1970856928"/>
        <c:crosses val="autoZero"/>
        <c:auto val="1"/>
        <c:lblAlgn val="ctr"/>
        <c:lblOffset val="100"/>
        <c:noMultiLvlLbl val="0"/>
      </c:catAx>
      <c:valAx>
        <c:axId val="-1970856928"/>
        <c:scaling>
          <c:orientation val="minMax"/>
        </c:scaling>
        <c:delete val="0"/>
        <c:axPos val="l"/>
        <c:majorGridlines/>
        <c:numFmt formatCode="General" sourceLinked="1"/>
        <c:majorTickMark val="out"/>
        <c:minorTickMark val="none"/>
        <c:tickLblPos val="nextTo"/>
        <c:crossAx val="-1968039024"/>
        <c:crosses val="autoZero"/>
        <c:crossBetween val="between"/>
      </c:valAx>
      <c:spPr>
        <a:noFill/>
        <a:ln w="25400">
          <a:noFill/>
        </a:ln>
      </c:spPr>
    </c:plotArea>
    <c:legend>
      <c:legendPos val="t"/>
      <c:overlay val="0"/>
    </c:legend>
    <c:plotVisOnly val="1"/>
    <c:dispBlanksAs val="gap"/>
    <c:showDLblsOverMax val="0"/>
  </c:chart>
  <c:txPr>
    <a:bodyPr/>
    <a:lstStyle/>
    <a:p>
      <a:pPr>
        <a:defRPr sz="2000">
          <a:latin typeface="Times New Roman" pitchFamily="18" charset="0"/>
          <a:cs typeface="Times New Roman" pitchFamily="18"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Sheet1!$G$22</c:f>
              <c:strCache>
                <c:ptCount val="1"/>
                <c:pt idx="0">
                  <c:v>16GB PCM</c:v>
                </c:pt>
              </c:strCache>
            </c:strRef>
          </c:tx>
          <c:spPr>
            <a:solidFill>
              <a:srgbClr val="7030A0"/>
            </a:solidFill>
            <a:ln>
              <a:solidFill>
                <a:schemeClr val="tx1"/>
              </a:solidFill>
            </a:ln>
          </c:spPr>
          <c:invertIfNegative val="0"/>
          <c:cat>
            <c:strRef>
              <c:f>Sheet1!$E$9</c:f>
              <c:strCache>
                <c:ptCount val="1"/>
                <c:pt idx="0">
                  <c:v>Avg</c:v>
                </c:pt>
              </c:strCache>
            </c:strRef>
          </c:cat>
          <c:val>
            <c:numRef>
              <c:f>Sheet1!$F$27</c:f>
              <c:numCache>
                <c:formatCode>General</c:formatCode>
                <c:ptCount val="1"/>
                <c:pt idx="0">
                  <c:v>1</c:v>
                </c:pt>
              </c:numCache>
            </c:numRef>
          </c:val>
          <c:extLst>
            <c:ext xmlns:c16="http://schemas.microsoft.com/office/drawing/2014/chart" uri="{C3380CC4-5D6E-409C-BE32-E72D297353CC}">
              <c16:uniqueId val="{00000000-3634-F049-9463-3660529E7FF6}"/>
            </c:ext>
          </c:extLst>
        </c:ser>
        <c:ser>
          <c:idx val="3"/>
          <c:order val="1"/>
          <c:tx>
            <c:strRef>
              <c:f>Sheet1!$G$26</c:f>
              <c:strCache>
                <c:ptCount val="1"/>
                <c:pt idx="0">
                  <c:v>RBLA-Dyn</c:v>
                </c:pt>
              </c:strCache>
            </c:strRef>
          </c:tx>
          <c:spPr>
            <a:solidFill>
              <a:srgbClr val="00B050"/>
            </a:solidFill>
            <a:ln>
              <a:solidFill>
                <a:schemeClr val="tx1"/>
              </a:solidFill>
            </a:ln>
          </c:spPr>
          <c:invertIfNegative val="0"/>
          <c:cat>
            <c:strRef>
              <c:f>Sheet1!$E$9</c:f>
              <c:strCache>
                <c:ptCount val="1"/>
                <c:pt idx="0">
                  <c:v>Avg</c:v>
                </c:pt>
              </c:strCache>
            </c:strRef>
          </c:cat>
          <c:val>
            <c:numRef>
              <c:f>Sheet1!$F$28</c:f>
              <c:numCache>
                <c:formatCode>General</c:formatCode>
                <c:ptCount val="1"/>
                <c:pt idx="0">
                  <c:v>1.31083660882258</c:v>
                </c:pt>
              </c:numCache>
            </c:numRef>
          </c:val>
          <c:extLst>
            <c:ext xmlns:c16="http://schemas.microsoft.com/office/drawing/2014/chart" uri="{C3380CC4-5D6E-409C-BE32-E72D297353CC}">
              <c16:uniqueId val="{00000001-3634-F049-9463-3660529E7FF6}"/>
            </c:ext>
          </c:extLst>
        </c:ser>
        <c:ser>
          <c:idx val="1"/>
          <c:order val="2"/>
          <c:tx>
            <c:strRef>
              <c:f>Sheet1!$G$21</c:f>
              <c:strCache>
                <c:ptCount val="1"/>
                <c:pt idx="0">
                  <c:v>16GB DRAM</c:v>
                </c:pt>
              </c:strCache>
            </c:strRef>
          </c:tx>
          <c:spPr>
            <a:solidFill>
              <a:srgbClr val="0070C0"/>
            </a:solidFill>
            <a:ln>
              <a:solidFill>
                <a:schemeClr val="tx1"/>
              </a:solidFill>
            </a:ln>
          </c:spPr>
          <c:invertIfNegative val="0"/>
          <c:dPt>
            <c:idx val="0"/>
            <c:invertIfNegative val="0"/>
            <c:bubble3D val="0"/>
            <c:spPr>
              <a:solidFill>
                <a:srgbClr val="FFC000"/>
              </a:solidFill>
              <a:ln>
                <a:solidFill>
                  <a:schemeClr val="tx1"/>
                </a:solidFill>
              </a:ln>
            </c:spPr>
            <c:extLst>
              <c:ext xmlns:c16="http://schemas.microsoft.com/office/drawing/2014/chart" uri="{C3380CC4-5D6E-409C-BE32-E72D297353CC}">
                <c16:uniqueId val="{00000003-3634-F049-9463-3660529E7FF6}"/>
              </c:ext>
            </c:extLst>
          </c:dPt>
          <c:cat>
            <c:strRef>
              <c:f>Sheet1!$E$9</c:f>
              <c:strCache>
                <c:ptCount val="1"/>
                <c:pt idx="0">
                  <c:v>Avg</c:v>
                </c:pt>
              </c:strCache>
            </c:strRef>
          </c:cat>
          <c:val>
            <c:numRef>
              <c:f>Sheet1!$F$29</c:f>
              <c:numCache>
                <c:formatCode>General</c:formatCode>
                <c:ptCount val="1"/>
                <c:pt idx="0">
                  <c:v>1.8423460201957</c:v>
                </c:pt>
              </c:numCache>
            </c:numRef>
          </c:val>
          <c:extLst>
            <c:ext xmlns:c16="http://schemas.microsoft.com/office/drawing/2014/chart" uri="{C3380CC4-5D6E-409C-BE32-E72D297353CC}">
              <c16:uniqueId val="{00000004-3634-F049-9463-3660529E7FF6}"/>
            </c:ext>
          </c:extLst>
        </c:ser>
        <c:dLbls>
          <c:showLegendKey val="0"/>
          <c:showVal val="0"/>
          <c:showCatName val="0"/>
          <c:showSerName val="0"/>
          <c:showPercent val="0"/>
          <c:showBubbleSize val="0"/>
        </c:dLbls>
        <c:gapWidth val="150"/>
        <c:axId val="1939762624"/>
        <c:axId val="1927536272"/>
      </c:barChart>
      <c:catAx>
        <c:axId val="1939762624"/>
        <c:scaling>
          <c:orientation val="minMax"/>
        </c:scaling>
        <c:delete val="1"/>
        <c:axPos val="b"/>
        <c:numFmt formatCode="General" sourceLinked="0"/>
        <c:majorTickMark val="none"/>
        <c:minorTickMark val="none"/>
        <c:tickLblPos val="nextTo"/>
        <c:crossAx val="1927536272"/>
        <c:crosses val="autoZero"/>
        <c:auto val="1"/>
        <c:lblAlgn val="ctr"/>
        <c:lblOffset val="100"/>
        <c:noMultiLvlLbl val="0"/>
      </c:catAx>
      <c:valAx>
        <c:axId val="1927536272"/>
        <c:scaling>
          <c:orientation val="minMax"/>
        </c:scaling>
        <c:delete val="0"/>
        <c:axPos val="l"/>
        <c:majorGridlines/>
        <c:title>
          <c:tx>
            <c:rich>
              <a:bodyPr/>
              <a:lstStyle/>
              <a:p>
                <a:pPr>
                  <a:defRPr b="1"/>
                </a:pPr>
                <a:r>
                  <a:rPr lang="en-US" b="1"/>
                  <a:t>Normalized Weighted Speedup</a:t>
                </a:r>
              </a:p>
            </c:rich>
          </c:tx>
          <c:overlay val="0"/>
        </c:title>
        <c:numFmt formatCode="General" sourceLinked="1"/>
        <c:majorTickMark val="out"/>
        <c:minorTickMark val="none"/>
        <c:tickLblPos val="nextTo"/>
        <c:crossAx val="1939762624"/>
        <c:crosses val="autoZero"/>
        <c:crossBetween val="between"/>
      </c:valAx>
    </c:plotArea>
    <c:plotVisOnly val="1"/>
    <c:dispBlanksAs val="gap"/>
    <c:showDLblsOverMax val="0"/>
  </c:chart>
  <c:spPr>
    <a:solidFill>
      <a:schemeClr val="bg1"/>
    </a:solidFill>
  </c:spPr>
  <c:txPr>
    <a:bodyPr/>
    <a:lstStyle/>
    <a:p>
      <a:pPr>
        <a:defRPr sz="2000">
          <a:latin typeface="Times New Roman" pitchFamily="18" charset="0"/>
          <a:cs typeface="Times New Roman" pitchFamily="18"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Sheet1!$G$22</c:f>
              <c:strCache>
                <c:ptCount val="1"/>
                <c:pt idx="0">
                  <c:v>16GB PCM</c:v>
                </c:pt>
              </c:strCache>
            </c:strRef>
          </c:tx>
          <c:spPr>
            <a:solidFill>
              <a:srgbClr val="7030A0"/>
            </a:solidFill>
            <a:ln>
              <a:solidFill>
                <a:schemeClr val="tx1"/>
              </a:solidFill>
            </a:ln>
          </c:spPr>
          <c:invertIfNegative val="0"/>
          <c:cat>
            <c:strRef>
              <c:f>Sheet1!$E$9</c:f>
              <c:strCache>
                <c:ptCount val="1"/>
                <c:pt idx="0">
                  <c:v>Avg</c:v>
                </c:pt>
              </c:strCache>
            </c:strRef>
          </c:cat>
          <c:val>
            <c:numRef>
              <c:f>Sheet1!$F$47</c:f>
              <c:numCache>
                <c:formatCode>General</c:formatCode>
                <c:ptCount val="1"/>
                <c:pt idx="0">
                  <c:v>1</c:v>
                </c:pt>
              </c:numCache>
            </c:numRef>
          </c:val>
          <c:extLst>
            <c:ext xmlns:c16="http://schemas.microsoft.com/office/drawing/2014/chart" uri="{C3380CC4-5D6E-409C-BE32-E72D297353CC}">
              <c16:uniqueId val="{00000000-658D-304F-AD58-4B1714DD7CA6}"/>
            </c:ext>
          </c:extLst>
        </c:ser>
        <c:ser>
          <c:idx val="3"/>
          <c:order val="1"/>
          <c:tx>
            <c:strRef>
              <c:f>Sheet1!$G$26</c:f>
              <c:strCache>
                <c:ptCount val="1"/>
                <c:pt idx="0">
                  <c:v>RBLA-Dyn</c:v>
                </c:pt>
              </c:strCache>
            </c:strRef>
          </c:tx>
          <c:spPr>
            <a:solidFill>
              <a:srgbClr val="00B050"/>
            </a:solidFill>
            <a:ln>
              <a:solidFill>
                <a:schemeClr val="tx1"/>
              </a:solidFill>
            </a:ln>
          </c:spPr>
          <c:invertIfNegative val="0"/>
          <c:cat>
            <c:strRef>
              <c:f>Sheet1!$E$9</c:f>
              <c:strCache>
                <c:ptCount val="1"/>
                <c:pt idx="0">
                  <c:v>Avg</c:v>
                </c:pt>
              </c:strCache>
            </c:strRef>
          </c:cat>
          <c:val>
            <c:numRef>
              <c:f>Sheet1!$F$48</c:f>
              <c:numCache>
                <c:formatCode>General</c:formatCode>
                <c:ptCount val="1"/>
                <c:pt idx="0">
                  <c:v>0.81719489482245</c:v>
                </c:pt>
              </c:numCache>
            </c:numRef>
          </c:val>
          <c:extLst>
            <c:ext xmlns:c16="http://schemas.microsoft.com/office/drawing/2014/chart" uri="{C3380CC4-5D6E-409C-BE32-E72D297353CC}">
              <c16:uniqueId val="{00000001-658D-304F-AD58-4B1714DD7CA6}"/>
            </c:ext>
          </c:extLst>
        </c:ser>
        <c:ser>
          <c:idx val="1"/>
          <c:order val="2"/>
          <c:tx>
            <c:strRef>
              <c:f>Sheet1!$G$21</c:f>
              <c:strCache>
                <c:ptCount val="1"/>
                <c:pt idx="0">
                  <c:v>16GB DRAM</c:v>
                </c:pt>
              </c:strCache>
            </c:strRef>
          </c:tx>
          <c:spPr>
            <a:solidFill>
              <a:srgbClr val="FFC000"/>
            </a:solidFill>
            <a:ln>
              <a:solidFill>
                <a:schemeClr val="tx1"/>
              </a:solidFill>
            </a:ln>
          </c:spPr>
          <c:invertIfNegative val="0"/>
          <c:cat>
            <c:strRef>
              <c:f>Sheet1!$E$9</c:f>
              <c:strCache>
                <c:ptCount val="1"/>
                <c:pt idx="0">
                  <c:v>Avg</c:v>
                </c:pt>
              </c:strCache>
            </c:strRef>
          </c:cat>
          <c:val>
            <c:numRef>
              <c:f>Sheet1!$F$49</c:f>
              <c:numCache>
                <c:formatCode>General</c:formatCode>
                <c:ptCount val="1"/>
                <c:pt idx="0">
                  <c:v>0.56920790734957905</c:v>
                </c:pt>
              </c:numCache>
            </c:numRef>
          </c:val>
          <c:extLst>
            <c:ext xmlns:c16="http://schemas.microsoft.com/office/drawing/2014/chart" uri="{C3380CC4-5D6E-409C-BE32-E72D297353CC}">
              <c16:uniqueId val="{00000002-658D-304F-AD58-4B1714DD7CA6}"/>
            </c:ext>
          </c:extLst>
        </c:ser>
        <c:dLbls>
          <c:showLegendKey val="0"/>
          <c:showVal val="0"/>
          <c:showCatName val="0"/>
          <c:showSerName val="0"/>
          <c:showPercent val="0"/>
          <c:showBubbleSize val="0"/>
        </c:dLbls>
        <c:gapWidth val="150"/>
        <c:axId val="1927172720"/>
        <c:axId val="1938820048"/>
      </c:barChart>
      <c:catAx>
        <c:axId val="1927172720"/>
        <c:scaling>
          <c:orientation val="minMax"/>
        </c:scaling>
        <c:delete val="1"/>
        <c:axPos val="b"/>
        <c:numFmt formatCode="General" sourceLinked="0"/>
        <c:majorTickMark val="none"/>
        <c:minorTickMark val="none"/>
        <c:tickLblPos val="nextTo"/>
        <c:crossAx val="1938820048"/>
        <c:crosses val="autoZero"/>
        <c:auto val="1"/>
        <c:lblAlgn val="ctr"/>
        <c:lblOffset val="100"/>
        <c:noMultiLvlLbl val="0"/>
      </c:catAx>
      <c:valAx>
        <c:axId val="1938820048"/>
        <c:scaling>
          <c:orientation val="minMax"/>
        </c:scaling>
        <c:delete val="0"/>
        <c:axPos val="l"/>
        <c:majorGridlines/>
        <c:title>
          <c:tx>
            <c:rich>
              <a:bodyPr/>
              <a:lstStyle/>
              <a:p>
                <a:pPr>
                  <a:defRPr b="1"/>
                </a:pPr>
                <a:r>
                  <a:rPr lang="en-US" b="1" dirty="0"/>
                  <a:t>Normalized Max. Slowdown</a:t>
                </a:r>
              </a:p>
            </c:rich>
          </c:tx>
          <c:overlay val="0"/>
        </c:title>
        <c:numFmt formatCode="General" sourceLinked="1"/>
        <c:majorTickMark val="out"/>
        <c:minorTickMark val="none"/>
        <c:tickLblPos val="nextTo"/>
        <c:crossAx val="1927172720"/>
        <c:crosses val="autoZero"/>
        <c:crossBetween val="between"/>
      </c:valAx>
    </c:plotArea>
    <c:plotVisOnly val="1"/>
    <c:dispBlanksAs val="gap"/>
    <c:showDLblsOverMax val="0"/>
  </c:chart>
  <c:spPr>
    <a:solidFill>
      <a:schemeClr val="bg1"/>
    </a:solidFill>
  </c:spPr>
  <c:txPr>
    <a:bodyPr/>
    <a:lstStyle/>
    <a:p>
      <a:pPr>
        <a:defRPr sz="2000">
          <a:latin typeface="Times New Roman" pitchFamily="18" charset="0"/>
          <a:cs typeface="Times New Roman" pitchFamily="18"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9091214721755301"/>
          <c:y val="0.15574149174479801"/>
          <c:w val="0.79771447108437299"/>
          <c:h val="0.60985825187978004"/>
        </c:manualLayout>
      </c:layout>
      <c:barChart>
        <c:barDir val="col"/>
        <c:grouping val="clustered"/>
        <c:varyColors val="0"/>
        <c:ser>
          <c:idx val="0"/>
          <c:order val="0"/>
          <c:tx>
            <c:strRef>
              <c:f>Sheet1!$B$1</c:f>
              <c:strCache>
                <c:ptCount val="1"/>
                <c:pt idx="0">
                  <c:v>ALL</c:v>
                </c:pt>
              </c:strCache>
            </c:strRef>
          </c:tx>
          <c:spPr>
            <a:solidFill>
              <a:schemeClr val="bg1">
                <a:lumMod val="50000"/>
              </a:schemeClr>
            </a:solidFill>
            <a:ln>
              <a:solidFill>
                <a:schemeClr val="tx1"/>
              </a:solidFill>
            </a:ln>
            <a:effectLst/>
          </c:spPr>
          <c:invertIfNegative val="0"/>
          <c:cat>
            <c:numRef>
              <c:f>Sheet1!$A$2:$A$6</c:f>
              <c:numCache>
                <c:formatCode>0%</c:formatCode>
                <c:ptCount val="5"/>
                <c:pt idx="0">
                  <c:v>0</c:v>
                </c:pt>
                <c:pt idx="1">
                  <c:v>0.25</c:v>
                </c:pt>
                <c:pt idx="2">
                  <c:v>0.5</c:v>
                </c:pt>
                <c:pt idx="3">
                  <c:v>0.75</c:v>
                </c:pt>
                <c:pt idx="4">
                  <c:v>1</c:v>
                </c:pt>
              </c:numCache>
            </c:num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FC7B-47E8-AA70-BE9DD3099317}"/>
            </c:ext>
          </c:extLst>
        </c:ser>
        <c:ser>
          <c:idx val="1"/>
          <c:order val="1"/>
          <c:tx>
            <c:strRef>
              <c:f>Sheet1!$C$1</c:f>
              <c:strCache>
                <c:ptCount val="1"/>
                <c:pt idx="0">
                  <c:v>FREQ</c:v>
                </c:pt>
              </c:strCache>
            </c:strRef>
          </c:tx>
          <c:spPr>
            <a:solidFill>
              <a:schemeClr val="accent1">
                <a:lumMod val="40000"/>
                <a:lumOff val="60000"/>
              </a:schemeClr>
            </a:solidFill>
            <a:ln>
              <a:solidFill>
                <a:schemeClr val="tx1"/>
              </a:solidFill>
            </a:ln>
            <a:effectLst/>
          </c:spPr>
          <c:invertIfNegative val="0"/>
          <c:cat>
            <c:numRef>
              <c:f>Sheet1!$A$2:$A$6</c:f>
              <c:numCache>
                <c:formatCode>0%</c:formatCode>
                <c:ptCount val="5"/>
                <c:pt idx="0">
                  <c:v>0</c:v>
                </c:pt>
                <c:pt idx="1">
                  <c:v>0.25</c:v>
                </c:pt>
                <c:pt idx="2">
                  <c:v>0.5</c:v>
                </c:pt>
                <c:pt idx="3">
                  <c:v>0.75</c:v>
                </c:pt>
                <c:pt idx="4">
                  <c:v>1</c:v>
                </c:pt>
              </c:numCache>
            </c:numRef>
          </c:cat>
          <c:val>
            <c:numRef>
              <c:f>Sheet1!$C$2:$C$6</c:f>
              <c:numCache>
                <c:formatCode>General</c:formatCode>
                <c:ptCount val="5"/>
                <c:pt idx="0">
                  <c:v>1.0900000000000001</c:v>
                </c:pt>
                <c:pt idx="1">
                  <c:v>1.06</c:v>
                </c:pt>
                <c:pt idx="2">
                  <c:v>1.1000000000000001</c:v>
                </c:pt>
                <c:pt idx="3">
                  <c:v>1.22</c:v>
                </c:pt>
                <c:pt idx="4">
                  <c:v>1.39</c:v>
                </c:pt>
              </c:numCache>
            </c:numRef>
          </c:val>
          <c:extLst>
            <c:ext xmlns:c16="http://schemas.microsoft.com/office/drawing/2014/chart" uri="{C3380CC4-5D6E-409C-BE32-E72D297353CC}">
              <c16:uniqueId val="{00000001-FC7B-47E8-AA70-BE9DD3099317}"/>
            </c:ext>
          </c:extLst>
        </c:ser>
        <c:ser>
          <c:idx val="2"/>
          <c:order val="2"/>
          <c:tx>
            <c:strRef>
              <c:f>Sheet1!$D$1</c:f>
              <c:strCache>
                <c:ptCount val="1"/>
                <c:pt idx="0">
                  <c:v>RBLA</c:v>
                </c:pt>
              </c:strCache>
            </c:strRef>
          </c:tx>
          <c:spPr>
            <a:solidFill>
              <a:srgbClr val="CCCCFF"/>
            </a:solidFill>
            <a:ln>
              <a:solidFill>
                <a:schemeClr val="tx1"/>
              </a:solidFill>
            </a:ln>
            <a:effectLst/>
          </c:spPr>
          <c:invertIfNegative val="0"/>
          <c:cat>
            <c:numRef>
              <c:f>Sheet1!$A$2:$A$6</c:f>
              <c:numCache>
                <c:formatCode>0%</c:formatCode>
                <c:ptCount val="5"/>
                <c:pt idx="0">
                  <c:v>0</c:v>
                </c:pt>
                <c:pt idx="1">
                  <c:v>0.25</c:v>
                </c:pt>
                <c:pt idx="2">
                  <c:v>0.5</c:v>
                </c:pt>
                <c:pt idx="3">
                  <c:v>0.75</c:v>
                </c:pt>
                <c:pt idx="4">
                  <c:v>1</c:v>
                </c:pt>
              </c:numCache>
            </c:numRef>
          </c:cat>
          <c:val>
            <c:numRef>
              <c:f>Sheet1!$D$2:$D$6</c:f>
              <c:numCache>
                <c:formatCode>General</c:formatCode>
                <c:ptCount val="5"/>
                <c:pt idx="0">
                  <c:v>1.0900000000000001</c:v>
                </c:pt>
                <c:pt idx="1">
                  <c:v>1.0900000000000001</c:v>
                </c:pt>
                <c:pt idx="2">
                  <c:v>1.1100000000000001</c:v>
                </c:pt>
                <c:pt idx="3">
                  <c:v>1.26</c:v>
                </c:pt>
                <c:pt idx="4">
                  <c:v>1.42</c:v>
                </c:pt>
              </c:numCache>
            </c:numRef>
          </c:val>
          <c:extLst>
            <c:ext xmlns:c16="http://schemas.microsoft.com/office/drawing/2014/chart" uri="{C3380CC4-5D6E-409C-BE32-E72D297353CC}">
              <c16:uniqueId val="{00000002-FC7B-47E8-AA70-BE9DD3099317}"/>
            </c:ext>
          </c:extLst>
        </c:ser>
        <c:ser>
          <c:idx val="3"/>
          <c:order val="3"/>
          <c:tx>
            <c:strRef>
              <c:f>Sheet1!$E$1</c:f>
              <c:strCache>
                <c:ptCount val="1"/>
                <c:pt idx="0">
                  <c:v>UH-MEM</c:v>
                </c:pt>
              </c:strCache>
            </c:strRef>
          </c:tx>
          <c:spPr>
            <a:solidFill>
              <a:srgbClr val="0070C0"/>
            </a:solidFill>
            <a:ln>
              <a:solidFill>
                <a:schemeClr val="tx1"/>
              </a:solidFill>
            </a:ln>
            <a:effectLst/>
          </c:spPr>
          <c:invertIfNegative val="0"/>
          <c:cat>
            <c:numRef>
              <c:f>Sheet1!$A$2:$A$6</c:f>
              <c:numCache>
                <c:formatCode>0%</c:formatCode>
                <c:ptCount val="5"/>
                <c:pt idx="0">
                  <c:v>0</c:v>
                </c:pt>
                <c:pt idx="1">
                  <c:v>0.25</c:v>
                </c:pt>
                <c:pt idx="2">
                  <c:v>0.5</c:v>
                </c:pt>
                <c:pt idx="3">
                  <c:v>0.75</c:v>
                </c:pt>
                <c:pt idx="4">
                  <c:v>1</c:v>
                </c:pt>
              </c:numCache>
            </c:numRef>
          </c:cat>
          <c:val>
            <c:numRef>
              <c:f>Sheet1!$E$2:$E$6</c:f>
              <c:numCache>
                <c:formatCode>General</c:formatCode>
                <c:ptCount val="5"/>
                <c:pt idx="0">
                  <c:v>1.0900000000000001</c:v>
                </c:pt>
                <c:pt idx="1">
                  <c:v>1.1200000000000001</c:v>
                </c:pt>
                <c:pt idx="2">
                  <c:v>1.1599999999999999</c:v>
                </c:pt>
                <c:pt idx="3">
                  <c:v>1.37</c:v>
                </c:pt>
                <c:pt idx="4">
                  <c:v>1.61</c:v>
                </c:pt>
              </c:numCache>
            </c:numRef>
          </c:val>
          <c:extLst>
            <c:ext xmlns:c16="http://schemas.microsoft.com/office/drawing/2014/chart" uri="{C3380CC4-5D6E-409C-BE32-E72D297353CC}">
              <c16:uniqueId val="{00000003-FC7B-47E8-AA70-BE9DD3099317}"/>
            </c:ext>
          </c:extLst>
        </c:ser>
        <c:dLbls>
          <c:showLegendKey val="0"/>
          <c:showVal val="0"/>
          <c:showCatName val="0"/>
          <c:showSerName val="0"/>
          <c:showPercent val="0"/>
          <c:showBubbleSize val="0"/>
        </c:dLbls>
        <c:gapWidth val="219"/>
        <c:overlap val="-27"/>
        <c:axId val="1958418608"/>
        <c:axId val="1976178400"/>
      </c:barChart>
      <c:catAx>
        <c:axId val="1958418608"/>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US" sz="2000" b="1" dirty="0">
                    <a:solidFill>
                      <a:schemeClr val="tx1"/>
                    </a:solidFill>
                  </a:rPr>
                  <a:t>Workload Memory Intensity Category</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76178400"/>
        <c:crosses val="autoZero"/>
        <c:auto val="1"/>
        <c:lblAlgn val="ctr"/>
        <c:lblOffset val="100"/>
        <c:noMultiLvlLbl val="0"/>
      </c:catAx>
      <c:valAx>
        <c:axId val="1976178400"/>
        <c:scaling>
          <c:orientation val="minMax"/>
          <c:min val="0.9"/>
        </c:scaling>
        <c:delete val="0"/>
        <c:axPos val="l"/>
        <c:majorGridlines>
          <c:spPr>
            <a:ln w="9525" cap="flat" cmpd="sng" algn="ctr">
              <a:solidFill>
                <a:schemeClr val="tx1"/>
              </a:solidFill>
              <a:prstDash val="dash"/>
              <a:round/>
            </a:ln>
            <a:effectLst/>
          </c:spPr>
        </c:majorGridlines>
        <c:title>
          <c:tx>
            <c:rich>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US" sz="2000" b="1" dirty="0">
                    <a:solidFill>
                      <a:schemeClr val="tx1"/>
                    </a:solidFill>
                  </a:rPr>
                  <a:t>Normalized</a:t>
                </a:r>
                <a:r>
                  <a:rPr lang="en-US" sz="2000" b="1" baseline="0" dirty="0">
                    <a:solidFill>
                      <a:schemeClr val="tx1"/>
                    </a:solidFill>
                  </a:rPr>
                  <a:t/>
                </a:r>
                <a:br>
                  <a:rPr lang="en-US" sz="2000" b="1" baseline="0" dirty="0">
                    <a:solidFill>
                      <a:schemeClr val="tx1"/>
                    </a:solidFill>
                  </a:rPr>
                </a:br>
                <a:r>
                  <a:rPr lang="en-US" sz="2000" b="1" baseline="0" dirty="0">
                    <a:solidFill>
                      <a:schemeClr val="tx1"/>
                    </a:solidFill>
                  </a:rPr>
                  <a:t>Weighted Speedup</a:t>
                </a:r>
                <a:endParaRPr lang="en-US" sz="2000" b="1" dirty="0">
                  <a:solidFill>
                    <a:schemeClr val="tx1"/>
                  </a:solidFill>
                </a:endParaRPr>
              </a:p>
            </c:rich>
          </c:tx>
          <c:layout>
            <c:manualLayout>
              <c:xMode val="edge"/>
              <c:yMode val="edge"/>
              <c:x val="1.8955144651862301E-3"/>
              <c:y val="0.17878443485480999"/>
            </c:manualLayout>
          </c:layout>
          <c:overlay val="0"/>
          <c:spPr>
            <a:noFill/>
            <a:ln>
              <a:noFill/>
            </a:ln>
            <a:effectLst/>
          </c:spPr>
          <c:txPr>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US"/>
            </a:p>
          </c:txPr>
        </c:title>
        <c:numFmt formatCode="#,##0.0" sourceLinked="0"/>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58418608"/>
        <c:crosses val="autoZero"/>
        <c:crossBetween val="between"/>
        <c:majorUnit val="0.1"/>
      </c:valAx>
      <c:spPr>
        <a:noFill/>
        <a:ln w="12700">
          <a:solidFill>
            <a:schemeClr val="tx1"/>
          </a:solidFill>
        </a:ln>
        <a:effectLst/>
      </c:spPr>
    </c:plotArea>
    <c:legend>
      <c:legendPos val="b"/>
      <c:layout>
        <c:manualLayout>
          <c:xMode val="edge"/>
          <c:yMode val="edge"/>
          <c:x val="0.225464949544114"/>
          <c:y val="8.0446180325998698E-4"/>
          <c:w val="0.656621162411548"/>
          <c:h val="9.18796532399942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8939200247027899"/>
          <c:y val="9.4026850236094903E-2"/>
          <c:w val="0.807077749781972"/>
          <c:h val="0.60985825187978004"/>
        </c:manualLayout>
      </c:layout>
      <c:barChart>
        <c:barDir val="col"/>
        <c:grouping val="clustered"/>
        <c:varyColors val="0"/>
        <c:ser>
          <c:idx val="0"/>
          <c:order val="0"/>
          <c:tx>
            <c:strRef>
              <c:f>Sheet1!$B$1</c:f>
              <c:strCache>
                <c:ptCount val="1"/>
                <c:pt idx="0">
                  <c:v>ALL</c:v>
                </c:pt>
              </c:strCache>
            </c:strRef>
          </c:tx>
          <c:spPr>
            <a:solidFill>
              <a:schemeClr val="bg1">
                <a:lumMod val="65000"/>
              </a:schemeClr>
            </a:solidFill>
            <a:ln>
              <a:noFill/>
            </a:ln>
            <a:effectLst/>
          </c:spPr>
          <c:invertIfNegative val="0"/>
          <c:dPt>
            <c:idx val="0"/>
            <c:invertIfNegative val="0"/>
            <c:bubble3D val="0"/>
            <c:spPr>
              <a:solidFill>
                <a:schemeClr val="bg1">
                  <a:lumMod val="50000"/>
                </a:schemeClr>
              </a:solidFill>
              <a:ln>
                <a:solidFill>
                  <a:schemeClr val="tx1"/>
                </a:solidFill>
              </a:ln>
              <a:effectLst/>
            </c:spPr>
            <c:extLst>
              <c:ext xmlns:c16="http://schemas.microsoft.com/office/drawing/2014/chart" uri="{C3380CC4-5D6E-409C-BE32-E72D297353CC}">
                <c16:uniqueId val="{00000000-AE67-4E05-8610-62A08C112F87}"/>
              </c:ext>
            </c:extLst>
          </c:dPt>
          <c:cat>
            <c:strRef>
              <c:f>Sheet1!$A$2:$A$6</c:f>
              <c:strCache>
                <c:ptCount val="5"/>
                <c:pt idx="0">
                  <c:v>x3.0_x000d_x3.0</c:v>
                </c:pt>
                <c:pt idx="1">
                  <c:v>x4.0_x000d_x4.0</c:v>
                </c:pt>
                <c:pt idx="2">
                  <c:v>x4.5_x000d_x12</c:v>
                </c:pt>
                <c:pt idx="3">
                  <c:v>x6.0_x000d_x16</c:v>
                </c:pt>
                <c:pt idx="4">
                  <c:v>x7.5_x000d_x20</c:v>
                </c:pt>
              </c:strCache>
            </c:strRef>
          </c:cat>
          <c:val>
            <c:numRef>
              <c:f>Sheet1!$B$2:$B$6</c:f>
              <c:numCache>
                <c:formatCode>General</c:formatCode>
                <c:ptCount val="5"/>
                <c:pt idx="0">
                  <c:v>2.13</c:v>
                </c:pt>
                <c:pt idx="1">
                  <c:v>2.12</c:v>
                </c:pt>
                <c:pt idx="2">
                  <c:v>2.1</c:v>
                </c:pt>
                <c:pt idx="3">
                  <c:v>2.08</c:v>
                </c:pt>
                <c:pt idx="4">
                  <c:v>2.06</c:v>
                </c:pt>
              </c:numCache>
            </c:numRef>
          </c:val>
          <c:extLst>
            <c:ext xmlns:c16="http://schemas.microsoft.com/office/drawing/2014/chart" uri="{C3380CC4-5D6E-409C-BE32-E72D297353CC}">
              <c16:uniqueId val="{00000000-8FD9-4766-8836-78063AD0D2E2}"/>
            </c:ext>
          </c:extLst>
        </c:ser>
        <c:ser>
          <c:idx val="1"/>
          <c:order val="1"/>
          <c:tx>
            <c:strRef>
              <c:f>Sheet1!$C$1</c:f>
              <c:strCache>
                <c:ptCount val="1"/>
                <c:pt idx="0">
                  <c:v>FREQ</c:v>
                </c:pt>
              </c:strCache>
            </c:strRef>
          </c:tx>
          <c:spPr>
            <a:solidFill>
              <a:schemeClr val="accent1">
                <a:lumMod val="40000"/>
                <a:lumOff val="60000"/>
              </a:schemeClr>
            </a:solidFill>
            <a:ln>
              <a:solidFill>
                <a:schemeClr val="tx1"/>
              </a:solidFill>
            </a:ln>
            <a:effectLst/>
          </c:spPr>
          <c:invertIfNegative val="0"/>
          <c:cat>
            <c:strRef>
              <c:f>Sheet1!$A$2:$A$6</c:f>
              <c:strCache>
                <c:ptCount val="5"/>
                <c:pt idx="0">
                  <c:v>x3.0_x000d_x3.0</c:v>
                </c:pt>
                <c:pt idx="1">
                  <c:v>x4.0_x000d_x4.0</c:v>
                </c:pt>
                <c:pt idx="2">
                  <c:v>x4.5_x000d_x12</c:v>
                </c:pt>
                <c:pt idx="3">
                  <c:v>x6.0_x000d_x16</c:v>
                </c:pt>
                <c:pt idx="4">
                  <c:v>x7.5_x000d_x20</c:v>
                </c:pt>
              </c:strCache>
            </c:strRef>
          </c:cat>
          <c:val>
            <c:numRef>
              <c:f>Sheet1!$C$2:$C$6</c:f>
              <c:numCache>
                <c:formatCode>General</c:formatCode>
                <c:ptCount val="5"/>
                <c:pt idx="0">
                  <c:v>3.2</c:v>
                </c:pt>
                <c:pt idx="1">
                  <c:v>3.14</c:v>
                </c:pt>
                <c:pt idx="2">
                  <c:v>2.91</c:v>
                </c:pt>
                <c:pt idx="3">
                  <c:v>2.74</c:v>
                </c:pt>
                <c:pt idx="4">
                  <c:v>2.57</c:v>
                </c:pt>
              </c:numCache>
            </c:numRef>
          </c:val>
          <c:extLst>
            <c:ext xmlns:c16="http://schemas.microsoft.com/office/drawing/2014/chart" uri="{C3380CC4-5D6E-409C-BE32-E72D297353CC}">
              <c16:uniqueId val="{00000001-8FD9-4766-8836-78063AD0D2E2}"/>
            </c:ext>
          </c:extLst>
        </c:ser>
        <c:ser>
          <c:idx val="2"/>
          <c:order val="2"/>
          <c:tx>
            <c:strRef>
              <c:f>Sheet1!$D$1</c:f>
              <c:strCache>
                <c:ptCount val="1"/>
                <c:pt idx="0">
                  <c:v>RBLA</c:v>
                </c:pt>
              </c:strCache>
            </c:strRef>
          </c:tx>
          <c:spPr>
            <a:solidFill>
              <a:srgbClr val="CCCCFF"/>
            </a:solidFill>
            <a:ln>
              <a:solidFill>
                <a:schemeClr val="tx1"/>
              </a:solidFill>
            </a:ln>
            <a:effectLst/>
          </c:spPr>
          <c:invertIfNegative val="0"/>
          <c:cat>
            <c:strRef>
              <c:f>Sheet1!$A$2:$A$6</c:f>
              <c:strCache>
                <c:ptCount val="5"/>
                <c:pt idx="0">
                  <c:v>x3.0_x000d_x3.0</c:v>
                </c:pt>
                <c:pt idx="1">
                  <c:v>x4.0_x000d_x4.0</c:v>
                </c:pt>
                <c:pt idx="2">
                  <c:v>x4.5_x000d_x12</c:v>
                </c:pt>
                <c:pt idx="3">
                  <c:v>x6.0_x000d_x16</c:v>
                </c:pt>
                <c:pt idx="4">
                  <c:v>x7.5_x000d_x20</c:v>
                </c:pt>
              </c:strCache>
            </c:strRef>
          </c:cat>
          <c:val>
            <c:numRef>
              <c:f>Sheet1!$D$2:$D$6</c:f>
              <c:numCache>
                <c:formatCode>General</c:formatCode>
                <c:ptCount val="5"/>
                <c:pt idx="0">
                  <c:v>3.33</c:v>
                </c:pt>
                <c:pt idx="1">
                  <c:v>3.27</c:v>
                </c:pt>
                <c:pt idx="2">
                  <c:v>2.99</c:v>
                </c:pt>
                <c:pt idx="3">
                  <c:v>2.86</c:v>
                </c:pt>
                <c:pt idx="4">
                  <c:v>2.79</c:v>
                </c:pt>
              </c:numCache>
            </c:numRef>
          </c:val>
          <c:extLst>
            <c:ext xmlns:c16="http://schemas.microsoft.com/office/drawing/2014/chart" uri="{C3380CC4-5D6E-409C-BE32-E72D297353CC}">
              <c16:uniqueId val="{00000002-8FD9-4766-8836-78063AD0D2E2}"/>
            </c:ext>
          </c:extLst>
        </c:ser>
        <c:ser>
          <c:idx val="3"/>
          <c:order val="3"/>
          <c:tx>
            <c:strRef>
              <c:f>Sheet1!$E$1</c:f>
              <c:strCache>
                <c:ptCount val="1"/>
                <c:pt idx="0">
                  <c:v>UH-MEM</c:v>
                </c:pt>
              </c:strCache>
            </c:strRef>
          </c:tx>
          <c:spPr>
            <a:solidFill>
              <a:srgbClr val="0070C0"/>
            </a:solidFill>
            <a:ln>
              <a:solidFill>
                <a:schemeClr val="tx1"/>
              </a:solidFill>
            </a:ln>
            <a:effectLst/>
          </c:spPr>
          <c:invertIfNegative val="0"/>
          <c:cat>
            <c:strRef>
              <c:f>Sheet1!$A$2:$A$6</c:f>
              <c:strCache>
                <c:ptCount val="5"/>
                <c:pt idx="0">
                  <c:v>x3.0_x000d_x3.0</c:v>
                </c:pt>
                <c:pt idx="1">
                  <c:v>x4.0_x000d_x4.0</c:v>
                </c:pt>
                <c:pt idx="2">
                  <c:v>x4.5_x000d_x12</c:v>
                </c:pt>
                <c:pt idx="3">
                  <c:v>x6.0_x000d_x16</c:v>
                </c:pt>
                <c:pt idx="4">
                  <c:v>x7.5_x000d_x20</c:v>
                </c:pt>
              </c:strCache>
            </c:strRef>
          </c:cat>
          <c:val>
            <c:numRef>
              <c:f>Sheet1!$E$2:$E$6</c:f>
              <c:numCache>
                <c:formatCode>General</c:formatCode>
                <c:ptCount val="5"/>
                <c:pt idx="0">
                  <c:v>3.6</c:v>
                </c:pt>
                <c:pt idx="1">
                  <c:v>3.45</c:v>
                </c:pt>
                <c:pt idx="2">
                  <c:v>3.39</c:v>
                </c:pt>
                <c:pt idx="3">
                  <c:v>3.23</c:v>
                </c:pt>
                <c:pt idx="4">
                  <c:v>3.15</c:v>
                </c:pt>
              </c:numCache>
            </c:numRef>
          </c:val>
          <c:extLst>
            <c:ext xmlns:c16="http://schemas.microsoft.com/office/drawing/2014/chart" uri="{C3380CC4-5D6E-409C-BE32-E72D297353CC}">
              <c16:uniqueId val="{00000003-8FD9-4766-8836-78063AD0D2E2}"/>
            </c:ext>
          </c:extLst>
        </c:ser>
        <c:dLbls>
          <c:showLegendKey val="0"/>
          <c:showVal val="0"/>
          <c:showCatName val="0"/>
          <c:showSerName val="0"/>
          <c:showPercent val="0"/>
          <c:showBubbleSize val="0"/>
        </c:dLbls>
        <c:gapWidth val="219"/>
        <c:overlap val="-27"/>
        <c:axId val="1977670240"/>
        <c:axId val="1961192896"/>
      </c:barChart>
      <c:catAx>
        <c:axId val="1977670240"/>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US" sz="2000" b="1" dirty="0">
                    <a:solidFill>
                      <a:schemeClr val="tx1"/>
                    </a:solidFill>
                  </a:rPr>
                  <a:t>Slow</a:t>
                </a:r>
                <a:r>
                  <a:rPr lang="en-US" sz="2000" b="1" baseline="0" dirty="0">
                    <a:solidFill>
                      <a:schemeClr val="tx1"/>
                    </a:solidFill>
                  </a:rPr>
                  <a:t> Memory Latency Multiplier</a:t>
                </a:r>
                <a:endParaRPr lang="en-US" sz="2000" b="1" dirty="0">
                  <a:solidFill>
                    <a:schemeClr val="tx1"/>
                  </a:solidFill>
                </a:endParaRP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61192896"/>
        <c:crosses val="autoZero"/>
        <c:auto val="1"/>
        <c:lblAlgn val="ctr"/>
        <c:lblOffset val="100"/>
        <c:noMultiLvlLbl val="0"/>
      </c:catAx>
      <c:valAx>
        <c:axId val="1961192896"/>
        <c:scaling>
          <c:orientation val="minMax"/>
          <c:max val="3.8"/>
          <c:min val="1.8"/>
        </c:scaling>
        <c:delete val="0"/>
        <c:axPos val="l"/>
        <c:majorGridlines>
          <c:spPr>
            <a:ln w="9525" cap="flat" cmpd="sng" algn="ctr">
              <a:solidFill>
                <a:schemeClr val="tx1"/>
              </a:solidFill>
              <a:prstDash val="dash"/>
              <a:round/>
            </a:ln>
            <a:effectLst/>
          </c:spPr>
        </c:majorGridlines>
        <c:title>
          <c:tx>
            <c:rich>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US" sz="2000" b="1" baseline="0" dirty="0">
                    <a:solidFill>
                      <a:schemeClr val="tx1"/>
                    </a:solidFill>
                  </a:rPr>
                  <a:t>Weighted Speedup</a:t>
                </a:r>
                <a:endParaRPr lang="en-US" sz="2000" b="1" dirty="0">
                  <a:solidFill>
                    <a:schemeClr val="tx1"/>
                  </a:solidFill>
                </a:endParaRPr>
              </a:p>
            </c:rich>
          </c:tx>
          <c:layout>
            <c:manualLayout>
              <c:xMode val="edge"/>
              <c:yMode val="edge"/>
              <c:x val="7.4519067469507498E-3"/>
              <c:y val="0.116664455630828"/>
            </c:manualLayout>
          </c:layout>
          <c:overlay val="0"/>
          <c:spPr>
            <a:noFill/>
            <a:ln>
              <a:noFill/>
            </a:ln>
            <a:effectLst/>
          </c:spPr>
          <c:txPr>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US"/>
            </a:p>
          </c:txPr>
        </c:title>
        <c:numFmt formatCode="#,##0.0" sourceLinked="0"/>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77670240"/>
        <c:crosses val="autoZero"/>
        <c:crossBetween val="between"/>
        <c:majorUnit val="0.4"/>
      </c:valAx>
      <c:spPr>
        <a:noFill/>
        <a:ln w="12700">
          <a:solidFill>
            <a:schemeClr val="tx1"/>
          </a:solidFill>
        </a:ln>
        <a:effectLst/>
      </c:spPr>
    </c:plotArea>
    <c:legend>
      <c:legendPos val="b"/>
      <c:layout>
        <c:manualLayout>
          <c:xMode val="edge"/>
          <c:yMode val="edge"/>
          <c:x val="0.225464949544114"/>
          <c:y val="8.0446180325998698E-4"/>
          <c:w val="0.656621162411548"/>
          <c:h val="9.18796532399942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chemeClr val="dk1"/>
            </a:solidFill>
            <a:ln w="25400" cap="flat" cmpd="sng" algn="ctr">
              <a:solidFill>
                <a:schemeClr val="dk1">
                  <a:shade val="50000"/>
                </a:schemeClr>
              </a:solidFill>
              <a:prstDash val="solid"/>
            </a:ln>
            <a:effectLst/>
          </c:spPr>
          <c:invertIfNegative val="0"/>
          <c:cat>
            <c:strRef>
              <c:f>IPC!$Q$98:$U$98</c:f>
              <c:strCache>
                <c:ptCount val="5"/>
                <c:pt idx="0">
                  <c:v>SRAM</c:v>
                </c:pt>
                <c:pt idx="1">
                  <c:v>Region</c:v>
                </c:pt>
                <c:pt idx="2">
                  <c:v>TIM</c:v>
                </c:pt>
                <c:pt idx="3">
                  <c:v>TIMBER</c:v>
                </c:pt>
                <c:pt idx="4">
                  <c:v>TIMBER-Dyn</c:v>
                </c:pt>
              </c:strCache>
            </c:strRef>
          </c:cat>
          <c:val>
            <c:numRef>
              <c:f>IPC!$Q$113:$U$113</c:f>
              <c:numCache>
                <c:formatCode>General</c:formatCode>
                <c:ptCount val="5"/>
                <c:pt idx="0">
                  <c:v>1</c:v>
                </c:pt>
                <c:pt idx="1">
                  <c:v>0.51630644513821899</c:v>
                </c:pt>
                <c:pt idx="2">
                  <c:v>0.70016011516644805</c:v>
                </c:pt>
                <c:pt idx="3">
                  <c:v>0.85785056036702501</c:v>
                </c:pt>
                <c:pt idx="4">
                  <c:v>0.94486613207465397</c:v>
                </c:pt>
              </c:numCache>
            </c:numRef>
          </c:val>
          <c:extLst>
            <c:ext xmlns:c16="http://schemas.microsoft.com/office/drawing/2014/chart" uri="{C3380CC4-5D6E-409C-BE32-E72D297353CC}">
              <c16:uniqueId val="{00000000-3C12-B046-B983-4FBAAD0F6882}"/>
            </c:ext>
          </c:extLst>
        </c:ser>
        <c:dLbls>
          <c:showLegendKey val="0"/>
          <c:showVal val="0"/>
          <c:showCatName val="0"/>
          <c:showSerName val="0"/>
          <c:showPercent val="0"/>
          <c:showBubbleSize val="0"/>
        </c:dLbls>
        <c:gapWidth val="150"/>
        <c:axId val="1999892032"/>
        <c:axId val="1999895952"/>
      </c:barChart>
      <c:catAx>
        <c:axId val="1999892032"/>
        <c:scaling>
          <c:orientation val="minMax"/>
        </c:scaling>
        <c:delete val="0"/>
        <c:axPos val="b"/>
        <c:numFmt formatCode="General" sourceLinked="0"/>
        <c:majorTickMark val="out"/>
        <c:minorTickMark val="none"/>
        <c:tickLblPos val="nextTo"/>
        <c:crossAx val="1999895952"/>
        <c:crosses val="autoZero"/>
        <c:auto val="1"/>
        <c:lblAlgn val="ctr"/>
        <c:lblOffset val="100"/>
        <c:noMultiLvlLbl val="0"/>
      </c:catAx>
      <c:valAx>
        <c:axId val="1999895952"/>
        <c:scaling>
          <c:orientation val="minMax"/>
          <c:max val="1"/>
        </c:scaling>
        <c:delete val="0"/>
        <c:axPos val="l"/>
        <c:majorGridlines/>
        <c:title>
          <c:tx>
            <c:rich>
              <a:bodyPr rot="-5400000" vert="horz"/>
              <a:lstStyle/>
              <a:p>
                <a:pPr>
                  <a:defRPr/>
                </a:pPr>
                <a:r>
                  <a:rPr lang="en-US"/>
                  <a:t>Normalized Weighted Speedup</a:t>
                </a:r>
              </a:p>
            </c:rich>
          </c:tx>
          <c:overlay val="0"/>
        </c:title>
        <c:numFmt formatCode="General" sourceLinked="1"/>
        <c:majorTickMark val="out"/>
        <c:minorTickMark val="none"/>
        <c:tickLblPos val="nextTo"/>
        <c:crossAx val="1999892032"/>
        <c:crosses val="autoZero"/>
        <c:crossBetween val="between"/>
      </c:valAx>
    </c:plotArea>
    <c:plotVisOnly val="1"/>
    <c:dispBlanksAs val="gap"/>
    <c:showDLblsOverMax val="0"/>
  </c:chart>
  <c:txPr>
    <a:bodyPr/>
    <a:lstStyle/>
    <a:p>
      <a:pPr>
        <a:defRPr sz="20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1"/>
    </mc:Choice>
    <mc:Fallback>
      <c:style val="21"/>
    </mc:Fallback>
  </mc:AlternateContent>
  <c:chart>
    <c:autoTitleDeleted val="0"/>
    <c:plotArea>
      <c:layout/>
      <c:barChart>
        <c:barDir val="col"/>
        <c:grouping val="clustered"/>
        <c:varyColors val="0"/>
        <c:ser>
          <c:idx val="0"/>
          <c:order val="0"/>
          <c:spPr>
            <a:solidFill>
              <a:schemeClr val="dk1"/>
            </a:solidFill>
            <a:ln w="25400" cap="flat" cmpd="sng" algn="ctr">
              <a:solidFill>
                <a:schemeClr val="dk1">
                  <a:shade val="50000"/>
                </a:schemeClr>
              </a:solidFill>
              <a:prstDash val="solid"/>
            </a:ln>
            <a:effectLst/>
          </c:spPr>
          <c:invertIfNegative val="0"/>
          <c:cat>
            <c:strRef>
              <c:f>EE!$Q$98:$U$98</c:f>
              <c:strCache>
                <c:ptCount val="5"/>
                <c:pt idx="0">
                  <c:v>SRAM</c:v>
                </c:pt>
                <c:pt idx="1">
                  <c:v>Region</c:v>
                </c:pt>
                <c:pt idx="2">
                  <c:v>TIM</c:v>
                </c:pt>
                <c:pt idx="3">
                  <c:v>TIMBER</c:v>
                </c:pt>
                <c:pt idx="4">
                  <c:v>TIMBER-Dyn</c:v>
                </c:pt>
              </c:strCache>
            </c:strRef>
          </c:cat>
          <c:val>
            <c:numRef>
              <c:f>EE!$Q$113:$U$113</c:f>
              <c:numCache>
                <c:formatCode>General</c:formatCode>
                <c:ptCount val="5"/>
                <c:pt idx="0">
                  <c:v>1</c:v>
                </c:pt>
                <c:pt idx="1">
                  <c:v>0.73082150585833905</c:v>
                </c:pt>
                <c:pt idx="2">
                  <c:v>0.75383541736794402</c:v>
                </c:pt>
                <c:pt idx="3">
                  <c:v>0.89249178735287504</c:v>
                </c:pt>
                <c:pt idx="4">
                  <c:v>1.176931749862085</c:v>
                </c:pt>
              </c:numCache>
            </c:numRef>
          </c:val>
          <c:extLst>
            <c:ext xmlns:c16="http://schemas.microsoft.com/office/drawing/2014/chart" uri="{C3380CC4-5D6E-409C-BE32-E72D297353CC}">
              <c16:uniqueId val="{00000000-7082-684D-8471-8B2E1FE8E037}"/>
            </c:ext>
          </c:extLst>
        </c:ser>
        <c:dLbls>
          <c:showLegendKey val="0"/>
          <c:showVal val="0"/>
          <c:showCatName val="0"/>
          <c:showSerName val="0"/>
          <c:showPercent val="0"/>
          <c:showBubbleSize val="0"/>
        </c:dLbls>
        <c:gapWidth val="150"/>
        <c:axId val="1996661824"/>
        <c:axId val="1996844224"/>
      </c:barChart>
      <c:catAx>
        <c:axId val="1996661824"/>
        <c:scaling>
          <c:orientation val="minMax"/>
        </c:scaling>
        <c:delete val="0"/>
        <c:axPos val="b"/>
        <c:numFmt formatCode="General" sourceLinked="0"/>
        <c:majorTickMark val="out"/>
        <c:minorTickMark val="none"/>
        <c:tickLblPos val="nextTo"/>
        <c:crossAx val="1996844224"/>
        <c:crosses val="autoZero"/>
        <c:auto val="1"/>
        <c:lblAlgn val="ctr"/>
        <c:lblOffset val="100"/>
        <c:noMultiLvlLbl val="0"/>
      </c:catAx>
      <c:valAx>
        <c:axId val="1996844224"/>
        <c:scaling>
          <c:orientation val="minMax"/>
          <c:max val="1.2"/>
        </c:scaling>
        <c:delete val="0"/>
        <c:axPos val="l"/>
        <c:majorGridlines/>
        <c:title>
          <c:tx>
            <c:rich>
              <a:bodyPr rot="-5400000" vert="horz"/>
              <a:lstStyle/>
              <a:p>
                <a:pPr>
                  <a:defRPr/>
                </a:pPr>
                <a:r>
                  <a:rPr lang="en-US" dirty="0"/>
                  <a:t>Normalized Performance per Watt (for Memory</a:t>
                </a:r>
                <a:r>
                  <a:rPr lang="en-US" baseline="0" dirty="0"/>
                  <a:t> System)</a:t>
                </a:r>
                <a:endParaRPr lang="en-US" dirty="0"/>
              </a:p>
            </c:rich>
          </c:tx>
          <c:overlay val="0"/>
        </c:title>
        <c:numFmt formatCode="General" sourceLinked="1"/>
        <c:majorTickMark val="out"/>
        <c:minorTickMark val="none"/>
        <c:tickLblPos val="nextTo"/>
        <c:crossAx val="1996661824"/>
        <c:crosses val="autoZero"/>
        <c:crossBetween val="between"/>
      </c:valAx>
    </c:plotArea>
    <c:plotVisOnly val="1"/>
    <c:dispBlanksAs val="gap"/>
    <c:showDLblsOverMax val="0"/>
  </c:chart>
  <c:txPr>
    <a:bodyPr/>
    <a:lstStyle/>
    <a:p>
      <a:pPr>
        <a:defRPr sz="20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AD636FF8-CD82-7340-9DDC-BB4B4798B04E}" type="datetimeFigureOut">
              <a:rPr lang="en-US"/>
              <a:pPr>
                <a:defRPr/>
              </a:pPr>
              <a:t>09-Oct-18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08EA714E-95A2-6C41-821F-407EC0782CE0}"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1407579D-6EA0-7D44-A950-B6595B02140F}" type="datetime1">
              <a:rPr lang="en-US" altLang="en-US"/>
              <a:pPr>
                <a:defRPr/>
              </a:pPr>
              <a:t>09-Oct-18</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D63F7FAF-8CF6-EA4D-89B9-6564C012324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0606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Our key observation is that row buffers exist in</a:t>
            </a:r>
            <a:r>
              <a:rPr lang="en-US" baseline="0" dirty="0"/>
              <a:t> both DRAM and PCM.</a:t>
            </a:r>
          </a:p>
          <a:p>
            <a:r>
              <a:rPr lang="en-US" baseline="0" dirty="0"/>
              <a:t>Row hit latency, which does not access the memory cell array, is similar in DRAM and PCM.</a:t>
            </a:r>
          </a:p>
          <a:p>
            <a:r>
              <a:rPr lang="en-US" baseline="0" dirty="0"/>
              <a:t>It is for a row miss that the memory access latency is small in DRAM and large in PCM.</a:t>
            </a:r>
          </a:p>
          <a:p>
            <a:r>
              <a:rPr lang="en-US" baseline="0" dirty="0"/>
              <a:t>Therefore we would like to place data in DRAM which:</a:t>
            </a:r>
          </a:p>
          <a:p>
            <a:r>
              <a:rPr lang="en-US" baseline="0" dirty="0"/>
              <a:t>Is likely to miss in the row buffer, which we call as having low row buffer locality, since the row buffer miss penalty is small in DRAM than it is in PCM.</a:t>
            </a:r>
          </a:p>
          <a:p>
            <a:r>
              <a:rPr lang="en-US" baseline="0" dirty="0"/>
              <a:t>And we would like to place data in DRAM which is reused many times, so that we cache only the data that is worth the movement cost.</a:t>
            </a:r>
            <a:endParaRPr lang="en-US" dirty="0"/>
          </a:p>
        </p:txBody>
      </p:sp>
      <p:sp>
        <p:nvSpPr>
          <p:cNvPr id="4" name="Slide Number Placeholder 3"/>
          <p:cNvSpPr>
            <a:spLocks noGrp="1"/>
          </p:cNvSpPr>
          <p:nvPr>
            <p:ph type="sldNum" sz="quarter" idx="10"/>
          </p:nvPr>
        </p:nvSpPr>
        <p:spPr/>
        <p:txBody>
          <a:bodyPr/>
          <a:lstStyle/>
          <a:p>
            <a:pPr>
              <a:defRPr/>
            </a:pPr>
            <a:fld id="{7F547B56-6240-4A47-937A-39B4CD6371F4}" type="slidenum">
              <a:rPr lang="en-US" smtClean="0">
                <a:solidFill>
                  <a:prstClr val="black"/>
                </a:solidFill>
              </a:rPr>
              <a:pPr>
                <a:defRPr/>
              </a:pPr>
              <a:t>46</a:t>
            </a:fld>
            <a:endParaRPr lang="en-US">
              <a:solidFill>
                <a:prstClr val="black"/>
              </a:solidFill>
            </a:endParaRPr>
          </a:p>
        </p:txBody>
      </p:sp>
    </p:spTree>
    <p:extLst>
      <p:ext uri="{BB962C8B-B14F-4D97-AF65-F5344CB8AC3E}">
        <p14:creationId xmlns:p14="http://schemas.microsoft.com/office/powerpoint/2010/main" val="2034325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compare our mechanism to a </a:t>
            </a:r>
            <a:r>
              <a:rPr lang="en-US" b="1" dirty="0"/>
              <a:t>homogeneous</a:t>
            </a:r>
            <a:r>
              <a:rPr lang="en-US" baseline="0" dirty="0"/>
              <a:t> memory system.</a:t>
            </a:r>
          </a:p>
          <a:p>
            <a:r>
              <a:rPr lang="en-US" baseline="0" dirty="0"/>
              <a:t>Here the comparison points are a</a:t>
            </a:r>
            <a:r>
              <a:rPr lang="en-US" dirty="0"/>
              <a:t> 16GB all-PCM and all-DRAM memory system.</a:t>
            </a:r>
          </a:p>
          <a:p>
            <a:r>
              <a:rPr lang="en-US" dirty="0"/>
              <a:t>O</a:t>
            </a:r>
            <a:r>
              <a:rPr lang="en-US" baseline="0" dirty="0"/>
              <a:t>ur mechanism achieves 31% better performance than the all-PCM memory system, and comes within 29% of the all-DRAM performance.</a:t>
            </a:r>
          </a:p>
          <a:p>
            <a:r>
              <a:rPr lang="en-US" baseline="0" dirty="0"/>
              <a:t>Note that we </a:t>
            </a:r>
            <a:r>
              <a:rPr lang="en-US" b="1" baseline="0" dirty="0"/>
              <a:t>do not assume any capacity benefits</a:t>
            </a:r>
            <a:r>
              <a:rPr lang="en-US" baseline="0" dirty="0"/>
              <a:t> of PCM over DRAM.</a:t>
            </a:r>
          </a:p>
          <a:p>
            <a:r>
              <a:rPr lang="en-US" baseline="0" dirty="0"/>
              <a:t>And yet, our mechanism bridges the performance gap between the two homogeneous memory systems.</a:t>
            </a:r>
          </a:p>
          <a:p>
            <a:r>
              <a:rPr lang="en-US" baseline="0" dirty="0"/>
              <a:t>If the capacity benefit of PCM was included, the </a:t>
            </a:r>
            <a:r>
              <a:rPr lang="en-US" b="1" baseline="0" dirty="0"/>
              <a:t>hybrid memory system</a:t>
            </a:r>
            <a:r>
              <a:rPr lang="en-US" baseline="0" dirty="0"/>
              <a:t> will perform even better.</a:t>
            </a:r>
          </a:p>
        </p:txBody>
      </p:sp>
      <p:sp>
        <p:nvSpPr>
          <p:cNvPr id="4" name="Slide Number Placeholder 3"/>
          <p:cNvSpPr>
            <a:spLocks noGrp="1"/>
          </p:cNvSpPr>
          <p:nvPr>
            <p:ph type="sldNum" sz="quarter" idx="10"/>
          </p:nvPr>
        </p:nvSpPr>
        <p:spPr/>
        <p:txBody>
          <a:bodyPr/>
          <a:lstStyle/>
          <a:p>
            <a:pPr>
              <a:defRPr/>
            </a:pPr>
            <a:fld id="{7F547B56-6240-4A47-937A-39B4CD6371F4}" type="slidenum">
              <a:rPr lang="en-US" smtClean="0">
                <a:solidFill>
                  <a:prstClr val="black"/>
                </a:solidFill>
              </a:rPr>
              <a:pPr>
                <a:defRPr/>
              </a:pPr>
              <a:t>47</a:t>
            </a:fld>
            <a:endParaRPr lang="en-US">
              <a:solidFill>
                <a:prstClr val="black"/>
              </a:solidFill>
            </a:endParaRPr>
          </a:p>
        </p:txBody>
      </p:sp>
    </p:spTree>
    <p:extLst>
      <p:ext uri="{BB962C8B-B14F-4D97-AF65-F5344CB8AC3E}">
        <p14:creationId xmlns:p14="http://schemas.microsoft.com/office/powerpoint/2010/main" val="409984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proposals consider only a limited  number of characteristics, using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these few data points to construct a placement heuristic</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is specific to the memory types being used in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heuristic-based approaches do not directly capture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overall system performance benefits of data placement decisions.</a:t>
            </a:r>
          </a:p>
          <a:p>
            <a:r>
              <a:rPr lang="en-US" sz="1200" kern="1200" dirty="0">
                <a:solidFill>
                  <a:schemeClr val="tx1"/>
                </a:solidFill>
                <a:effectLst/>
                <a:latin typeface="+mn-lt"/>
                <a:ea typeface="+mn-ea"/>
                <a:cs typeface="+mn-cs"/>
              </a:rPr>
              <a:t>Therefore, they can only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indirectly  optimize system performance, which sometimes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leads to sub-optimal data placement decisions.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415460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a:t>
            </a:r>
            <a:r>
              <a:rPr lang="en-US" baseline="0" dirty="0"/>
              <a:t> say</a:t>
            </a:r>
            <a:r>
              <a:rPr lang="en-US" dirty="0"/>
              <a:t>:</a:t>
            </a:r>
            <a:r>
              <a:rPr lang="en-US" baseline="0" dirty="0"/>
              <a:t> On the left, The page has much more utility because it directly affects performance if it is migrated to the fast memory;</a:t>
            </a:r>
          </a:p>
          <a:p>
            <a:r>
              <a:rPr lang="en-US" baseline="0" dirty="0"/>
              <a:t>On the right. Each page has less utility because migrated alone, neither would affect performance significantly. They both need to be migrated together.</a:t>
            </a:r>
          </a:p>
          <a:p>
            <a:endParaRPr lang="en-US" baseline="0" dirty="0"/>
          </a:p>
          <a:p>
            <a:r>
              <a:rPr lang="en-US" baseline="0" dirty="0"/>
              <a:t>Let’s look at two pages with access latency overlapped with each other</a:t>
            </a:r>
          </a:p>
          <a:p>
            <a:endParaRPr lang="en-US" baseline="0" dirty="0"/>
          </a:p>
          <a:p>
            <a:r>
              <a:rPr lang="en-US" baseline="0" dirty="0"/>
              <a:t>Change animation later</a:t>
            </a:r>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05445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Slide Image Placeholder 1"/>
          <p:cNvSpPr>
            <a:spLocks noGrp="1" noRot="1" noChangeAspect="1"/>
          </p:cNvSpPr>
          <p:nvPr>
            <p:ph type="sldImg"/>
          </p:nvPr>
        </p:nvSpPr>
        <p:spPr>
          <a:ln/>
        </p:spPr>
      </p:sp>
      <p:sp>
        <p:nvSpPr>
          <p:cNvPr id="59085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If we look at our system’s today, we have a two-level storage model where memory is directly accessed by ld/st instructions, but storage is accesses by system calls. Disk stores the persistent data, but is slow and can only be accessed as a block. So we transfer data to DRAM, which is fast and byte addressable. </a:t>
            </a:r>
          </a:p>
        </p:txBody>
      </p:sp>
      <p:sp>
        <p:nvSpPr>
          <p:cNvPr id="59085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F24EA3-D3AD-D44A-8602-68605118D047}" type="slidenum">
              <a:rPr lang="en-US" sz="1200">
                <a:solidFill>
                  <a:srgbClr val="000000"/>
                </a:solidFill>
                <a:latin typeface="Calibri" charset="0"/>
              </a:rPr>
              <a:pPr eaLnBrk="1" hangingPunct="1"/>
              <a:t>70</a:t>
            </a:fld>
            <a:endParaRPr lang="en-US" sz="1200">
              <a:solidFill>
                <a:srgbClr val="000000"/>
              </a:solidFill>
              <a:latin typeface="Calibri" charset="0"/>
            </a:endParaRPr>
          </a:p>
        </p:txBody>
      </p:sp>
    </p:spTree>
    <p:extLst>
      <p:ext uri="{BB962C8B-B14F-4D97-AF65-F5344CB8AC3E}">
        <p14:creationId xmlns:p14="http://schemas.microsoft.com/office/powerpoint/2010/main" val="1631639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3" name="Slide Image Placeholder 1"/>
          <p:cNvSpPr>
            <a:spLocks noGrp="1" noRot="1" noChangeAspect="1"/>
          </p:cNvSpPr>
          <p:nvPr>
            <p:ph type="sldImg"/>
          </p:nvPr>
        </p:nvSpPr>
        <p:spPr>
          <a:ln/>
        </p:spPr>
      </p:sp>
      <p:sp>
        <p:nvSpPr>
          <p:cNvPr id="59187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However, now we have these emerging non-volatile memories which actually combine the characteristics of both memory and storage. They are fast and byte addressable like DRAM, but also can persist data as storage</a:t>
            </a:r>
          </a:p>
        </p:txBody>
      </p:sp>
      <p:sp>
        <p:nvSpPr>
          <p:cNvPr id="59187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7715927-8411-F547-A69A-A8497DB801F3}" type="slidenum">
              <a:rPr lang="en-US" sz="1200">
                <a:solidFill>
                  <a:srgbClr val="000000"/>
                </a:solidFill>
                <a:latin typeface="Calibri" charset="0"/>
              </a:rPr>
              <a:pPr eaLnBrk="1" hangingPunct="1"/>
              <a:t>71</a:t>
            </a:fld>
            <a:endParaRPr lang="en-US" sz="1200">
              <a:solidFill>
                <a:srgbClr val="000000"/>
              </a:solidFill>
              <a:latin typeface="Calibri" charset="0"/>
            </a:endParaRPr>
          </a:p>
        </p:txBody>
      </p:sp>
    </p:spTree>
    <p:extLst>
      <p:ext uri="{BB962C8B-B14F-4D97-AF65-F5344CB8AC3E}">
        <p14:creationId xmlns:p14="http://schemas.microsoft.com/office/powerpoint/2010/main" val="1668829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Slide Image Placeholder 1"/>
          <p:cNvSpPr>
            <a:spLocks noGrp="1" noRot="1" noChangeAspect="1"/>
          </p:cNvSpPr>
          <p:nvPr>
            <p:ph type="sldImg"/>
          </p:nvPr>
        </p:nvSpPr>
        <p:spPr>
          <a:ln/>
        </p:spPr>
      </p:sp>
      <p:sp>
        <p:nvSpPr>
          <p:cNvPr id="5928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NVM provides an unique opportunity to manipulate persistent data directly in the main memory.</a:t>
            </a:r>
          </a:p>
        </p:txBody>
      </p:sp>
      <p:sp>
        <p:nvSpPr>
          <p:cNvPr id="5928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A5FBDC8-7A11-F140-9EC6-11FFD2396296}" type="slidenum">
              <a:rPr lang="en-US" sz="1200">
                <a:solidFill>
                  <a:srgbClr val="000000"/>
                </a:solidFill>
                <a:latin typeface="Calibri" charset="0"/>
              </a:rPr>
              <a:pPr eaLnBrk="1" hangingPunct="1"/>
              <a:t>74</a:t>
            </a:fld>
            <a:endParaRPr lang="en-US" sz="1200">
              <a:solidFill>
                <a:srgbClr val="000000"/>
              </a:solidFill>
              <a:latin typeface="Calibri" charset="0"/>
            </a:endParaRPr>
          </a:p>
        </p:txBody>
      </p:sp>
    </p:spTree>
    <p:extLst>
      <p:ext uri="{BB962C8B-B14F-4D97-AF65-F5344CB8AC3E}">
        <p14:creationId xmlns:p14="http://schemas.microsoft.com/office/powerpoint/2010/main" val="289025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to tie everything together, here is how a persistent memory would operate.  Code allocates persistent objects and accesses them using loads and stores – no different than persistent memory in today’s machines.  Optionally, the software can provide hints as to the types of access patterns or requirements of the software.</a:t>
            </a:r>
          </a:p>
          <a:p>
            <a:endParaRPr lang="en-US" baseline="0" dirty="0"/>
          </a:p>
          <a:p>
            <a:r>
              <a:rPr lang="en-US" baseline="0" dirty="0"/>
              <a:t>Then, a Persistent Memory Manager uses this access information and software hints to allocate, locate, migrate, and access data among the heterogeneous array of devices present on the system, attempting to strike a balance between application-level guarantees, like persistence and security, and performance and energy efficiency.</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41658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Let’s take a closer</a:t>
            </a:r>
            <a:r>
              <a:rPr lang="en-US" baseline="0" dirty="0"/>
              <a:t> look at the high-level design goals for a Persistent Memory Manager, or PMM.</a:t>
            </a:r>
          </a:p>
          <a:p>
            <a:endParaRPr lang="en-US" baseline="0" dirty="0"/>
          </a:p>
          <a:p>
            <a:r>
              <a:rPr lang="en-US" baseline="0" dirty="0"/>
              <a:t>[click] The most noticeable feature of the PMM – from the system software perspective – is the fact that it exposes a load/store interface to access all persistent data in the system.  This means that applications can allocate portions of persistent memory, just as they would allocate portions of volatile DRAM memory in today’s systems.</a:t>
            </a:r>
          </a:p>
          <a:p>
            <a:endParaRPr lang="en-US" baseline="0" dirty="0"/>
          </a:p>
          <a:p>
            <a:r>
              <a:rPr lang="en-US" baseline="0" dirty="0"/>
              <a:t>[click] Of course, with a diverse array of devices managed by a persistent memory, it will be important for the PMM to leverage each of their strengths – and mitigate each of their weaknesses – as much as possible.  To this end, the PMM is responsible for managing how volatile and persistent are placed among devices, to ensure data can be efficiently located, persistence guarantees met, and any security rules enforced.</a:t>
            </a:r>
          </a:p>
          <a:p>
            <a:endParaRPr lang="en-US" baseline="0" dirty="0"/>
          </a:p>
          <a:p>
            <a:r>
              <a:rPr lang="en-US" baseline="0" dirty="0"/>
              <a:t>[click]  The PMM is also responsible for managing metadata storage and retrieval.  We will later evaluate how such overheads affect system performance.</a:t>
            </a:r>
          </a:p>
          <a:p>
            <a:endParaRPr lang="en-US" baseline="0" dirty="0"/>
          </a:p>
          <a:p>
            <a:r>
              <a:rPr lang="en-US" baseline="0" dirty="0"/>
              <a:t>[click]  In addition, to achieve the best performance and energy efficiency for the applications running on a system, it will be necessary for the system software to provide hints to the hardware to be used to make more efficient data placement decisions.</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1147595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148712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DRAM continues to scale there could be benefits to examining and enabling</a:t>
            </a:r>
            <a:r>
              <a:rPr lang="en-US" baseline="0" dirty="0"/>
              <a:t> these new technologies.</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410448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we’ve plotted these two important characteristics as axes on a graph.  On the bottom is persistence, from temporary – the data does not need to be saved across program executions – on the left to persistent – the data must remain across executions for correct operation – on the right.  From bottom to top we have data that has more locality – and is accessed very frequently in a short amount of time or space – to data that has less locality – which may predominantly be accessed in a random manner.</a:t>
            </a:r>
          </a:p>
          <a:p>
            <a:endParaRPr lang="en-US" baseline="0" dirty="0"/>
          </a:p>
          <a:p>
            <a:r>
              <a:rPr lang="en-US" baseline="0" dirty="0"/>
              <a:t>Let’s take a look at two examples of data and how they map onto this space.</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449057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have some</a:t>
            </a:r>
            <a:r>
              <a:rPr lang="en-US" baseline="0" dirty="0"/>
              <a:t> data </a:t>
            </a:r>
            <a:r>
              <a:rPr lang="en-US" dirty="0"/>
              <a:t>that requires</a:t>
            </a:r>
            <a:r>
              <a:rPr lang="en-US" baseline="0" dirty="0"/>
              <a:t> high persistence but has little locality.  Such data might be the columns in a column store that are only scanned through infrequently.  While it is essential that this data remain persistent across runs of the program, it may not be accessed that frequently, and therefore may be more beneficial to place on slightly slower, persistent memory devices, such as Flash.</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1809899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end</a:t>
            </a:r>
            <a:r>
              <a:rPr lang="en-US" baseline="0" dirty="0"/>
              <a:t> of the perspective is data that has high locality but is only ephemeral and not needed between executions.  Data in a Content Delivery Network that is cached as it is accessed and is constantly being updated and replaced, is a great candidate for placing in DRAM on such systems.</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307719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422738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234602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3" name="Slide Image Placeholder 1"/>
          <p:cNvSpPr>
            <a:spLocks noGrp="1" noRot="1" noChangeAspect="1"/>
          </p:cNvSpPr>
          <p:nvPr>
            <p:ph type="sldImg"/>
          </p:nvPr>
        </p:nvSpPr>
        <p:spPr>
          <a:ln/>
        </p:spPr>
      </p:sp>
      <p:sp>
        <p:nvSpPr>
          <p:cNvPr id="60211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Let’s see an example of crash consistency problem in persistent memory systems. When we add a node in the linked list, there are two operations, first, we need to link the new node to next node and then link the previous node to the new node. Unfortunately due to the write ordering,  we cannot guarantee which write will reach the memory first. If there is a power failure, depending on which write persisted, we might have a broken linked list. As a result, after a crash we can have an inconsistent memory state.</a:t>
            </a:r>
          </a:p>
        </p:txBody>
      </p:sp>
      <p:sp>
        <p:nvSpPr>
          <p:cNvPr id="60211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7FA637-C6A1-394D-AC17-CD0517E72F0B}"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048574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007EF-CD01-7B45-B230-9FBBB8DF0BAC}"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07613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1" name="Slide Image Placeholder 1"/>
          <p:cNvSpPr>
            <a:spLocks noGrp="1" noRot="1" noChangeAspect="1"/>
          </p:cNvSpPr>
          <p:nvPr>
            <p:ph type="sldImg"/>
          </p:nvPr>
        </p:nvSpPr>
        <p:spPr>
          <a:ln/>
        </p:spPr>
      </p:sp>
      <p:sp>
        <p:nvSpPr>
          <p:cNvPr id="60416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defTabSz="465887">
              <a:spcBef>
                <a:spcPct val="0"/>
              </a:spcBef>
            </a:pPr>
            <a:r>
              <a:rPr lang="en-US">
                <a:latin typeface="Arial" charset="0"/>
                <a:ea typeface="ＭＳ Ｐゴシック" charset="0"/>
                <a:cs typeface="ＭＳ Ｐゴシック" charset="0"/>
              </a:rPr>
              <a:t>Current solution propose to use explicit interfaces to protect data from inconsistency.</a:t>
            </a:r>
          </a:p>
          <a:p>
            <a:pPr defTabSz="465887"/>
            <a:r>
              <a:rPr lang="en-US">
                <a:latin typeface="Arial" charset="0"/>
                <a:ea typeface="ＭＳ Ｐゴシック" charset="0"/>
                <a:cs typeface="ＭＳ Ｐゴシック" charset="0"/>
              </a:rPr>
              <a:t>Let’s see a real code that updates a node in a persistent hash table.</a:t>
            </a:r>
          </a:p>
        </p:txBody>
      </p:sp>
      <p:sp>
        <p:nvSpPr>
          <p:cNvPr id="60416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A385F8-4EA9-AD41-8471-3D8A6270BE5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4159258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5" name="Slide Image Placeholder 1"/>
          <p:cNvSpPr>
            <a:spLocks noGrp="1" noRot="1" noChangeAspect="1"/>
          </p:cNvSpPr>
          <p:nvPr>
            <p:ph type="sldImg"/>
          </p:nvPr>
        </p:nvSpPr>
        <p:spPr>
          <a:ln/>
        </p:spPr>
      </p:sp>
      <p:sp>
        <p:nvSpPr>
          <p:cNvPr id="60518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The code looks like this after we use the transactional interface. However, there are several issues in the code.</a:t>
            </a:r>
          </a:p>
        </p:txBody>
      </p:sp>
      <p:sp>
        <p:nvSpPr>
          <p:cNvPr id="60518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19EE12-D9B7-AA40-BE44-96F54BDDFB26}"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938289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Slide Image Placeholder 1"/>
          <p:cNvSpPr>
            <a:spLocks noGrp="1" noRot="1" noChangeAspect="1"/>
          </p:cNvSpPr>
          <p:nvPr>
            <p:ph type="sldImg"/>
          </p:nvPr>
        </p:nvSpPr>
        <p:spPr>
          <a:ln/>
        </p:spPr>
      </p:sp>
      <p:sp>
        <p:nvSpPr>
          <p:cNvPr id="60621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First, the programmer has to manually declare the persistent object. </a:t>
            </a:r>
          </a:p>
        </p:txBody>
      </p:sp>
      <p:sp>
        <p:nvSpPr>
          <p:cNvPr id="60621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0AAD31-B313-914B-A2FD-24F74C6C580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073226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DRAM continues to scale there could be benefits to examining and enabling</a:t>
            </a:r>
            <a:r>
              <a:rPr lang="en-US" baseline="0" dirty="0"/>
              <a:t> these new technologies.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87700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Slide Image Placeholder 1"/>
          <p:cNvSpPr>
            <a:spLocks noGrp="1" noRot="1" noChangeAspect="1"/>
          </p:cNvSpPr>
          <p:nvPr>
            <p:ph type="sldImg"/>
          </p:nvPr>
        </p:nvSpPr>
        <p:spPr>
          <a:ln/>
        </p:spPr>
      </p:sp>
      <p:sp>
        <p:nvSpPr>
          <p:cNvPr id="6072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Second, the programmers need  to rewrite the functions so that they correctly manipulate the persistent data</a:t>
            </a:r>
          </a:p>
        </p:txBody>
      </p:sp>
      <p:sp>
        <p:nvSpPr>
          <p:cNvPr id="6072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5C6AFC-7A78-7D4D-9274-FA5DF876013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466283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Slide Image Placeholder 1"/>
          <p:cNvSpPr>
            <a:spLocks noGrp="1" noRot="1" noChangeAspect="1"/>
          </p:cNvSpPr>
          <p:nvPr>
            <p:ph type="sldImg"/>
          </p:nvPr>
        </p:nvSpPr>
        <p:spPr>
          <a:ln/>
        </p:spPr>
      </p:sp>
      <p:sp>
        <p:nvSpPr>
          <p:cNvPr id="60825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Third, third party code needs to be consistent </a:t>
            </a:r>
          </a:p>
        </p:txBody>
      </p:sp>
      <p:sp>
        <p:nvSpPr>
          <p:cNvPr id="60825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A8FD31-3621-8941-A974-1E66FE48DAC0}"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517218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Slide Image Placeholder 1"/>
          <p:cNvSpPr>
            <a:spLocks noGrp="1" noRot="1" noChangeAspect="1"/>
          </p:cNvSpPr>
          <p:nvPr>
            <p:ph type="sldImg"/>
          </p:nvPr>
        </p:nvSpPr>
        <p:spPr>
          <a:ln/>
        </p:spPr>
      </p:sp>
      <p:sp>
        <p:nvSpPr>
          <p:cNvPr id="60928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Programmers need to make sure there is no volatile to non-volatile pointers. Clearly writing code for persistent memory is a burden on the general programmers.</a:t>
            </a:r>
          </a:p>
        </p:txBody>
      </p:sp>
      <p:sp>
        <p:nvSpPr>
          <p:cNvPr id="60928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E49E68-98BA-D243-A6FF-704A723AE08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41465557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007EF-CD01-7B45-B230-9FBBB8DF0BAC}"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26010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69" name="Slide Image Placeholder 1"/>
          <p:cNvSpPr>
            <a:spLocks noGrp="1" noRot="1" noChangeAspect="1"/>
          </p:cNvSpPr>
          <p:nvPr>
            <p:ph type="sldImg"/>
          </p:nvPr>
        </p:nvSpPr>
        <p:spPr>
          <a:ln/>
        </p:spPr>
      </p:sp>
      <p:sp>
        <p:nvSpPr>
          <p:cNvPr id="62157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Even with the dual granularity checkpointing, checkpointing latency is dominated by the slow DRAM write back. In order to reduce the latency we propose to overlap checkpointing with execution. Instead of stalling when DRAM pages are getting written back to memory, we let the application start the next epoch. This hides the long latency of page writeback scheme.</a:t>
            </a:r>
          </a:p>
        </p:txBody>
      </p:sp>
      <p:sp>
        <p:nvSpPr>
          <p:cNvPr id="62157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5FC128-FA24-F647-B80C-96589267F336}"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663508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95565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6"/>
          <p:cNvSpPr>
            <a:spLocks noGrp="1" noChangeArrowheads="1"/>
          </p:cNvSpPr>
          <p:nvPr>
            <p:ph type="sldNum" sz="quarter"/>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5pPr>
            <a:lvl6pPr marL="2299602"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6pPr>
            <a:lvl7pPr marL="271771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7pPr>
            <a:lvl8pPr marL="313582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8pPr>
            <a:lvl9pPr marL="3553930"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9pPr>
          </a:lstStyle>
          <a:p>
            <a:pPr>
              <a:buClrTx/>
              <a:buFontTx/>
              <a:buNone/>
              <a:defRPr/>
            </a:pPr>
            <a:fld id="{8464BABF-5E20-F148-8177-17A9640D694D}" type="slidenum">
              <a:rPr lang="en-US" smtClean="0">
                <a:solidFill>
                  <a:srgbClr val="000000"/>
                </a:solidFill>
                <a:latin typeface="Times New Roman" charset="0"/>
                <a:cs typeface="DejaVu Sans" charset="0"/>
              </a:rPr>
              <a:pPr>
                <a:buClrTx/>
                <a:buFontTx/>
                <a:buNone/>
                <a:defRPr/>
              </a:pPr>
              <a:t>13</a:t>
            </a:fld>
            <a:endParaRPr lang="en-US">
              <a:solidFill>
                <a:srgbClr val="000000"/>
              </a:solidFill>
              <a:latin typeface="Times New Roman" charset="0"/>
              <a:cs typeface="DejaVu Sans" charset="0"/>
            </a:endParaRPr>
          </a:p>
        </p:txBody>
      </p:sp>
      <p:sp>
        <p:nvSpPr>
          <p:cNvPr id="25603" name="Rectangle 1"/>
          <p:cNvSpPr>
            <a:spLocks noGrp="1" noRot="1" noChangeAspect="1" noChangeArrowheads="1" noTextEdit="1"/>
          </p:cNvSpPr>
          <p:nvPr>
            <p:ph type="sldImg"/>
          </p:nvPr>
        </p:nvSpPr>
        <p:spPr>
          <a:xfrm>
            <a:off x="1181100" y="706438"/>
            <a:ext cx="4648200" cy="348615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5604" name="Rectangle 2"/>
          <p:cNvSpPr>
            <a:spLocks noGrp="1" noChangeArrowheads="1"/>
          </p:cNvSpPr>
          <p:nvPr>
            <p:ph type="body" idx="1"/>
          </p:nvPr>
        </p:nvSpPr>
        <p:spPr>
          <a:xfrm>
            <a:off x="701613" y="4414910"/>
            <a:ext cx="5608607" cy="4183086"/>
          </a:xfrm>
          <a:noFill/>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latin typeface="Times New Roman" charset="0"/>
            </a:endParaRPr>
          </a:p>
        </p:txBody>
      </p:sp>
    </p:spTree>
    <p:extLst>
      <p:ext uri="{BB962C8B-B14F-4D97-AF65-F5344CB8AC3E}">
        <p14:creationId xmlns:p14="http://schemas.microsoft.com/office/powerpoint/2010/main" val="167520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6"/>
          <p:cNvSpPr>
            <a:spLocks noGrp="1" noChangeArrowheads="1"/>
          </p:cNvSpPr>
          <p:nvPr>
            <p:ph type="sldNum" sz="quarter"/>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5pPr>
            <a:lvl6pPr marL="2299602"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6pPr>
            <a:lvl7pPr marL="271771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7pPr>
            <a:lvl8pPr marL="313582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8pPr>
            <a:lvl9pPr marL="3553930"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9pPr>
          </a:lstStyle>
          <a:p>
            <a:pPr>
              <a:buClrTx/>
              <a:buFontTx/>
              <a:buNone/>
              <a:defRPr/>
            </a:pPr>
            <a:fld id="{C7060D6B-49BB-594D-BC7B-9078EFCF6605}" type="slidenum">
              <a:rPr lang="en-US" smtClean="0">
                <a:solidFill>
                  <a:srgbClr val="000000"/>
                </a:solidFill>
                <a:latin typeface="Times New Roman" charset="0"/>
                <a:cs typeface="DejaVu Sans" charset="0"/>
              </a:rPr>
              <a:pPr>
                <a:buClrTx/>
                <a:buFontTx/>
                <a:buNone/>
                <a:defRPr/>
              </a:pPr>
              <a:t>14</a:t>
            </a:fld>
            <a:endParaRPr lang="en-US">
              <a:solidFill>
                <a:srgbClr val="000000"/>
              </a:solidFill>
              <a:latin typeface="Times New Roman" charset="0"/>
              <a:cs typeface="DejaVu Sans" charset="0"/>
            </a:endParaRPr>
          </a:p>
        </p:txBody>
      </p:sp>
      <p:sp>
        <p:nvSpPr>
          <p:cNvPr id="27651" name="Rectangle 1"/>
          <p:cNvSpPr>
            <a:spLocks noGrp="1" noRot="1" noChangeAspect="1" noChangeArrowheads="1" noTextEdit="1"/>
          </p:cNvSpPr>
          <p:nvPr>
            <p:ph type="sldImg"/>
          </p:nvPr>
        </p:nvSpPr>
        <p:spPr>
          <a:xfrm>
            <a:off x="1181100" y="706438"/>
            <a:ext cx="4648200" cy="348615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7652" name="Rectangle 2"/>
          <p:cNvSpPr>
            <a:spLocks noGrp="1" noChangeArrowheads="1"/>
          </p:cNvSpPr>
          <p:nvPr>
            <p:ph type="body" idx="1"/>
          </p:nvPr>
        </p:nvSpPr>
        <p:spPr>
          <a:xfrm>
            <a:off x="701613" y="4414910"/>
            <a:ext cx="5608607" cy="4183086"/>
          </a:xfrm>
          <a:noFill/>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latin typeface="Times New Roman" charset="0"/>
            </a:endParaRPr>
          </a:p>
        </p:txBody>
      </p:sp>
    </p:spTree>
    <p:extLst>
      <p:ext uri="{BB962C8B-B14F-4D97-AF65-F5344CB8AC3E}">
        <p14:creationId xmlns:p14="http://schemas.microsoft.com/office/powerpoint/2010/main" val="12194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6"/>
          <p:cNvSpPr>
            <a:spLocks noGrp="1" noChangeArrowheads="1"/>
          </p:cNvSpPr>
          <p:nvPr>
            <p:ph type="sldNum" sz="quarter"/>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5pPr>
            <a:lvl6pPr marL="2299602"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6pPr>
            <a:lvl7pPr marL="271771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7pPr>
            <a:lvl8pPr marL="313582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8pPr>
            <a:lvl9pPr marL="3553930"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9pPr>
          </a:lstStyle>
          <a:p>
            <a:pPr>
              <a:buClrTx/>
              <a:buFontTx/>
              <a:buNone/>
              <a:defRPr/>
            </a:pPr>
            <a:fld id="{16E7AC6C-B5D0-5543-AC26-D7C1F51CFEAA}" type="slidenum">
              <a:rPr lang="en-US" smtClean="0">
                <a:solidFill>
                  <a:srgbClr val="000000"/>
                </a:solidFill>
                <a:latin typeface="Times New Roman" charset="0"/>
                <a:cs typeface="DejaVu Sans" charset="0"/>
              </a:rPr>
              <a:pPr>
                <a:buClrTx/>
                <a:buFontTx/>
                <a:buNone/>
                <a:defRPr/>
              </a:pPr>
              <a:t>15</a:t>
            </a:fld>
            <a:endParaRPr lang="en-US">
              <a:solidFill>
                <a:srgbClr val="000000"/>
              </a:solidFill>
              <a:latin typeface="Times New Roman" charset="0"/>
              <a:cs typeface="DejaVu Sans" charset="0"/>
            </a:endParaRPr>
          </a:p>
        </p:txBody>
      </p:sp>
      <p:sp>
        <p:nvSpPr>
          <p:cNvPr id="29699" name="Rectangle 1"/>
          <p:cNvSpPr>
            <a:spLocks noGrp="1" noRot="1" noChangeAspect="1" noChangeArrowheads="1" noTextEdit="1"/>
          </p:cNvSpPr>
          <p:nvPr>
            <p:ph type="sldImg"/>
          </p:nvPr>
        </p:nvSpPr>
        <p:spPr>
          <a:xfrm>
            <a:off x="1181100" y="706438"/>
            <a:ext cx="4648200" cy="348615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29700" name="Rectangle 2"/>
          <p:cNvSpPr>
            <a:spLocks noGrp="1" noChangeArrowheads="1"/>
          </p:cNvSpPr>
          <p:nvPr>
            <p:ph type="body" idx="1"/>
          </p:nvPr>
        </p:nvSpPr>
        <p:spPr>
          <a:xfrm>
            <a:off x="701613" y="4414910"/>
            <a:ext cx="5608607" cy="4183086"/>
          </a:xfrm>
          <a:noFill/>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latin typeface="Times New Roman" charset="0"/>
            </a:endParaRPr>
          </a:p>
        </p:txBody>
      </p:sp>
    </p:spTree>
    <p:extLst>
      <p:ext uri="{BB962C8B-B14F-4D97-AF65-F5344CB8AC3E}">
        <p14:creationId xmlns:p14="http://schemas.microsoft.com/office/powerpoint/2010/main" val="1169637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6"/>
          <p:cNvSpPr>
            <a:spLocks noGrp="1" noChangeArrowheads="1"/>
          </p:cNvSpPr>
          <p:nvPr>
            <p:ph type="sldNum" sz="quarter"/>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5pPr>
            <a:lvl6pPr marL="2299602"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6pPr>
            <a:lvl7pPr marL="271771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7pPr>
            <a:lvl8pPr marL="313582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8pPr>
            <a:lvl9pPr marL="3553930"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9pPr>
          </a:lstStyle>
          <a:p>
            <a:pPr>
              <a:buClrTx/>
              <a:buFontTx/>
              <a:buNone/>
              <a:defRPr/>
            </a:pPr>
            <a:fld id="{AB342ED9-C43C-C948-88BC-D9C040E9C42F}" type="slidenum">
              <a:rPr lang="en-US" smtClean="0">
                <a:solidFill>
                  <a:srgbClr val="000000"/>
                </a:solidFill>
                <a:latin typeface="Times New Roman" charset="0"/>
                <a:cs typeface="DejaVu Sans" charset="0"/>
              </a:rPr>
              <a:pPr>
                <a:buClrTx/>
                <a:buFontTx/>
                <a:buNone/>
                <a:defRPr/>
              </a:pPr>
              <a:t>16</a:t>
            </a:fld>
            <a:endParaRPr lang="en-US">
              <a:solidFill>
                <a:srgbClr val="000000"/>
              </a:solidFill>
              <a:latin typeface="Times New Roman" charset="0"/>
              <a:cs typeface="DejaVu Sans" charset="0"/>
            </a:endParaRPr>
          </a:p>
        </p:txBody>
      </p:sp>
      <p:sp>
        <p:nvSpPr>
          <p:cNvPr id="31747" name="Rectangle 1"/>
          <p:cNvSpPr>
            <a:spLocks noGrp="1" noRot="1" noChangeAspect="1" noChangeArrowheads="1" noTextEdit="1"/>
          </p:cNvSpPr>
          <p:nvPr>
            <p:ph type="sldImg"/>
          </p:nvPr>
        </p:nvSpPr>
        <p:spPr>
          <a:xfrm>
            <a:off x="1181100" y="706438"/>
            <a:ext cx="4648200" cy="3486150"/>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31748" name="Rectangle 2"/>
          <p:cNvSpPr>
            <a:spLocks noGrp="1" noChangeArrowheads="1"/>
          </p:cNvSpPr>
          <p:nvPr>
            <p:ph type="body" idx="1"/>
          </p:nvPr>
        </p:nvSpPr>
        <p:spPr>
          <a:xfrm>
            <a:off x="701613" y="4414910"/>
            <a:ext cx="5608607" cy="4183086"/>
          </a:xfrm>
          <a:noFill/>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US">
              <a:latin typeface="Times New Roman" charset="0"/>
            </a:endParaRPr>
          </a:p>
        </p:txBody>
      </p:sp>
    </p:spTree>
    <p:extLst>
      <p:ext uri="{BB962C8B-B14F-4D97-AF65-F5344CB8AC3E}">
        <p14:creationId xmlns:p14="http://schemas.microsoft.com/office/powerpoint/2010/main" val="11842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from DRAM to STT-RAM,</a:t>
            </a:r>
            <a:r>
              <a:rPr lang="en-US" baseline="0" dirty="0"/>
              <a:t> instead of a capacitor that stores charge, now we have a magnetic tunnel junction that has one reference layer with a fixed magnetic orientation, and a free layer that can be parallel or anti parallel to the reference layer; which determines the resistance, and in turn, the data stored in the MTJ. In addition to the MTJ, the cell, again, has an access transistor. </a:t>
            </a:r>
          </a:p>
          <a:p>
            <a:r>
              <a:rPr lang="en-US" baseline="0" dirty="0"/>
              <a:t>Reading requires a small voltage to be applied across the </a:t>
            </a:r>
            <a:r>
              <a:rPr lang="en-US" baseline="0" dirty="0" err="1"/>
              <a:t>bitline</a:t>
            </a:r>
            <a:r>
              <a:rPr lang="en-US" baseline="0" dirty="0"/>
              <a:t> and sense line; and the current is sensed. This current varies depending on the resistance of MTJ. To write data, we push a large current into the MTJ, which re-aligns the free layer. The direction of the current determines whether it becomes parallel or anti-parallel; i.e. logical 0 or 1. </a:t>
            </a:r>
          </a:p>
        </p:txBody>
      </p:sp>
      <p:sp>
        <p:nvSpPr>
          <p:cNvPr id="4" name="Slide Number Placeholder 3"/>
          <p:cNvSpPr>
            <a:spLocks noGrp="1"/>
          </p:cNvSpPr>
          <p:nvPr>
            <p:ph type="sldNum" sz="quarter" idx="10"/>
          </p:nvPr>
        </p:nvSpPr>
        <p:spPr/>
        <p:txBody>
          <a:bodyPr/>
          <a:lstStyle/>
          <a:p>
            <a:fld id="{8923B1BF-2DE4-4D7D-8ECD-16D20D21B23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22565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bwMode="auto">
          <a:xfrm>
            <a:off x="1181100" y="696913"/>
            <a:ext cx="4648200" cy="3486150"/>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marL="465887" indent="-465887"/>
            <a:r>
              <a:rPr lang="en-US" u="sng">
                <a:latin typeface="Calibri" charset="0"/>
                <a:ea typeface="ＭＳ Ｐゴシック" charset="0"/>
                <a:cs typeface="ＭＳ Ｐゴシック" charset="0"/>
              </a:rPr>
              <a:t>Workloads:</a:t>
            </a:r>
          </a:p>
          <a:p>
            <a:pPr marL="465887" indent="-465887"/>
            <a:r>
              <a:rPr lang="en-US">
                <a:latin typeface="Calibri" charset="0"/>
                <a:ea typeface="ＭＳ Ｐゴシック" charset="0"/>
                <a:cs typeface="ＭＳ Ｐゴシック" charset="0"/>
              </a:rPr>
              <a:t>Database workloads &amp; Data parallel kernels </a:t>
            </a:r>
          </a:p>
          <a:p>
            <a:pPr marL="465887" indent="-465887"/>
            <a:r>
              <a:rPr lang="en-US">
                <a:latin typeface="Calibri" charset="0"/>
                <a:ea typeface="ＭＳ Ｐゴシック" charset="0"/>
                <a:cs typeface="ＭＳ Ｐゴシック" charset="0"/>
              </a:rPr>
              <a:t>	1.  Database workloads: db1 and db2</a:t>
            </a:r>
          </a:p>
          <a:p>
            <a:pPr marL="465887" indent="-465887"/>
            <a:r>
              <a:rPr lang="en-US">
                <a:latin typeface="Calibri" charset="0"/>
                <a:ea typeface="ＭＳ Ｐゴシック" charset="0"/>
                <a:cs typeface="ＭＳ Ｐゴシック" charset="0"/>
              </a:rPr>
              <a:t>	2.  Unix utilities:  qsort and binary search</a:t>
            </a:r>
          </a:p>
          <a:p>
            <a:pPr marL="465887" indent="-465887"/>
            <a:r>
              <a:rPr lang="en-US">
                <a:latin typeface="Calibri" charset="0"/>
                <a:ea typeface="ＭＳ Ｐゴシック" charset="0"/>
                <a:cs typeface="ＭＳ Ｐゴシック" charset="0"/>
              </a:rPr>
              <a:t>	3.  Data Mining :  K-means and Gauss Seidal</a:t>
            </a:r>
          </a:p>
          <a:p>
            <a:pPr marL="465887" indent="-465887"/>
            <a:r>
              <a:rPr lang="en-US">
                <a:latin typeface="Calibri" charset="0"/>
                <a:ea typeface="ＭＳ Ｐゴシック" charset="0"/>
                <a:cs typeface="ＭＳ Ｐゴシック" charset="0"/>
              </a:rPr>
              <a:t>	4.  Streaming:   DAXPY and Vector Dot Product</a:t>
            </a:r>
            <a:endParaRPr lang="en-US" u="sng">
              <a:latin typeface="Calibri" charset="0"/>
              <a:ea typeface="ＭＳ Ｐゴシック" charset="0"/>
              <a:cs typeface="ＭＳ Ｐゴシック" charset="0"/>
            </a:endParaRPr>
          </a:p>
          <a:p>
            <a:pPr marL="465887" indent="-465887"/>
            <a:endParaRPr lang="en-US" u="sng">
              <a:latin typeface="Calibri" charset="0"/>
              <a:ea typeface="ＭＳ Ｐゴシック" charset="0"/>
              <a:cs typeface="ＭＳ Ｐゴシック" charset="0"/>
            </a:endParaRPr>
          </a:p>
          <a:p>
            <a:pPr marL="465887" indent="-465887"/>
            <a:endParaRPr lang="en-US">
              <a:latin typeface="Calibri" charset="0"/>
              <a:ea typeface="ＭＳ Ｐゴシック" charset="0"/>
              <a:cs typeface="ＭＳ Ｐゴシック" charset="0"/>
            </a:endParaRP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8652428" indent="-38186541"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65887" eaLnBrk="0" fontAlgn="base" hangingPunct="0">
              <a:spcBef>
                <a:spcPct val="0"/>
              </a:spcBef>
              <a:spcAft>
                <a:spcPct val="0"/>
              </a:spcAft>
              <a:defRPr sz="2400">
                <a:solidFill>
                  <a:schemeClr val="tx1"/>
                </a:solidFill>
                <a:latin typeface="Arial" charset="0"/>
                <a:ea typeface="Arial" charset="0"/>
                <a:cs typeface="Arial" charset="0"/>
              </a:defRPr>
            </a:lvl6pPr>
            <a:lvl7pPr marL="931774" eaLnBrk="0" fontAlgn="base" hangingPunct="0">
              <a:spcBef>
                <a:spcPct val="0"/>
              </a:spcBef>
              <a:spcAft>
                <a:spcPct val="0"/>
              </a:spcAft>
              <a:defRPr sz="2400">
                <a:solidFill>
                  <a:schemeClr val="tx1"/>
                </a:solidFill>
                <a:latin typeface="Arial" charset="0"/>
                <a:ea typeface="Arial" charset="0"/>
                <a:cs typeface="Arial" charset="0"/>
              </a:defRPr>
            </a:lvl7pPr>
            <a:lvl8pPr marL="1397660" eaLnBrk="0" fontAlgn="base" hangingPunct="0">
              <a:spcBef>
                <a:spcPct val="0"/>
              </a:spcBef>
              <a:spcAft>
                <a:spcPct val="0"/>
              </a:spcAft>
              <a:defRPr sz="2400">
                <a:solidFill>
                  <a:schemeClr val="tx1"/>
                </a:solidFill>
                <a:latin typeface="Arial" charset="0"/>
                <a:ea typeface="Arial" charset="0"/>
                <a:cs typeface="Arial" charset="0"/>
              </a:defRPr>
            </a:lvl8pPr>
            <a:lvl9pPr marL="186354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66DCF63F-32D2-3C43-AAA3-286365289E8B}" type="slidenum">
              <a:rPr lang="en-US" sz="1200">
                <a:solidFill>
                  <a:prstClr val="black"/>
                </a:solidFill>
                <a:latin typeface="Calibri" charset="0"/>
              </a:rPr>
              <a:pPr eaLnBrk="1" hangingPunct="1"/>
              <a:t>41</a:t>
            </a:fld>
            <a:endParaRPr lang="en-US" sz="1200">
              <a:solidFill>
                <a:prstClr val="black"/>
              </a:solidFill>
              <a:latin typeface="Calibri" charset="0"/>
            </a:endParaRPr>
          </a:p>
        </p:txBody>
      </p:sp>
    </p:spTree>
    <p:extLst>
      <p:ext uri="{BB962C8B-B14F-4D97-AF65-F5344CB8AC3E}">
        <p14:creationId xmlns:p14="http://schemas.microsoft.com/office/powerpoint/2010/main" val="1906415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1F06B77A-E106-6F45-A98B-32502AD6FD6C}" type="slidenum">
              <a:rPr lang="en-US" altLang="en-US"/>
              <a:pPr>
                <a:defRPr/>
              </a:pPr>
              <a:t>‹#›</a:t>
            </a:fld>
            <a:endParaRPr lang="en-US" altLang="en-US"/>
          </a:p>
        </p:txBody>
      </p:sp>
    </p:spTree>
    <p:extLst>
      <p:ext uri="{BB962C8B-B14F-4D97-AF65-F5344CB8AC3E}">
        <p14:creationId xmlns:p14="http://schemas.microsoft.com/office/powerpoint/2010/main" val="7327828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ECE137BB-ED14-FE4D-A877-90D513740374}" type="slidenum">
              <a:rPr lang="en-US" altLang="en-US"/>
              <a:pPr>
                <a:defRPr/>
              </a:pPr>
              <a:t>‹#›</a:t>
            </a:fld>
            <a:endParaRPr lang="en-US" altLang="en-US"/>
          </a:p>
        </p:txBody>
      </p:sp>
    </p:spTree>
    <p:extLst>
      <p:ext uri="{BB962C8B-B14F-4D97-AF65-F5344CB8AC3E}">
        <p14:creationId xmlns:p14="http://schemas.microsoft.com/office/powerpoint/2010/main" val="445219025"/>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BF129586-08AE-6F47-AC40-42971C091E94}" type="slidenum">
              <a:rPr lang="en-US" altLang="en-US"/>
              <a:pPr>
                <a:defRPr/>
              </a:pPr>
              <a:t>‹#›</a:t>
            </a:fld>
            <a:endParaRPr lang="en-US" altLang="en-US"/>
          </a:p>
        </p:txBody>
      </p:sp>
    </p:spTree>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082EEEB-CAE1-9D42-80F3-08555E478FEE}" type="slidenum">
              <a:rPr lang="en-US" altLang="en-US"/>
              <a:pPr>
                <a:defRPr/>
              </a:pPr>
              <a:t>‹#›</a:t>
            </a:fld>
            <a:endParaRPr lang="en-US" altLang="en-US"/>
          </a:p>
        </p:txBody>
      </p:sp>
    </p:spTree>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63EB114-84BD-D84E-A045-3368407B11DA}" type="slidenum">
              <a:rPr lang="en-US" altLang="en-US"/>
              <a:pPr>
                <a:defRPr/>
              </a:pPr>
              <a:t>‹#›</a:t>
            </a:fld>
            <a:endParaRPr lang="en-US" altLang="en-US"/>
          </a:p>
        </p:txBody>
      </p:sp>
    </p:spTree>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776E826-88E8-9343-B8CE-14D360A83D78}" type="slidenum">
              <a:rPr lang="en-US" altLang="en-US"/>
              <a:pPr>
                <a:defRPr/>
              </a:pPr>
              <a:t>‹#›</a:t>
            </a:fld>
            <a:endParaRPr lang="en-US" altLang="en-US"/>
          </a:p>
        </p:txBody>
      </p:sp>
    </p:spTree>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CC300DD-50E9-B241-B672-B3ED614A01F6}" type="slidenum">
              <a:rPr lang="en-US" altLang="en-US"/>
              <a:pPr>
                <a:defRPr/>
              </a:pPr>
              <a:t>‹#›</a:t>
            </a:fld>
            <a:endParaRPr lang="en-US" altLang="en-US"/>
          </a:p>
        </p:txBody>
      </p:sp>
    </p:spTree>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92E28BF-E5C2-9440-84A9-1C5C4EC3BB51}" type="slidenum">
              <a:rPr lang="en-US" altLang="en-US"/>
              <a:pPr>
                <a:defRPr/>
              </a:pPr>
              <a:t>‹#›</a:t>
            </a:fld>
            <a:endParaRPr lang="en-US" altLang="en-US"/>
          </a:p>
        </p:txBody>
      </p:sp>
    </p:spTree>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AB4768A-0B31-1341-95B8-ACCC602AC1ED}" type="slidenum">
              <a:rPr lang="en-US" altLang="en-US"/>
              <a:pPr>
                <a:defRPr/>
              </a:pPr>
              <a:t>‹#›</a:t>
            </a:fld>
            <a:endParaRPr lang="en-US" altLang="en-US"/>
          </a:p>
        </p:txBody>
      </p:sp>
    </p:spTree>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31BAB59-0B37-E744-B4B5-51E8CF51E598}" type="slidenum">
              <a:rPr lang="en-US" altLang="en-US"/>
              <a:pPr>
                <a:defRPr/>
              </a:pPr>
              <a:t>‹#›</a:t>
            </a:fld>
            <a:endParaRPr lang="en-US" altLang="en-US"/>
          </a:p>
        </p:txBody>
      </p:sp>
    </p:spTree>
    <p:extLst>
      <p:ext uri="{BB962C8B-B14F-4D97-AF65-F5344CB8AC3E}">
        <p14:creationId xmlns:p14="http://schemas.microsoft.com/office/powerpoint/2010/main" val="963127027"/>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91C9E0C-1943-654E-A858-D0B1037B7159}" type="slidenum">
              <a:rPr lang="en-US" altLang="en-US"/>
              <a:pPr>
                <a:defRPr/>
              </a:pPr>
              <a:t>‹#›</a:t>
            </a:fld>
            <a:endParaRPr lang="en-US" altLang="en-US"/>
          </a:p>
        </p:txBody>
      </p:sp>
    </p:spTree>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4EAAF7E-5FC7-BF48-85B4-17B208F57909}" type="slidenum">
              <a:rPr lang="en-US" altLang="en-US"/>
              <a:pPr>
                <a:defRPr/>
              </a:pPr>
              <a:t>‹#›</a:t>
            </a:fld>
            <a:endParaRPr lang="en-US" altLang="en-US"/>
          </a:p>
        </p:txBody>
      </p:sp>
    </p:spTree>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1539E80-CD55-B742-8023-B2B43C669C6C}" type="slidenum">
              <a:rPr lang="en-US" altLang="en-US"/>
              <a:pPr>
                <a:defRPr/>
              </a:pPr>
              <a:t>‹#›</a:t>
            </a:fld>
            <a:endParaRPr lang="en-US" altLang="en-US"/>
          </a:p>
        </p:txBody>
      </p:sp>
    </p:spTree>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DE05FA7-E32E-224D-877F-442C3328AE5B}" type="slidenum">
              <a:rPr lang="en-US" altLang="en-US"/>
              <a:pPr>
                <a:defRPr/>
              </a:pPr>
              <a:t>‹#›</a:t>
            </a:fld>
            <a:endParaRPr lang="en-US" altLang="en-US"/>
          </a:p>
        </p:txBody>
      </p:sp>
    </p:spTree>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5846E0E-DB91-8143-BB5D-4E44299E8C7A}" type="slidenum">
              <a:rPr lang="en-US" altLang="en-US"/>
              <a:pPr>
                <a:defRPr/>
              </a:pPr>
              <a:t>‹#›</a:t>
            </a:fld>
            <a:endParaRPr lang="en-US" altLang="en-US"/>
          </a:p>
        </p:txBody>
      </p:sp>
    </p:spTree>
    <p:extLst>
      <p:ext uri="{BB962C8B-B14F-4D97-AF65-F5344CB8AC3E}">
        <p14:creationId xmlns:p14="http://schemas.microsoft.com/office/powerpoint/2010/main" val="1691695350"/>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6BE2F3F5-414B-CC44-8EA3-B6D04B3D04AB}"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81389B1-16D0-EE4E-960B-3BEB333B27E2}"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E9BDA06-07DC-5C48-A1E0-AA66FEC9865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C977DB28-08B6-0549-88E7-35948C426338}"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C0CAE939-8EA9-2243-ADF7-6094C42F498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3262138-1B09-F642-8222-426640992E3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D9C8C8D5-D445-2D41-A2FD-8E68842A0742}"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9B1FAFC-66EF-4846-98A6-559425C3394A}"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0C9A56C-4756-3143-8181-96B548DA8A29}"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0D6185A4-7415-884D-A684-DD5FF96CBBBF}"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545861B0-9273-824B-872E-D66F32C7CA5F}"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A0833E1B-F24B-9F49-8CF4-40DEEF8367B8}"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6BE2F3F5-414B-CC44-8EA3-B6D04B3D04AB}"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81389B1-16D0-EE4E-960B-3BEB333B27E2}"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E9BDA06-07DC-5C48-A1E0-AA66FEC9865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C977DB28-08B6-0549-88E7-35948C426338}"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C0CAE939-8EA9-2243-ADF7-6094C42F498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3262138-1B09-F642-8222-426640992E3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D9C8C8D5-D445-2D41-A2FD-8E68842A0742}"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9B1FAFC-66EF-4846-98A6-559425C3394A}"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0C9A56C-4756-3143-8181-96B548DA8A29}"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0D6185A4-7415-884D-A684-DD5FF96CBBBF}"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545861B0-9273-824B-872E-D66F32C7CA5F}"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A0833E1B-F24B-9F49-8CF4-40DEEF8367B8}"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FD930BB-AD26-2C48-AF8C-E1BF73EB73BC}" type="slidenum">
              <a:rPr lang="en-US" altLang="en-US"/>
              <a:pPr>
                <a:defRPr/>
              </a:pPr>
              <a:t>‹#›</a:t>
            </a:fld>
            <a:endParaRPr lang="en-US" altLang="en-US"/>
          </a:p>
        </p:txBody>
      </p:sp>
    </p:spTree>
    <p:extLst>
      <p:ext uri="{BB962C8B-B14F-4D97-AF65-F5344CB8AC3E}">
        <p14:creationId xmlns:p14="http://schemas.microsoft.com/office/powerpoint/2010/main" val="194463908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6"/>
          <p:cNvSpPr>
            <a:spLocks noChangeArrowheads="1"/>
          </p:cNvSpPr>
          <p:nvPr userDrawn="1"/>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defTabSz="457200" eaLnBrk="1" hangingPunct="1"/>
            <a:endParaRPr lang="en-US">
              <a:solidFill>
                <a:prstClr val="black"/>
              </a:solidFill>
              <a:latin typeface="Calibri"/>
              <a:ea typeface="ＭＳ Ｐゴシック" charset="0"/>
              <a:cs typeface="ＭＳ Ｐゴシック" charset="0"/>
            </a:endParaRPr>
          </a:p>
        </p:txBody>
      </p:sp>
      <p:sp>
        <p:nvSpPr>
          <p:cNvPr id="5" name="Freeform 7"/>
          <p:cNvSpPr>
            <a:spLocks noChangeArrowheads="1"/>
          </p:cNvSpPr>
          <p:nvPr userDrawn="1"/>
        </p:nvSpPr>
        <p:spPr bwMode="auto">
          <a:xfrm flipH="1" flipV="1">
            <a:off x="439738" y="2030413"/>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defTabSz="457200" eaLnBrk="1" hangingPunct="1"/>
            <a:endParaRPr lang="en-US">
              <a:solidFill>
                <a:prstClr val="black"/>
              </a:solidFill>
              <a:latin typeface="Calibri"/>
              <a:ea typeface="ＭＳ Ｐゴシック" charset="0"/>
              <a:cs typeface="ＭＳ Ｐゴシック" charset="0"/>
            </a:endParaRPr>
          </a:p>
        </p:txBody>
      </p:sp>
      <p:sp>
        <p:nvSpPr>
          <p:cNvPr id="2" name="Title 1"/>
          <p:cNvSpPr>
            <a:spLocks noGrp="1"/>
          </p:cNvSpPr>
          <p:nvPr>
            <p:ph type="ctrTitle"/>
          </p:nvPr>
        </p:nvSpPr>
        <p:spPr>
          <a:xfrm>
            <a:off x="685800" y="1303337"/>
            <a:ext cx="7772400" cy="1470025"/>
          </a:xfrm>
        </p:spPr>
        <p:txBody>
          <a:bodyPr/>
          <a:lstStyle>
            <a:lvl1pPr>
              <a:defRPr>
                <a:solidFill>
                  <a:srgbClr val="008000"/>
                </a:solidFill>
                <a:latin typeface="Times"/>
                <a:cs typeface="Times"/>
              </a:defRPr>
            </a:lvl1pPr>
          </a:lstStyle>
          <a:p>
            <a:r>
              <a:rPr lang="en-US" dirty="0"/>
              <a:t>Click to edit Master title style</a:t>
            </a:r>
          </a:p>
        </p:txBody>
      </p:sp>
      <p:sp>
        <p:nvSpPr>
          <p:cNvPr id="3" name="Subtitle 2"/>
          <p:cNvSpPr>
            <a:spLocks noGrp="1"/>
          </p:cNvSpPr>
          <p:nvPr>
            <p:ph type="subTitle" idx="1"/>
          </p:nvPr>
        </p:nvSpPr>
        <p:spPr>
          <a:xfrm>
            <a:off x="1371600" y="3410017"/>
            <a:ext cx="6400800" cy="2228783"/>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4325BA5A-0C7E-0E47-AAD1-834DC09CEE71}" type="datetime1">
              <a:rPr lang="en-US">
                <a:solidFill>
                  <a:prstClr val="black">
                    <a:tint val="75000"/>
                  </a:prstClr>
                </a:solidFill>
              </a:rPr>
              <a:pPr>
                <a:defRPr/>
              </a:pPr>
              <a:t>09-Oct-18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pPr>
              <a:defRPr/>
            </a:pPr>
            <a:fld id="{EED065CC-5CB7-1643-AA5A-DAE2BF11A349}" type="slidenum">
              <a:rPr lang="en-US">
                <a:solidFill>
                  <a:prstClr val="black">
                    <a:tint val="75000"/>
                  </a:prstClr>
                </a:solidFill>
              </a:rPr>
              <a:pPr>
                <a:defRPr/>
              </a:pPr>
              <a:t>‹#›</a:t>
            </a:fld>
            <a:endParaRPr lang="en-US">
              <a:solidFill>
                <a:prstClr val="black">
                  <a:tint val="75000"/>
                </a:prstClr>
              </a:solidFill>
            </a:endParaRPr>
          </a:p>
        </p:txBody>
      </p:sp>
    </p:spTree>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457200" y="1300163"/>
            <a:ext cx="8229600" cy="1587"/>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lgn="l">
              <a:defRPr>
                <a:solidFill>
                  <a:srgbClr val="008000"/>
                </a:solidFill>
                <a:latin typeface="Times"/>
                <a:cs typeface="Times"/>
              </a:defRPr>
            </a:lvl1pPr>
          </a:lstStyle>
          <a:p>
            <a:r>
              <a:rPr lang="en-US" dirty="0"/>
              <a:t>Click to edit Master title style</a:t>
            </a:r>
          </a:p>
        </p:txBody>
      </p:sp>
      <p:sp>
        <p:nvSpPr>
          <p:cNvPr id="3" name="Content Placeholder 2"/>
          <p:cNvSpPr>
            <a:spLocks noGrp="1"/>
          </p:cNvSpPr>
          <p:nvPr>
            <p:ph idx="1"/>
          </p:nvPr>
        </p:nvSpPr>
        <p:spPr>
          <a:xfrm>
            <a:off x="457200" y="1417638"/>
            <a:ext cx="8229600" cy="4708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58F38B2D-C142-8E4D-BB16-E265621A6145}" type="datetime1">
              <a:rPr lang="en-US">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C939C16-5B41-F042-929B-C66C497D1AE4}" type="slidenum">
              <a:rPr lang="en-US">
                <a:solidFill>
                  <a:prstClr val="black">
                    <a:tint val="75000"/>
                  </a:prstClr>
                </a:solidFill>
              </a:rPr>
              <a:pPr>
                <a:defRPr/>
              </a:pPr>
              <a:t>‹#›</a:t>
            </a:fld>
            <a:endParaRPr lang="en-US">
              <a:solidFill>
                <a:prstClr val="black">
                  <a:tint val="75000"/>
                </a:prstClr>
              </a:solidFill>
            </a:endParaRPr>
          </a:p>
        </p:txBody>
      </p:sp>
    </p:spTree>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8E3B05B-CB03-C648-BB9E-4C7442322920}" type="datetime1">
              <a:rPr lang="en-US">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9F060B9-6451-1E41-8E8F-56AD61D4849C}"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2138DA8-CF27-304E-8482-1399D4A5CA7D}" type="datetime1">
              <a:rPr lang="en-US">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53F6C15-E818-6441-A5C6-104874361467}"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78C3CFA-1326-1A49-8F6E-B193261C6978}" type="datetime1">
              <a:rPr lang="en-US">
                <a:solidFill>
                  <a:prstClr val="black">
                    <a:tint val="75000"/>
                  </a:prstClr>
                </a:solidFill>
              </a:rPr>
              <a:pPr>
                <a:defRPr/>
              </a:pPr>
              <a:t>09-Oct-18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451019FE-EFC2-8A4B-888F-BF3C8C82B2FB}"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CF64C0E-82B9-ED47-BA46-8629A4D5FB01}" type="datetime1">
              <a:rPr lang="en-US">
                <a:solidFill>
                  <a:prstClr val="black">
                    <a:tint val="75000"/>
                  </a:prstClr>
                </a:solidFill>
              </a:rPr>
              <a:pPr>
                <a:defRPr/>
              </a:pPr>
              <a:t>09-Oct-18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2B5EEBF2-AC42-FE4E-A86B-4688B4B613F9}"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AEF05CF-1B34-134E-AE7C-A15FAEDBB725}" type="datetime1">
              <a:rPr lang="en-US">
                <a:solidFill>
                  <a:prstClr val="black">
                    <a:tint val="75000"/>
                  </a:prstClr>
                </a:solidFill>
              </a:rPr>
              <a:pPr>
                <a:defRPr/>
              </a:pPr>
              <a:t>09-Oct-18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CEEE6B6E-057C-AD41-8B5B-C9D2BFE96164}"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FB67CE8-EBA1-0F45-A85A-ECC21B891591}" type="datetime1">
              <a:rPr lang="en-US">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1942CE9-9032-A644-9D70-9ED653CFEA78}"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265225F-0256-2E4A-A293-0ED9A2EED1FA}" type="datetime1">
              <a:rPr lang="en-US">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F0A3978-025E-4D4E-AEA2-D46532F764DB}"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9B6ED78-0DC9-8942-B96C-695E7CB163A6}" type="datetime1">
              <a:rPr lang="en-US">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215FA89-537B-E34B-8F83-419EAC19CA41}"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90F659A-3D86-754F-BBC3-811CD5A704DC}" type="datetime1">
              <a:rPr lang="en-US">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D669826-498D-0D4E-B6FD-7530EF0F8133}"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6" tIns="45714" rIns="91426" bIns="45714"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defTabSz="914263"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31" indent="0">
              <a:buNone/>
              <a:defRPr sz="1800"/>
            </a:lvl2pPr>
            <a:lvl3pPr marL="914263" indent="0">
              <a:buNone/>
              <a:defRPr sz="1600"/>
            </a:lvl3pPr>
            <a:lvl4pPr marL="1371395" indent="0">
              <a:buNone/>
              <a:defRPr sz="1400"/>
            </a:lvl4pPr>
            <a:lvl5pPr marL="1828527" indent="0">
              <a:buNone/>
              <a:defRPr sz="1400"/>
            </a:lvl5pPr>
            <a:lvl6pPr marL="2285658" indent="0">
              <a:buNone/>
              <a:defRPr sz="1400"/>
            </a:lvl6pPr>
            <a:lvl7pPr marL="2742789" indent="0">
              <a:buNone/>
              <a:defRPr sz="1400"/>
            </a:lvl7pPr>
            <a:lvl8pPr marL="3199920" indent="0">
              <a:buNone/>
              <a:defRPr sz="1400"/>
            </a:lvl8pPr>
            <a:lvl9pPr marL="3657051"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31" indent="0" algn="ctr">
              <a:buNone/>
              <a:defRPr>
                <a:solidFill>
                  <a:schemeClr val="tx1">
                    <a:tint val="75000"/>
                  </a:schemeClr>
                </a:solidFill>
              </a:defRPr>
            </a:lvl2pPr>
            <a:lvl3pPr marL="914263" indent="0" algn="ctr">
              <a:buNone/>
              <a:defRPr>
                <a:solidFill>
                  <a:schemeClr val="tx1">
                    <a:tint val="75000"/>
                  </a:schemeClr>
                </a:solidFill>
              </a:defRPr>
            </a:lvl3pPr>
            <a:lvl4pPr marL="1371395" indent="0" algn="ctr">
              <a:buNone/>
              <a:defRPr>
                <a:solidFill>
                  <a:schemeClr val="tx1">
                    <a:tint val="75000"/>
                  </a:schemeClr>
                </a:solidFill>
              </a:defRPr>
            </a:lvl4pPr>
            <a:lvl5pPr marL="1828527" indent="0" algn="ctr">
              <a:buNone/>
              <a:defRPr>
                <a:solidFill>
                  <a:schemeClr val="tx1">
                    <a:tint val="75000"/>
                  </a:schemeClr>
                </a:solidFill>
              </a:defRPr>
            </a:lvl5pPr>
            <a:lvl6pPr marL="2285658" indent="0" algn="ctr">
              <a:buNone/>
              <a:defRPr>
                <a:solidFill>
                  <a:schemeClr val="tx1">
                    <a:tint val="75000"/>
                  </a:schemeClr>
                </a:solidFill>
              </a:defRPr>
            </a:lvl6pPr>
            <a:lvl7pPr marL="2742789" indent="0" algn="ctr">
              <a:buNone/>
              <a:defRPr>
                <a:solidFill>
                  <a:schemeClr val="tx1">
                    <a:tint val="75000"/>
                  </a:schemeClr>
                </a:solidFill>
              </a:defRPr>
            </a:lvl7pPr>
            <a:lvl8pPr marL="3199920" indent="0" algn="ctr">
              <a:buNone/>
              <a:defRPr>
                <a:solidFill>
                  <a:schemeClr val="tx1">
                    <a:tint val="75000"/>
                  </a:schemeClr>
                </a:solidFill>
              </a:defRPr>
            </a:lvl8pPr>
            <a:lvl9pPr marL="365705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8F0FB4-93F8-7041-9B58-57B3DE8AF9EE}" type="datetime1">
              <a:rPr lang="en-US" smtClean="0">
                <a:solidFill>
                  <a:prstClr val="black">
                    <a:tint val="75000"/>
                  </a:prstClr>
                </a:solidFill>
              </a: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96DCE4-4493-7D46-AA9E-037878F39054}" type="datetime1">
              <a:rPr lang="en-US" smtClean="0">
                <a:solidFill>
                  <a:prstClr val="black">
                    <a:tint val="75000"/>
                  </a:prstClr>
                </a:solidFill>
              </a: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31" indent="0">
              <a:buNone/>
              <a:defRPr sz="1800">
                <a:solidFill>
                  <a:schemeClr val="tx1">
                    <a:tint val="75000"/>
                  </a:schemeClr>
                </a:solidFill>
              </a:defRPr>
            </a:lvl2pPr>
            <a:lvl3pPr marL="914263" indent="0">
              <a:buNone/>
              <a:defRPr sz="1600">
                <a:solidFill>
                  <a:schemeClr val="tx1">
                    <a:tint val="75000"/>
                  </a:schemeClr>
                </a:solidFill>
              </a:defRPr>
            </a:lvl3pPr>
            <a:lvl4pPr marL="1371395" indent="0">
              <a:buNone/>
              <a:defRPr sz="1400">
                <a:solidFill>
                  <a:schemeClr val="tx1">
                    <a:tint val="75000"/>
                  </a:schemeClr>
                </a:solidFill>
              </a:defRPr>
            </a:lvl4pPr>
            <a:lvl5pPr marL="1828527" indent="0">
              <a:buNone/>
              <a:defRPr sz="1400">
                <a:solidFill>
                  <a:schemeClr val="tx1">
                    <a:tint val="75000"/>
                  </a:schemeClr>
                </a:solidFill>
              </a:defRPr>
            </a:lvl5pPr>
            <a:lvl6pPr marL="2285658" indent="0">
              <a:buNone/>
              <a:defRPr sz="1400">
                <a:solidFill>
                  <a:schemeClr val="tx1">
                    <a:tint val="75000"/>
                  </a:schemeClr>
                </a:solidFill>
              </a:defRPr>
            </a:lvl6pPr>
            <a:lvl7pPr marL="2742789" indent="0">
              <a:buNone/>
              <a:defRPr sz="1400">
                <a:solidFill>
                  <a:schemeClr val="tx1">
                    <a:tint val="75000"/>
                  </a:schemeClr>
                </a:solidFill>
              </a:defRPr>
            </a:lvl7pPr>
            <a:lvl8pPr marL="3199920" indent="0">
              <a:buNone/>
              <a:defRPr sz="1400">
                <a:solidFill>
                  <a:schemeClr val="tx1">
                    <a:tint val="75000"/>
                  </a:schemeClr>
                </a:solidFill>
              </a:defRPr>
            </a:lvl8pPr>
            <a:lvl9pPr marL="365705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6FD4AA-D5CE-4A4B-8FDA-27D7DFD1B7FB}" type="datetime1">
              <a:rPr lang="en-US" smtClean="0">
                <a:solidFill>
                  <a:prstClr val="black">
                    <a:tint val="75000"/>
                  </a:prstClr>
                </a:solidFill>
              </a: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F7C548-8441-A34B-8E12-1E546B54B192}" type="datetime1">
              <a:rPr lang="en-US" smtClean="0">
                <a:solidFill>
                  <a:prstClr val="black">
                    <a:tint val="75000"/>
                  </a:prstClr>
                </a:solidFill>
              </a:rPr>
              <a:pPr/>
              <a:t>09-Oct-18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5DAC9F-AAF5-A048-9DDE-921038407E07}" type="datetime1">
              <a:rPr lang="en-US" smtClean="0">
                <a:solidFill>
                  <a:prstClr val="black">
                    <a:tint val="75000"/>
                  </a:prstClr>
                </a:solidFill>
              </a:rPr>
              <a:pPr/>
              <a:t>09-Oct-18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77A164-B94A-B144-9ED1-6AB5E03055DD}" type="datetime1">
              <a:rPr lang="en-US" smtClean="0">
                <a:solidFill>
                  <a:prstClr val="black">
                    <a:tint val="75000"/>
                  </a:prstClr>
                </a:solidFill>
              </a:rPr>
              <a:pPr/>
              <a:t>09-Oct-18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1A42E8-FCD6-F146-8E5D-1A16FA946820}" type="datetime1">
              <a:rPr lang="en-US" smtClean="0">
                <a:solidFill>
                  <a:prstClr val="black">
                    <a:tint val="75000"/>
                  </a:prstClr>
                </a:solidFill>
              </a:rPr>
              <a:pPr/>
              <a:t>09-Oct-18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A1BFF3-12AA-5C48-A667-51BADC8E0021}" type="datetime1">
              <a:rPr lang="en-US" smtClean="0">
                <a:solidFill>
                  <a:prstClr val="black">
                    <a:tint val="75000"/>
                  </a:prstClr>
                </a:solidFill>
              </a:rPr>
              <a:pPr/>
              <a:t>09-Oct-18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8675CE-ADAA-664C-88EB-1F573D8828B5}" type="datetime1">
              <a:rPr lang="en-US" smtClean="0">
                <a:solidFill>
                  <a:prstClr val="black">
                    <a:tint val="75000"/>
                  </a:prstClr>
                </a:solidFill>
              </a:rPr>
              <a:pPr/>
              <a:t>09-Oct-18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888EA5-3453-EC42-BBB6-30331D56BB4A}" type="datetime1">
              <a:rPr lang="en-US" smtClean="0">
                <a:solidFill>
                  <a:prstClr val="black">
                    <a:tint val="75000"/>
                  </a:prstClr>
                </a:solidFill>
              </a: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2A1619-BD34-FC4C-B5B7-66A68ED1C5C2}" type="datetime1">
              <a:rPr lang="en-US" smtClean="0">
                <a:solidFill>
                  <a:prstClr val="black">
                    <a:tint val="75000"/>
                  </a:prstClr>
                </a:solidFill>
              </a: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20BDC4A-43C4-3F44-8487-469192DEEAFF}" type="slidenum">
              <a:rPr lang="en-US" altLang="en-US"/>
              <a:pPr>
                <a:defRPr/>
              </a:pPr>
              <a:t>‹#›</a:t>
            </a:fld>
            <a:endParaRPr lang="en-US" altLang="en-US"/>
          </a:p>
        </p:txBody>
      </p:sp>
    </p:spTree>
    <p:extLst>
      <p:ext uri="{BB962C8B-B14F-4D97-AF65-F5344CB8AC3E}">
        <p14:creationId xmlns:p14="http://schemas.microsoft.com/office/powerpoint/2010/main" val="99551151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35306555-F2CC-C64F-BE8D-26BBB7B95D6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FBC6FAE3-3DEF-A24B-B092-315182D5445F}"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145A50ED-6CE6-5B43-B735-675ED8FF1A6F}"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3395B37A-349B-9949-BEC1-C0930482488E}"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8" name="Footer Placeholder 7"/>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02B69C0D-C098-D24E-A704-930179203C0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4" name="Footer Placeholder 3"/>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89E7CEE1-E3AA-A849-B8BB-6C62E88AF198}"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3" name="Footer Placeholder 2"/>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1B8B9F8-E522-5C49-89BD-B2992B66BE8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94012A00-2CFB-5E48-9956-991D477EEDD1}"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FD80317B-DB44-CC41-A30D-D5190A913A1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76A103DF-186A-D640-B0CE-C405EFE34A4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DB94614B-A648-6E43-9E8D-5FF14939798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35306555-F2CC-C64F-BE8D-26BBB7B95D6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FBC6FAE3-3DEF-A24B-B092-315182D5445F}"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145A50ED-6CE6-5B43-B735-675ED8FF1A6F}"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3395B37A-349B-9949-BEC1-C0930482488E}"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8" name="Footer Placeholder 7"/>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02B69C0D-C098-D24E-A704-930179203C0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4" name="Footer Placeholder 3"/>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89E7CEE1-E3AA-A849-B8BB-6C62E88AF198}"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3" name="Footer Placeholder 2"/>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1B8B9F8-E522-5C49-89BD-B2992B66BE8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94012A00-2CFB-5E48-9956-991D477EEDD1}"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FD80317B-DB44-CC41-A30D-D5190A913A1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76A103DF-186A-D640-B0CE-C405EFE34A4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09-Oct-18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DB94614B-A648-6E43-9E8D-5FF14939798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6" tIns="45714" rIns="91426" bIns="45714"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defTabSz="914263"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6BE2F3F5-414B-CC44-8EA3-B6D04B3D04AB}" type="slidenum">
              <a:rPr lang="en-US"/>
              <a:pPr/>
              <a:t>‹#›</a:t>
            </a:fld>
            <a:endParaRPr lang="en-US"/>
          </a:p>
        </p:txBody>
      </p:sp>
    </p:spTree>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81389B1-16D0-EE4E-960B-3BEB333B27E2}" type="slidenum">
              <a:rPr lang="en-US"/>
              <a:pPr/>
              <a:t>‹#›</a:t>
            </a:fld>
            <a:endParaRPr lang="en-US"/>
          </a:p>
        </p:txBody>
      </p:sp>
    </p:spTree>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31" indent="0">
              <a:buNone/>
              <a:defRPr sz="1800"/>
            </a:lvl2pPr>
            <a:lvl3pPr marL="914263" indent="0">
              <a:buNone/>
              <a:defRPr sz="1600"/>
            </a:lvl3pPr>
            <a:lvl4pPr marL="1371395" indent="0">
              <a:buNone/>
              <a:defRPr sz="1400"/>
            </a:lvl4pPr>
            <a:lvl5pPr marL="1828527" indent="0">
              <a:buNone/>
              <a:defRPr sz="1400"/>
            </a:lvl5pPr>
            <a:lvl6pPr marL="2285658" indent="0">
              <a:buNone/>
              <a:defRPr sz="1400"/>
            </a:lvl6pPr>
            <a:lvl7pPr marL="2742789" indent="0">
              <a:buNone/>
              <a:defRPr sz="1400"/>
            </a:lvl7pPr>
            <a:lvl8pPr marL="3199920" indent="0">
              <a:buNone/>
              <a:defRPr sz="1400"/>
            </a:lvl8pPr>
            <a:lvl9pPr marL="3657051"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E9BDA06-07DC-5C48-A1E0-AA66FEC98657}" type="slidenum">
              <a:rPr lang="en-US"/>
              <a:pPr/>
              <a:t>‹#›</a:t>
            </a:fld>
            <a:endParaRPr lang="en-US"/>
          </a:p>
        </p:txBody>
      </p:sp>
    </p:spTree>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C977DB28-08B6-0549-88E7-35948C426338}" type="slidenum">
              <a:rPr lang="en-US"/>
              <a:pPr/>
              <a:t>‹#›</a:t>
            </a:fld>
            <a:endParaRPr lang="en-US"/>
          </a:p>
        </p:txBody>
      </p:sp>
    </p:spTree>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C0CAE939-8EA9-2243-ADF7-6094C42F4987}" type="slidenum">
              <a:rPr lang="en-US"/>
              <a:pPr/>
              <a:t>‹#›</a:t>
            </a:fld>
            <a:endParaRPr lang="en-US"/>
          </a:p>
        </p:txBody>
      </p:sp>
    </p:spTree>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3262138-1B09-F642-8222-426640992E37}" type="slidenum">
              <a:rPr lang="en-US"/>
              <a:pPr/>
              <a:t>‹#›</a:t>
            </a:fld>
            <a:endParaRPr lang="en-US"/>
          </a:p>
        </p:txBody>
      </p:sp>
    </p:spTree>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D9C8C8D5-D445-2D41-A2FD-8E68842A0742}" type="slidenum">
              <a:rPr lang="en-US"/>
              <a:pPr/>
              <a:t>‹#›</a:t>
            </a:fld>
            <a:endParaRPr lang="en-US"/>
          </a:p>
        </p:txBody>
      </p:sp>
    </p:spTree>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9B1FAFC-66EF-4846-98A6-559425C3394A}" type="slidenum">
              <a:rPr lang="en-US"/>
              <a:pPr/>
              <a:t>‹#›</a:t>
            </a:fld>
            <a:endParaRPr lang="en-US"/>
          </a:p>
        </p:txBody>
      </p:sp>
    </p:spTree>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0C9A56C-4756-3143-8181-96B548DA8A29}" type="slidenum">
              <a:rPr lang="en-US"/>
              <a:pPr/>
              <a:t>‹#›</a:t>
            </a:fld>
            <a:endParaRPr lang="en-US"/>
          </a:p>
        </p:txBody>
      </p:sp>
    </p:spTree>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0D6185A4-7415-884D-A684-DD5FF96CBBBF}" type="slidenum">
              <a:rPr lang="en-US"/>
              <a:pPr/>
              <a:t>‹#›</a:t>
            </a:fld>
            <a:endParaRPr lang="en-US"/>
          </a:p>
        </p:txBody>
      </p:sp>
    </p:spTree>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545861B0-9273-824B-872E-D66F32C7CA5F}" type="slidenum">
              <a:rPr lang="en-US"/>
              <a:pPr/>
              <a:t>‹#›</a:t>
            </a:fld>
            <a:endParaRPr lang="en-US"/>
          </a:p>
        </p:txBody>
      </p:sp>
    </p:spTree>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A0833E1B-F24B-9F49-8CF4-40DEEF8367B8}" type="slidenum">
              <a:rPr lang="en-US"/>
              <a:pPr/>
              <a:t>‹#›</a:t>
            </a:fld>
            <a:endParaRPr lang="en-US"/>
          </a:p>
        </p:txBody>
      </p:sp>
    </p:spTree>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98C0071F-E0AB-AE4F-9B22-B483EE53E54F}" type="slidenum">
              <a:rPr lang="en-US" altLang="en-US"/>
              <a:pPr>
                <a:defRPr/>
              </a:pPr>
              <a:t>‹#›</a:t>
            </a:fld>
            <a:endParaRPr lang="en-US" altLang="en-US"/>
          </a:p>
        </p:txBody>
      </p:sp>
    </p:spTree>
    <p:extLst>
      <p:ext uri="{BB962C8B-B14F-4D97-AF65-F5344CB8AC3E}">
        <p14:creationId xmlns:p14="http://schemas.microsoft.com/office/powerpoint/2010/main" val="516955635"/>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1833"/>
            <a:ext cx="6858000" cy="2387865"/>
          </a:xfrm>
        </p:spPr>
        <p:txBody>
          <a:bodyPr anchor="b"/>
          <a:lstStyle>
            <a:lvl1pPr algn="ctr">
              <a:defRPr sz="4200"/>
            </a:lvl1pPr>
          </a:lstStyle>
          <a:p>
            <a:r>
              <a:rPr lang="en-US"/>
              <a:t>Click to edit Master title style</a:t>
            </a:r>
          </a:p>
        </p:txBody>
      </p:sp>
      <p:sp>
        <p:nvSpPr>
          <p:cNvPr id="3" name="Subtitle 2"/>
          <p:cNvSpPr>
            <a:spLocks noGrp="1"/>
          </p:cNvSpPr>
          <p:nvPr>
            <p:ph type="subTitle" idx="1"/>
          </p:nvPr>
        </p:nvSpPr>
        <p:spPr>
          <a:xfrm>
            <a:off x="1143000" y="3602303"/>
            <a:ext cx="6858000" cy="1654968"/>
          </a:xfrm>
        </p:spPr>
        <p:txBody>
          <a:bodyPr/>
          <a:lstStyle>
            <a:lvl1pPr marL="0" indent="0" algn="ctr">
              <a:buNone/>
              <a:defRPr sz="1700"/>
            </a:lvl1pPr>
            <a:lvl2pPr marL="320040" indent="0" algn="ctr">
              <a:buNone/>
              <a:defRPr sz="1400"/>
            </a:lvl2pPr>
            <a:lvl3pPr marL="640080" indent="0" algn="ctr">
              <a:buNone/>
              <a:defRPr sz="1300"/>
            </a:lvl3pPr>
            <a:lvl4pPr marL="960120" indent="0" algn="ctr">
              <a:buNone/>
              <a:defRPr sz="1100"/>
            </a:lvl4pPr>
            <a:lvl5pPr marL="1280160" indent="0" algn="ctr">
              <a:buNone/>
              <a:defRPr sz="1100"/>
            </a:lvl5pPr>
            <a:lvl6pPr marL="1600200" indent="0" algn="ctr">
              <a:buNone/>
              <a:defRPr sz="1100"/>
            </a:lvl6pPr>
            <a:lvl7pPr marL="1920240" indent="0" algn="ctr">
              <a:buNone/>
              <a:defRPr sz="1100"/>
            </a:lvl7pPr>
            <a:lvl8pPr marL="2240280" indent="0" algn="ctr">
              <a:buNone/>
              <a:defRPr sz="1100"/>
            </a:lvl8pPr>
            <a:lvl9pPr marL="2560320" indent="0" algn="ctr">
              <a:buNone/>
              <a:defRPr sz="1100"/>
            </a:lvl9pPr>
          </a:lstStyle>
          <a:p>
            <a:r>
              <a:rPr lang="en-US"/>
              <a:t>Click to edit Master subtitle style</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2F6AE52-6981-D643-A6F3-3A034F1D0594}" type="slidenum">
              <a:rPr lang="en-US"/>
              <a:pPr>
                <a:defRPr/>
              </a:pPr>
              <a:t>‹#›</a:t>
            </a:fld>
            <a:endParaRPr lang="en-US"/>
          </a:p>
        </p:txBody>
      </p:sp>
    </p:spTree>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6ACD98EE-2FD0-864D-8725-A061BD27739C}" type="slidenum">
              <a:rPr lang="en-US"/>
              <a:pPr>
                <a:defRPr/>
              </a:pPr>
              <a:t>‹#›</a:t>
            </a:fld>
            <a:endParaRPr lang="en-US"/>
          </a:p>
        </p:txBody>
      </p:sp>
    </p:spTree>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4087" y="1709208"/>
            <a:ext cx="7886898" cy="2853532"/>
          </a:xfrm>
        </p:spPr>
        <p:txBody>
          <a:bodyPr anchor="b"/>
          <a:lstStyle>
            <a:lvl1pPr>
              <a:defRPr sz="4200"/>
            </a:lvl1pPr>
          </a:lstStyle>
          <a:p>
            <a:r>
              <a:rPr lang="en-US"/>
              <a:t>Click to edit Master title style</a:t>
            </a:r>
          </a:p>
        </p:txBody>
      </p:sp>
      <p:sp>
        <p:nvSpPr>
          <p:cNvPr id="3" name="Text Placeholder 2"/>
          <p:cNvSpPr>
            <a:spLocks noGrp="1"/>
          </p:cNvSpPr>
          <p:nvPr>
            <p:ph type="body" idx="1"/>
          </p:nvPr>
        </p:nvSpPr>
        <p:spPr>
          <a:xfrm>
            <a:off x="624087" y="4589199"/>
            <a:ext cx="7886898" cy="1500188"/>
          </a:xfrm>
        </p:spPr>
        <p:txBody>
          <a:bodyPr/>
          <a:lstStyle>
            <a:lvl1pPr marL="0" indent="0">
              <a:buNone/>
              <a:defRPr sz="1700"/>
            </a:lvl1pPr>
            <a:lvl2pPr marL="320040" indent="0">
              <a:buNone/>
              <a:defRPr sz="1400"/>
            </a:lvl2pPr>
            <a:lvl3pPr marL="640080" indent="0">
              <a:buNone/>
              <a:defRPr sz="1300"/>
            </a:lvl3pPr>
            <a:lvl4pPr marL="960120" indent="0">
              <a:buNone/>
              <a:defRPr sz="1100"/>
            </a:lvl4pPr>
            <a:lvl5pPr marL="1280160" indent="0">
              <a:buNone/>
              <a:defRPr sz="1100"/>
            </a:lvl5pPr>
            <a:lvl6pPr marL="1600200" indent="0">
              <a:buNone/>
              <a:defRPr sz="1100"/>
            </a:lvl6pPr>
            <a:lvl7pPr marL="1920240" indent="0">
              <a:buNone/>
              <a:defRPr sz="1100"/>
            </a:lvl7pPr>
            <a:lvl8pPr marL="2240280" indent="0">
              <a:buNone/>
              <a:defRPr sz="1100"/>
            </a:lvl8pPr>
            <a:lvl9pPr marL="2560320" indent="0">
              <a:buNone/>
              <a:defRPr sz="11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01865816-CF30-6441-BDF0-D1243AAC512C}" type="slidenum">
              <a:rPr lang="en-US"/>
              <a:pPr>
                <a:defRPr/>
              </a:pPr>
              <a:t>‹#›</a:t>
            </a:fld>
            <a:endParaRPr lang="en-US"/>
          </a:p>
        </p:txBody>
      </p:sp>
    </p:spTree>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399" y="1604698"/>
            <a:ext cx="3969742" cy="4628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22391" y="1604698"/>
            <a:ext cx="3970734" cy="4628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6AC78B55-AD91-C344-AF57-06DB7004B3EB}" type="slidenum">
              <a:rPr lang="en-US"/>
              <a:pPr>
                <a:defRPr/>
              </a:pPr>
              <a:t>‹#›</a:t>
            </a:fld>
            <a:endParaRPr lang="en-US"/>
          </a:p>
        </p:txBody>
      </p:sp>
    </p:spTree>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040" y="365125"/>
            <a:ext cx="7886898" cy="1325563"/>
          </a:xfrm>
        </p:spPr>
        <p:txBody>
          <a:bodyPr/>
          <a:lstStyle/>
          <a:p>
            <a:r>
              <a:rPr lang="en-US"/>
              <a:t>Click to edit Master title style</a:t>
            </a:r>
          </a:p>
        </p:txBody>
      </p:sp>
      <p:sp>
        <p:nvSpPr>
          <p:cNvPr id="3" name="Text Placeholder 2"/>
          <p:cNvSpPr>
            <a:spLocks noGrp="1"/>
          </p:cNvSpPr>
          <p:nvPr>
            <p:ph type="body" idx="1"/>
          </p:nvPr>
        </p:nvSpPr>
        <p:spPr>
          <a:xfrm>
            <a:off x="630039" y="1681427"/>
            <a:ext cx="3868539" cy="824177"/>
          </a:xfrm>
        </p:spPr>
        <p:txBody>
          <a:bodyPr anchor="b"/>
          <a:lstStyle>
            <a:lvl1pPr marL="0" indent="0">
              <a:buNone/>
              <a:defRPr sz="1700" b="1"/>
            </a:lvl1pPr>
            <a:lvl2pPr marL="320040" indent="0">
              <a:buNone/>
              <a:defRPr sz="1400" b="1"/>
            </a:lvl2pPr>
            <a:lvl3pPr marL="640080" indent="0">
              <a:buNone/>
              <a:defRPr sz="1300" b="1"/>
            </a:lvl3pPr>
            <a:lvl4pPr marL="960120" indent="0">
              <a:buNone/>
              <a:defRPr sz="1100" b="1"/>
            </a:lvl4pPr>
            <a:lvl5pPr marL="1280160" indent="0">
              <a:buNone/>
              <a:defRPr sz="1100" b="1"/>
            </a:lvl5pPr>
            <a:lvl6pPr marL="1600200" indent="0">
              <a:buNone/>
              <a:defRPr sz="1100" b="1"/>
            </a:lvl6pPr>
            <a:lvl7pPr marL="1920240" indent="0">
              <a:buNone/>
              <a:defRPr sz="1100" b="1"/>
            </a:lvl7pPr>
            <a:lvl8pPr marL="2240280" indent="0">
              <a:buNone/>
              <a:defRPr sz="1100" b="1"/>
            </a:lvl8pPr>
            <a:lvl9pPr marL="2560320" indent="0">
              <a:buNone/>
              <a:defRPr sz="1100" b="1"/>
            </a:lvl9pPr>
          </a:lstStyle>
          <a:p>
            <a:pPr lvl="0"/>
            <a:r>
              <a:rPr lang="en-US"/>
              <a:t>Click to edit Master text styles</a:t>
            </a:r>
          </a:p>
        </p:txBody>
      </p:sp>
      <p:sp>
        <p:nvSpPr>
          <p:cNvPr id="4" name="Content Placeholder 3"/>
          <p:cNvSpPr>
            <a:spLocks noGrp="1"/>
          </p:cNvSpPr>
          <p:nvPr>
            <p:ph sz="half" idx="2"/>
          </p:nvPr>
        </p:nvSpPr>
        <p:spPr>
          <a:xfrm>
            <a:off x="630039" y="2505604"/>
            <a:ext cx="3868539" cy="3684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547" y="1681427"/>
            <a:ext cx="3887391" cy="824177"/>
          </a:xfrm>
        </p:spPr>
        <p:txBody>
          <a:bodyPr anchor="b"/>
          <a:lstStyle>
            <a:lvl1pPr marL="0" indent="0">
              <a:buNone/>
              <a:defRPr sz="1700" b="1"/>
            </a:lvl1pPr>
            <a:lvl2pPr marL="320040" indent="0">
              <a:buNone/>
              <a:defRPr sz="1400" b="1"/>
            </a:lvl2pPr>
            <a:lvl3pPr marL="640080" indent="0">
              <a:buNone/>
              <a:defRPr sz="1300" b="1"/>
            </a:lvl3pPr>
            <a:lvl4pPr marL="960120" indent="0">
              <a:buNone/>
              <a:defRPr sz="1100" b="1"/>
            </a:lvl4pPr>
            <a:lvl5pPr marL="1280160" indent="0">
              <a:buNone/>
              <a:defRPr sz="1100" b="1"/>
            </a:lvl5pPr>
            <a:lvl6pPr marL="1600200" indent="0">
              <a:buNone/>
              <a:defRPr sz="1100" b="1"/>
            </a:lvl6pPr>
            <a:lvl7pPr marL="1920240" indent="0">
              <a:buNone/>
              <a:defRPr sz="1100" b="1"/>
            </a:lvl7pPr>
            <a:lvl8pPr marL="2240280" indent="0">
              <a:buNone/>
              <a:defRPr sz="1100" b="1"/>
            </a:lvl8pPr>
            <a:lvl9pPr marL="2560320" indent="0">
              <a:buNone/>
              <a:defRPr sz="1100" b="1"/>
            </a:lvl9pPr>
          </a:lstStyle>
          <a:p>
            <a:pPr lvl="0"/>
            <a:r>
              <a:rPr lang="en-US"/>
              <a:t>Click to edit Master text styles</a:t>
            </a:r>
          </a:p>
        </p:txBody>
      </p:sp>
      <p:sp>
        <p:nvSpPr>
          <p:cNvPr id="6" name="Content Placeholder 5"/>
          <p:cNvSpPr>
            <a:spLocks noGrp="1"/>
          </p:cNvSpPr>
          <p:nvPr>
            <p:ph sz="quarter" idx="4"/>
          </p:nvPr>
        </p:nvSpPr>
        <p:spPr>
          <a:xfrm>
            <a:off x="4629547" y="2505604"/>
            <a:ext cx="3887391" cy="3684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8E85548D-BC68-234E-8F63-7DA64022C94D}" type="slidenum">
              <a:rPr lang="en-US"/>
              <a:pPr>
                <a:defRPr/>
              </a:pPr>
              <a:t>‹#›</a:t>
            </a:fld>
            <a:endParaRPr lang="en-US"/>
          </a:p>
        </p:txBody>
      </p:sp>
    </p:spTree>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80870EF2-48BE-1540-8077-294B4C7996AC}" type="slidenum">
              <a:rPr lang="en-US"/>
              <a:pPr>
                <a:defRPr/>
              </a:pPr>
              <a:t>‹#›</a:t>
            </a:fld>
            <a:endParaRPr lang="en-US"/>
          </a:p>
        </p:txBody>
      </p:sp>
    </p:spTree>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06E45DB9-03AF-AD42-B9EA-94527EC2A52F}" type="slidenum">
              <a:rPr lang="en-US"/>
              <a:pPr>
                <a:defRPr/>
              </a:pPr>
              <a:t>‹#›</a:t>
            </a:fld>
            <a:endParaRPr lang="en-US"/>
          </a:p>
        </p:txBody>
      </p:sp>
    </p:spTree>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040" y="457729"/>
            <a:ext cx="2948781" cy="1599407"/>
          </a:xfrm>
        </p:spPr>
        <p:txBody>
          <a:bodyPr anchor="b"/>
          <a:lstStyle>
            <a:lvl1pPr>
              <a:defRPr sz="2200"/>
            </a:lvl1pPr>
          </a:lstStyle>
          <a:p>
            <a:r>
              <a:rPr lang="en-US"/>
              <a:t>Click to edit Master title style</a:t>
            </a:r>
          </a:p>
        </p:txBody>
      </p:sp>
      <p:sp>
        <p:nvSpPr>
          <p:cNvPr id="3" name="Content Placeholder 2"/>
          <p:cNvSpPr>
            <a:spLocks noGrp="1"/>
          </p:cNvSpPr>
          <p:nvPr>
            <p:ph idx="1"/>
          </p:nvPr>
        </p:nvSpPr>
        <p:spPr>
          <a:xfrm>
            <a:off x="3887391" y="986896"/>
            <a:ext cx="4629547" cy="4873625"/>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040" y="2057136"/>
            <a:ext cx="2948781" cy="3811323"/>
          </a:xfrm>
        </p:spPr>
        <p:txBody>
          <a:bodyPr/>
          <a:lstStyle>
            <a:lvl1pPr marL="0" indent="0">
              <a:buNone/>
              <a:defRPr sz="1100"/>
            </a:lvl1pPr>
            <a:lvl2pPr marL="320040" indent="0">
              <a:buNone/>
              <a:defRPr sz="1000"/>
            </a:lvl2pPr>
            <a:lvl3pPr marL="640080" indent="0">
              <a:buNone/>
              <a:defRPr sz="800"/>
            </a:lvl3pPr>
            <a:lvl4pPr marL="960120" indent="0">
              <a:buNone/>
              <a:defRPr sz="700"/>
            </a:lvl4pPr>
            <a:lvl5pPr marL="1280160" indent="0">
              <a:buNone/>
              <a:defRPr sz="700"/>
            </a:lvl5pPr>
            <a:lvl6pPr marL="1600200" indent="0">
              <a:buNone/>
              <a:defRPr sz="700"/>
            </a:lvl6pPr>
            <a:lvl7pPr marL="1920240" indent="0">
              <a:buNone/>
              <a:defRPr sz="700"/>
            </a:lvl7pPr>
            <a:lvl8pPr marL="2240280" indent="0">
              <a:buNone/>
              <a:defRPr sz="700"/>
            </a:lvl8pPr>
            <a:lvl9pPr marL="2560320" indent="0">
              <a:buNone/>
              <a:defRPr sz="7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DE1D96C6-BCCA-3346-939C-C27AE4DD9F2A}" type="slidenum">
              <a:rPr lang="en-US"/>
              <a:pPr>
                <a:defRPr/>
              </a:pPr>
              <a:t>‹#›</a:t>
            </a:fld>
            <a:endParaRPr lang="en-US"/>
          </a:p>
        </p:txBody>
      </p:sp>
    </p:spTree>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040" y="457729"/>
            <a:ext cx="2948781" cy="1599407"/>
          </a:xfrm>
        </p:spPr>
        <p:txBody>
          <a:bodyPr anchor="b"/>
          <a:lstStyle>
            <a:lvl1pPr>
              <a:defRPr sz="2200"/>
            </a:lvl1pPr>
          </a:lstStyle>
          <a:p>
            <a:r>
              <a:rPr lang="en-US"/>
              <a:t>Click to edit Master title style</a:t>
            </a:r>
          </a:p>
        </p:txBody>
      </p:sp>
      <p:sp>
        <p:nvSpPr>
          <p:cNvPr id="3" name="Picture Placeholder 2"/>
          <p:cNvSpPr>
            <a:spLocks noGrp="1"/>
          </p:cNvSpPr>
          <p:nvPr>
            <p:ph type="pic" idx="1"/>
          </p:nvPr>
        </p:nvSpPr>
        <p:spPr>
          <a:xfrm>
            <a:off x="3887391" y="986896"/>
            <a:ext cx="4629547" cy="4873625"/>
          </a:xfrm>
        </p:spPr>
        <p:txBody>
          <a:bodyPr/>
          <a:lstStyle>
            <a:lvl1pPr marL="0" indent="0">
              <a:buNone/>
              <a:defRPr sz="2200"/>
            </a:lvl1pPr>
            <a:lvl2pPr marL="320040" indent="0">
              <a:buNone/>
              <a:defRPr sz="2000"/>
            </a:lvl2pPr>
            <a:lvl3pPr marL="640080" indent="0">
              <a:buNone/>
              <a:defRPr sz="1700"/>
            </a:lvl3pPr>
            <a:lvl4pPr marL="960120" indent="0">
              <a:buNone/>
              <a:defRPr sz="1400"/>
            </a:lvl4pPr>
            <a:lvl5pPr marL="1280160" indent="0">
              <a:buNone/>
              <a:defRPr sz="1400"/>
            </a:lvl5pPr>
            <a:lvl6pPr marL="1600200" indent="0">
              <a:buNone/>
              <a:defRPr sz="1400"/>
            </a:lvl6pPr>
            <a:lvl7pPr marL="1920240" indent="0">
              <a:buNone/>
              <a:defRPr sz="1400"/>
            </a:lvl7pPr>
            <a:lvl8pPr marL="2240280" indent="0">
              <a:buNone/>
              <a:defRPr sz="1400"/>
            </a:lvl8pPr>
            <a:lvl9pPr marL="2560320" indent="0">
              <a:buNone/>
              <a:defRPr sz="1400"/>
            </a:lvl9pPr>
          </a:lstStyle>
          <a:p>
            <a:pPr lvl="0"/>
            <a:endParaRPr lang="en-US" noProof="0"/>
          </a:p>
        </p:txBody>
      </p:sp>
      <p:sp>
        <p:nvSpPr>
          <p:cNvPr id="4" name="Text Placeholder 3"/>
          <p:cNvSpPr>
            <a:spLocks noGrp="1"/>
          </p:cNvSpPr>
          <p:nvPr>
            <p:ph type="body" sz="half" idx="2"/>
          </p:nvPr>
        </p:nvSpPr>
        <p:spPr>
          <a:xfrm>
            <a:off x="630040" y="2057136"/>
            <a:ext cx="2948781" cy="3811323"/>
          </a:xfrm>
        </p:spPr>
        <p:txBody>
          <a:bodyPr/>
          <a:lstStyle>
            <a:lvl1pPr marL="0" indent="0">
              <a:buNone/>
              <a:defRPr sz="1100"/>
            </a:lvl1pPr>
            <a:lvl2pPr marL="320040" indent="0">
              <a:buNone/>
              <a:defRPr sz="1000"/>
            </a:lvl2pPr>
            <a:lvl3pPr marL="640080" indent="0">
              <a:buNone/>
              <a:defRPr sz="800"/>
            </a:lvl3pPr>
            <a:lvl4pPr marL="960120" indent="0">
              <a:buNone/>
              <a:defRPr sz="700"/>
            </a:lvl4pPr>
            <a:lvl5pPr marL="1280160" indent="0">
              <a:buNone/>
              <a:defRPr sz="700"/>
            </a:lvl5pPr>
            <a:lvl6pPr marL="1600200" indent="0">
              <a:buNone/>
              <a:defRPr sz="700"/>
            </a:lvl6pPr>
            <a:lvl7pPr marL="1920240" indent="0">
              <a:buNone/>
              <a:defRPr sz="700"/>
            </a:lvl7pPr>
            <a:lvl8pPr marL="2240280" indent="0">
              <a:buNone/>
              <a:defRPr sz="700"/>
            </a:lvl8pPr>
            <a:lvl9pPr marL="2560320" indent="0">
              <a:buNone/>
              <a:defRPr sz="7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FA8FDA9C-827A-2040-8551-E8665F35DEBD}" type="slidenum">
              <a:rPr lang="en-US"/>
              <a:pPr>
                <a:defRPr/>
              </a:pPr>
              <a:t>‹#›</a:t>
            </a:fld>
            <a:endParaRPr lang="en-US"/>
          </a:p>
        </p:txBody>
      </p:sp>
    </p:spTree>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9AA0488-381B-FE48-B6E1-70AC91162F2F}" type="slidenum">
              <a:rPr lang="en-US"/>
              <a:pPr>
                <a:defRPr/>
              </a:pPr>
              <a:t>‹#›</a:t>
            </a:fld>
            <a:endParaRPr lang="en-US"/>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1860" y="273845"/>
            <a:ext cx="2053828" cy="59597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399" y="273845"/>
            <a:ext cx="6069211" cy="59597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31F5EF02-CACA-E94C-9503-C8B9FA7DDC3D}" type="slidenum">
              <a:rPr lang="en-US"/>
              <a:pPr>
                <a:defRPr/>
              </a:pPr>
              <a:t>‹#›</a:t>
            </a:fld>
            <a:endParaRPr lang="en-US"/>
          </a:p>
        </p:txBody>
      </p:sp>
    </p:spTree>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6"/>
          <p:cNvSpPr>
            <a:spLocks noChangeArrowheads="1"/>
          </p:cNvSpPr>
          <p:nvPr userDrawn="1"/>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lIns="91426" tIns="45714" rIns="91426" bIns="45714"/>
          <a:lstStyle/>
          <a:p>
            <a:pPr defTabSz="457131" eaLnBrk="1" hangingPunct="1"/>
            <a:endParaRPr lang="en-US">
              <a:solidFill>
                <a:prstClr val="black"/>
              </a:solidFill>
              <a:latin typeface="Calibri" charset="0"/>
              <a:ea typeface="ＭＳ Ｐゴシック" charset="0"/>
              <a:cs typeface="ＭＳ Ｐゴシック" charset="0"/>
            </a:endParaRPr>
          </a:p>
        </p:txBody>
      </p:sp>
      <p:sp>
        <p:nvSpPr>
          <p:cNvPr id="5" name="Freeform 7"/>
          <p:cNvSpPr>
            <a:spLocks noChangeArrowheads="1"/>
          </p:cNvSpPr>
          <p:nvPr userDrawn="1"/>
        </p:nvSpPr>
        <p:spPr bwMode="auto">
          <a:xfrm flipH="1" flipV="1">
            <a:off x="439738" y="2030413"/>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lIns="91426" tIns="45714" rIns="91426" bIns="45714"/>
          <a:lstStyle/>
          <a:p>
            <a:pPr defTabSz="457131" eaLnBrk="1" hangingPunct="1"/>
            <a:endParaRPr lang="en-US">
              <a:solidFill>
                <a:prstClr val="black"/>
              </a:solidFill>
              <a:latin typeface="Calibri" charset="0"/>
              <a:ea typeface="ＭＳ Ｐゴシック" charset="0"/>
              <a:cs typeface="ＭＳ Ｐゴシック" charset="0"/>
            </a:endParaRPr>
          </a:p>
        </p:txBody>
      </p:sp>
      <p:sp>
        <p:nvSpPr>
          <p:cNvPr id="2" name="Title 1"/>
          <p:cNvSpPr>
            <a:spLocks noGrp="1"/>
          </p:cNvSpPr>
          <p:nvPr>
            <p:ph type="ctrTitle"/>
          </p:nvPr>
        </p:nvSpPr>
        <p:spPr>
          <a:xfrm>
            <a:off x="685800" y="1303338"/>
            <a:ext cx="7772400" cy="1470025"/>
          </a:xfrm>
        </p:spPr>
        <p:txBody>
          <a:bodyPr/>
          <a:lstStyle>
            <a:lvl1pPr>
              <a:defRPr>
                <a:solidFill>
                  <a:srgbClr val="008000"/>
                </a:solidFill>
                <a:latin typeface="Times"/>
                <a:cs typeface="Times"/>
              </a:defRPr>
            </a:lvl1pPr>
          </a:lstStyle>
          <a:p>
            <a:r>
              <a:rPr lang="en-US" dirty="0"/>
              <a:t>Click to edit Master title style</a:t>
            </a:r>
          </a:p>
        </p:txBody>
      </p:sp>
      <p:sp>
        <p:nvSpPr>
          <p:cNvPr id="3" name="Subtitle 2"/>
          <p:cNvSpPr>
            <a:spLocks noGrp="1"/>
          </p:cNvSpPr>
          <p:nvPr>
            <p:ph type="subTitle" idx="1"/>
          </p:nvPr>
        </p:nvSpPr>
        <p:spPr>
          <a:xfrm>
            <a:off x="1371600" y="3410019"/>
            <a:ext cx="6400800" cy="2228783"/>
          </a:xfrm>
        </p:spPr>
        <p:txBody>
          <a:bodyPr/>
          <a:lstStyle>
            <a:lvl1pPr marL="0" indent="0" algn="ctr">
              <a:buNone/>
              <a:defRPr>
                <a:solidFill>
                  <a:schemeClr val="tx1"/>
                </a:solidFill>
              </a:defRPr>
            </a:lvl1pPr>
            <a:lvl2pPr marL="457131" indent="0" algn="ctr">
              <a:buNone/>
              <a:defRPr>
                <a:solidFill>
                  <a:schemeClr val="tx1">
                    <a:tint val="75000"/>
                  </a:schemeClr>
                </a:solidFill>
              </a:defRPr>
            </a:lvl2pPr>
            <a:lvl3pPr marL="914263" indent="0" algn="ctr">
              <a:buNone/>
              <a:defRPr>
                <a:solidFill>
                  <a:schemeClr val="tx1">
                    <a:tint val="75000"/>
                  </a:schemeClr>
                </a:solidFill>
              </a:defRPr>
            </a:lvl3pPr>
            <a:lvl4pPr marL="1371395" indent="0" algn="ctr">
              <a:buNone/>
              <a:defRPr>
                <a:solidFill>
                  <a:schemeClr val="tx1">
                    <a:tint val="75000"/>
                  </a:schemeClr>
                </a:solidFill>
              </a:defRPr>
            </a:lvl4pPr>
            <a:lvl5pPr marL="1828527" indent="0" algn="ctr">
              <a:buNone/>
              <a:defRPr>
                <a:solidFill>
                  <a:schemeClr val="tx1">
                    <a:tint val="75000"/>
                  </a:schemeClr>
                </a:solidFill>
              </a:defRPr>
            </a:lvl5pPr>
            <a:lvl6pPr marL="2285658" indent="0" algn="ctr">
              <a:buNone/>
              <a:defRPr>
                <a:solidFill>
                  <a:schemeClr val="tx1">
                    <a:tint val="75000"/>
                  </a:schemeClr>
                </a:solidFill>
              </a:defRPr>
            </a:lvl6pPr>
            <a:lvl7pPr marL="2742789" indent="0" algn="ctr">
              <a:buNone/>
              <a:defRPr>
                <a:solidFill>
                  <a:schemeClr val="tx1">
                    <a:tint val="75000"/>
                  </a:schemeClr>
                </a:solidFill>
              </a:defRPr>
            </a:lvl7pPr>
            <a:lvl8pPr marL="3199920" indent="0" algn="ctr">
              <a:buNone/>
              <a:defRPr>
                <a:solidFill>
                  <a:schemeClr val="tx1">
                    <a:tint val="75000"/>
                  </a:schemeClr>
                </a:solidFill>
              </a:defRPr>
            </a:lvl8pPr>
            <a:lvl9pPr marL="3657051"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4325BA5A-0C7E-0E47-AAD1-834DC09CEE71}" type="datetime1">
              <a:rPr lang="en-US">
                <a:solidFill>
                  <a:prstClr val="black">
                    <a:tint val="75000"/>
                  </a:prstClr>
                </a:solidFill>
              </a:rPr>
              <a:pPr>
                <a:defRPr/>
              </a:pPr>
              <a:t>09-Oct-18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pPr>
              <a:defRPr/>
            </a:pPr>
            <a:fld id="{EED065CC-5CB7-1643-AA5A-DAE2BF11A349}" type="slidenum">
              <a:rPr lang="en-US">
                <a:solidFill>
                  <a:prstClr val="black">
                    <a:tint val="75000"/>
                  </a:prstClr>
                </a:solidFill>
              </a:rPr>
              <a:pPr>
                <a:defRPr/>
              </a:pPr>
              <a:t>‹#›</a:t>
            </a:fld>
            <a:endParaRPr lang="en-US">
              <a:solidFill>
                <a:prstClr val="black">
                  <a:tint val="75000"/>
                </a:prstClr>
              </a:solidFill>
            </a:endParaRPr>
          </a:p>
        </p:txBody>
      </p:sp>
    </p:spTree>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457200" y="1300163"/>
            <a:ext cx="8229600" cy="1587"/>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lgn="l">
              <a:defRPr>
                <a:solidFill>
                  <a:srgbClr val="008000"/>
                </a:solidFill>
                <a:latin typeface="Times"/>
                <a:cs typeface="Times"/>
              </a:defRPr>
            </a:lvl1pPr>
          </a:lstStyle>
          <a:p>
            <a:r>
              <a:rPr lang="en-US" dirty="0"/>
              <a:t>Click to edit Master title style</a:t>
            </a:r>
          </a:p>
        </p:txBody>
      </p:sp>
      <p:sp>
        <p:nvSpPr>
          <p:cNvPr id="3" name="Content Placeholder 2"/>
          <p:cNvSpPr>
            <a:spLocks noGrp="1"/>
          </p:cNvSpPr>
          <p:nvPr>
            <p:ph idx="1"/>
          </p:nvPr>
        </p:nvSpPr>
        <p:spPr>
          <a:xfrm>
            <a:off x="457200" y="1417638"/>
            <a:ext cx="8229600" cy="4708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58F38B2D-C142-8E4D-BB16-E265621A6145}" type="datetime1">
              <a:rPr lang="en-US">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C939C16-5B41-F042-929B-C66C497D1AE4}" type="slidenum">
              <a:rPr lang="en-US">
                <a:solidFill>
                  <a:prstClr val="black">
                    <a:tint val="75000"/>
                  </a:prstClr>
                </a:solidFill>
              </a:rPr>
              <a:pPr>
                <a:defRPr/>
              </a:pPr>
              <a:t>‹#›</a:t>
            </a:fld>
            <a:endParaRPr lang="en-US">
              <a:solidFill>
                <a:prstClr val="black">
                  <a:tint val="75000"/>
                </a:prstClr>
              </a:solidFill>
            </a:endParaRPr>
          </a:p>
        </p:txBody>
      </p:sp>
    </p:spTree>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31" indent="0">
              <a:buNone/>
              <a:defRPr sz="1800">
                <a:solidFill>
                  <a:schemeClr val="tx1">
                    <a:tint val="75000"/>
                  </a:schemeClr>
                </a:solidFill>
              </a:defRPr>
            </a:lvl2pPr>
            <a:lvl3pPr marL="914263" indent="0">
              <a:buNone/>
              <a:defRPr sz="1600">
                <a:solidFill>
                  <a:schemeClr val="tx1">
                    <a:tint val="75000"/>
                  </a:schemeClr>
                </a:solidFill>
              </a:defRPr>
            </a:lvl3pPr>
            <a:lvl4pPr marL="1371395" indent="0">
              <a:buNone/>
              <a:defRPr sz="1400">
                <a:solidFill>
                  <a:schemeClr val="tx1">
                    <a:tint val="75000"/>
                  </a:schemeClr>
                </a:solidFill>
              </a:defRPr>
            </a:lvl4pPr>
            <a:lvl5pPr marL="1828527" indent="0">
              <a:buNone/>
              <a:defRPr sz="1400">
                <a:solidFill>
                  <a:schemeClr val="tx1">
                    <a:tint val="75000"/>
                  </a:schemeClr>
                </a:solidFill>
              </a:defRPr>
            </a:lvl5pPr>
            <a:lvl6pPr marL="2285658" indent="0">
              <a:buNone/>
              <a:defRPr sz="1400">
                <a:solidFill>
                  <a:schemeClr val="tx1">
                    <a:tint val="75000"/>
                  </a:schemeClr>
                </a:solidFill>
              </a:defRPr>
            </a:lvl6pPr>
            <a:lvl7pPr marL="2742789" indent="0">
              <a:buNone/>
              <a:defRPr sz="1400">
                <a:solidFill>
                  <a:schemeClr val="tx1">
                    <a:tint val="75000"/>
                  </a:schemeClr>
                </a:solidFill>
              </a:defRPr>
            </a:lvl7pPr>
            <a:lvl8pPr marL="3199920" indent="0">
              <a:buNone/>
              <a:defRPr sz="1400">
                <a:solidFill>
                  <a:schemeClr val="tx1">
                    <a:tint val="75000"/>
                  </a:schemeClr>
                </a:solidFill>
              </a:defRPr>
            </a:lvl8pPr>
            <a:lvl9pPr marL="365705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8E3B05B-CB03-C648-BB9E-4C7442322920}" type="datetime1">
              <a:rPr lang="en-US">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9F060B9-6451-1E41-8E8F-56AD61D4849C}"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2138DA8-CF27-304E-8482-1399D4A5CA7D}" type="datetime1">
              <a:rPr lang="en-US">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53F6C15-E818-6441-A5C6-104874361467}"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78C3CFA-1326-1A49-8F6E-B193261C6978}" type="datetime1">
              <a:rPr lang="en-US">
                <a:solidFill>
                  <a:prstClr val="black">
                    <a:tint val="75000"/>
                  </a:prstClr>
                </a:solidFill>
              </a:rPr>
              <a:pPr>
                <a:defRPr/>
              </a:pPr>
              <a:t>09-Oct-18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451019FE-EFC2-8A4B-888F-BF3C8C82B2FB}"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CF64C0E-82B9-ED47-BA46-8629A4D5FB01}" type="datetime1">
              <a:rPr lang="en-US">
                <a:solidFill>
                  <a:prstClr val="black">
                    <a:tint val="75000"/>
                  </a:prstClr>
                </a:solidFill>
              </a:rPr>
              <a:pPr>
                <a:defRPr/>
              </a:pPr>
              <a:t>09-Oct-18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2B5EEBF2-AC42-FE4E-A86B-4688B4B613F9}"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AEF05CF-1B34-134E-AE7C-A15FAEDBB725}" type="datetime1">
              <a:rPr lang="en-US">
                <a:solidFill>
                  <a:prstClr val="black">
                    <a:tint val="75000"/>
                  </a:prstClr>
                </a:solidFill>
              </a:rPr>
              <a:pPr>
                <a:defRPr/>
              </a:pPr>
              <a:t>09-Oct-18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CEEE6B6E-057C-AD41-8B5B-C9D2BFE96164}"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FB67CE8-EBA1-0F45-A85A-ECC21B891591}" type="datetime1">
              <a:rPr lang="en-US">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1942CE9-9032-A644-9D70-9ED653CFEA78}"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265225F-0256-2E4A-A293-0ED9A2EED1FA}" type="datetime1">
              <a:rPr lang="en-US">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F0A3978-025E-4D4E-AEA2-D46532F764DB}"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9B6ED78-0DC9-8942-B96C-695E7CB163A6}" type="datetime1">
              <a:rPr lang="en-US">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215FA89-537B-E34B-8F83-419EAC19CA41}"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90F659A-3D86-754F-BBC3-811CD5A704DC}" type="datetime1">
              <a:rPr lang="en-US">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D669826-498D-0D4E-B6FD-7530EF0F8133}"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6" tIns="45714" rIns="91426" bIns="45714"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defTabSz="914263"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31" indent="0">
              <a:buNone/>
              <a:defRPr sz="1800"/>
            </a:lvl2pPr>
            <a:lvl3pPr marL="914263" indent="0">
              <a:buNone/>
              <a:defRPr sz="1600"/>
            </a:lvl3pPr>
            <a:lvl4pPr marL="1371395" indent="0">
              <a:buNone/>
              <a:defRPr sz="1400"/>
            </a:lvl4pPr>
            <a:lvl5pPr marL="1828527" indent="0">
              <a:buNone/>
              <a:defRPr sz="1400"/>
            </a:lvl5pPr>
            <a:lvl6pPr marL="2285658" indent="0">
              <a:buNone/>
              <a:defRPr sz="1400"/>
            </a:lvl6pPr>
            <a:lvl7pPr marL="2742789" indent="0">
              <a:buNone/>
              <a:defRPr sz="1400"/>
            </a:lvl7pPr>
            <a:lvl8pPr marL="3199920" indent="0">
              <a:buNone/>
              <a:defRPr sz="1400"/>
            </a:lvl8pPr>
            <a:lvl9pPr marL="3657051"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6" tIns="45714" rIns="91426" bIns="45714"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defTabSz="914263"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6BE2F3F5-414B-CC44-8EA3-B6D04B3D04AB}" type="slidenum">
              <a:rPr lang="en-US"/>
              <a:pPr/>
              <a:t>‹#›</a:t>
            </a:fld>
            <a:endParaRPr lang="en-US"/>
          </a:p>
        </p:txBody>
      </p:sp>
    </p:spTree>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81389B1-16D0-EE4E-960B-3BEB333B27E2}" type="slidenum">
              <a:rPr lang="en-US"/>
              <a:pPr/>
              <a:t>‹#›</a:t>
            </a:fld>
            <a:endParaRPr lang="en-US"/>
          </a:p>
        </p:txBody>
      </p:sp>
    </p:spTree>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31" indent="0">
              <a:buNone/>
              <a:defRPr sz="1800"/>
            </a:lvl2pPr>
            <a:lvl3pPr marL="914263" indent="0">
              <a:buNone/>
              <a:defRPr sz="1600"/>
            </a:lvl3pPr>
            <a:lvl4pPr marL="1371395" indent="0">
              <a:buNone/>
              <a:defRPr sz="1400"/>
            </a:lvl4pPr>
            <a:lvl5pPr marL="1828527" indent="0">
              <a:buNone/>
              <a:defRPr sz="1400"/>
            </a:lvl5pPr>
            <a:lvl6pPr marL="2285658" indent="0">
              <a:buNone/>
              <a:defRPr sz="1400"/>
            </a:lvl6pPr>
            <a:lvl7pPr marL="2742789" indent="0">
              <a:buNone/>
              <a:defRPr sz="1400"/>
            </a:lvl7pPr>
            <a:lvl8pPr marL="3199920" indent="0">
              <a:buNone/>
              <a:defRPr sz="1400"/>
            </a:lvl8pPr>
            <a:lvl9pPr marL="3657051"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E9BDA06-07DC-5C48-A1E0-AA66FEC98657}" type="slidenum">
              <a:rPr lang="en-US"/>
              <a:pPr/>
              <a:t>‹#›</a:t>
            </a:fld>
            <a:endParaRPr lang="en-US"/>
          </a:p>
        </p:txBody>
      </p:sp>
    </p:spTree>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C977DB28-08B6-0549-88E7-35948C426338}" type="slidenum">
              <a:rPr lang="en-US"/>
              <a:pPr/>
              <a:t>‹#›</a:t>
            </a:fld>
            <a:endParaRPr lang="en-US"/>
          </a:p>
        </p:txBody>
      </p:sp>
    </p:spTree>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C0CAE939-8EA9-2243-ADF7-6094C42F4987}" type="slidenum">
              <a:rPr lang="en-US"/>
              <a:pPr/>
              <a:t>‹#›</a:t>
            </a:fld>
            <a:endParaRPr lang="en-US"/>
          </a:p>
        </p:txBody>
      </p:sp>
    </p:spTree>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3262138-1B09-F642-8222-426640992E37}" type="slidenum">
              <a:rPr lang="en-US"/>
              <a:pPr/>
              <a:t>‹#›</a:t>
            </a:fld>
            <a:endParaRPr lang="en-US"/>
          </a:p>
        </p:txBody>
      </p:sp>
    </p:spTree>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D9C8C8D5-D445-2D41-A2FD-8E68842A0742}" type="slidenum">
              <a:rPr lang="en-US"/>
              <a:pPr/>
              <a:t>‹#›</a:t>
            </a:fld>
            <a:endParaRPr lang="en-US"/>
          </a:p>
        </p:txBody>
      </p:sp>
    </p:spTree>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9B1FAFC-66EF-4846-98A6-559425C3394A}" type="slidenum">
              <a:rPr lang="en-US"/>
              <a:pPr/>
              <a:t>‹#›</a:t>
            </a:fld>
            <a:endParaRPr lang="en-US"/>
          </a:p>
        </p:txBody>
      </p:sp>
    </p:spTree>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0C9A56C-4756-3143-8181-96B548DA8A29}" type="slidenum">
              <a:rPr lang="en-US"/>
              <a:pPr/>
              <a:t>‹#›</a:t>
            </a:fld>
            <a:endParaRPr lang="en-US"/>
          </a:p>
        </p:txBody>
      </p:sp>
    </p:spTree>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0D6185A4-7415-884D-A684-DD5FF96CBBBF}" type="slidenum">
              <a:rPr lang="en-US"/>
              <a:pPr/>
              <a:t>‹#›</a:t>
            </a:fld>
            <a:endParaRPr lang="en-US"/>
          </a:p>
        </p:txBody>
      </p:sp>
    </p:spTree>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545861B0-9273-824B-872E-D66F32C7CA5F}" type="slidenum">
              <a:rPr lang="en-US"/>
              <a:pPr/>
              <a:t>‹#›</a:t>
            </a:fld>
            <a:endParaRPr lang="en-US"/>
          </a:p>
        </p:txBody>
      </p:sp>
    </p:spTree>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A0833E1B-F24B-9F49-8CF4-40DEEF8367B8}" type="slidenum">
              <a:rPr lang="en-US"/>
              <a:pPr/>
              <a:t>‹#›</a:t>
            </a:fld>
            <a:endParaRPr lang="en-US"/>
          </a:p>
        </p:txBody>
      </p:sp>
    </p:spTree>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C72F09-E23C-A646-8AD0-A73867D7467F}" type="datetimeFigureOut">
              <a:rPr lang="en-US" smtClean="0">
                <a:solidFill>
                  <a:prstClr val="black">
                    <a:tint val="75000"/>
                  </a:prstClr>
                </a:solidFill>
              </a:rPr>
              <a:pPr/>
              <a:t>09-Oct-18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15159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2F09-E23C-A646-8AD0-A73867D7467F}" type="datetimeFigureOut">
              <a:rPr lang="en-US" smtClean="0">
                <a:solidFill>
                  <a:prstClr val="black">
                    <a:tint val="75000"/>
                  </a:prstClr>
                </a:solidFill>
              </a:rPr>
              <a:pPr/>
              <a:t>09-Oct-18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770236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C72F09-E23C-A646-8AD0-A73867D7467F}" type="datetimeFigureOut">
              <a:rPr lang="en-US" smtClean="0">
                <a:solidFill>
                  <a:prstClr val="black">
                    <a:tint val="75000"/>
                  </a:prstClr>
                </a:solidFill>
              </a:rPr>
              <a:pPr/>
              <a:t>09-Oct-18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232216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C72F09-E23C-A646-8AD0-A73867D7467F}" type="datetimeFigureOut">
              <a:rPr lang="en-US" smtClean="0">
                <a:solidFill>
                  <a:prstClr val="black">
                    <a:tint val="75000"/>
                  </a:prstClr>
                </a:solidFill>
              </a:rPr>
              <a:pPr/>
              <a:t>09-Oct-18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574659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C72F09-E23C-A646-8AD0-A73867D7467F}" type="datetimeFigureOut">
              <a:rPr lang="en-US" smtClean="0">
                <a:solidFill>
                  <a:prstClr val="black">
                    <a:tint val="75000"/>
                  </a:prstClr>
                </a:solidFill>
              </a:rPr>
              <a:pPr/>
              <a:t>09-Oct-18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596178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C72F09-E23C-A646-8AD0-A73867D7467F}" type="datetimeFigureOut">
              <a:rPr lang="en-US" smtClean="0">
                <a:solidFill>
                  <a:prstClr val="black">
                    <a:tint val="75000"/>
                  </a:prstClr>
                </a:solidFill>
              </a:rPr>
              <a:pPr/>
              <a:t>09-Oct-18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723620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C72F09-E23C-A646-8AD0-A73867D7467F}" type="datetimeFigureOut">
              <a:rPr lang="en-US" smtClean="0">
                <a:solidFill>
                  <a:prstClr val="black">
                    <a:tint val="75000"/>
                  </a:prstClr>
                </a:solidFill>
              </a:rPr>
              <a:pPr/>
              <a:t>09-Oct-18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210883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C72F09-E23C-A646-8AD0-A73867D7467F}" type="datetimeFigureOut">
              <a:rPr lang="en-US" smtClean="0">
                <a:solidFill>
                  <a:prstClr val="black">
                    <a:tint val="75000"/>
                  </a:prstClr>
                </a:solidFill>
              </a:rPr>
              <a:pPr/>
              <a:t>09-Oct-18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069680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C72F09-E23C-A646-8AD0-A73867D7467F}" type="datetimeFigureOut">
              <a:rPr lang="en-US" smtClean="0">
                <a:solidFill>
                  <a:prstClr val="black">
                    <a:tint val="75000"/>
                  </a:prstClr>
                </a:solidFill>
              </a:rPr>
              <a:pPr/>
              <a:t>09-Oct-18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668781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2F09-E23C-A646-8AD0-A73867D7467F}" type="datetimeFigureOut">
              <a:rPr lang="en-US" smtClean="0">
                <a:solidFill>
                  <a:prstClr val="black">
                    <a:tint val="75000"/>
                  </a:prstClr>
                </a:solidFill>
              </a:rPr>
              <a:pPr/>
              <a:t>09-Oct-18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392245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2F09-E23C-A646-8AD0-A73867D7467F}" type="datetimeFigureOut">
              <a:rPr lang="en-US" smtClean="0">
                <a:solidFill>
                  <a:prstClr val="black">
                    <a:tint val="75000"/>
                  </a:prstClr>
                </a:solidFill>
              </a:rPr>
              <a:pPr/>
              <a:t>09-Oct-18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03552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2DEAF9F4-3DA5-6341-A6BF-70A132512067}" type="slidenum">
              <a:rPr lang="en-US" altLang="en-US"/>
              <a:pPr>
                <a:defRPr/>
              </a:pPr>
              <a:t>‹#›</a:t>
            </a:fld>
            <a:endParaRPr lang="en-US" altLang="en-US"/>
          </a:p>
        </p:txBody>
      </p:sp>
    </p:spTree>
    <p:extLst>
      <p:ext uri="{BB962C8B-B14F-4D97-AF65-F5344CB8AC3E}">
        <p14:creationId xmlns:p14="http://schemas.microsoft.com/office/powerpoint/2010/main" val="190200533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DA14A479-7669-F34C-B465-8F92DC6094F9}" type="slidenum">
              <a:rPr lang="en-US" altLang="en-US"/>
              <a:pPr>
                <a:defRPr/>
              </a:pPr>
              <a:t>‹#›</a:t>
            </a:fld>
            <a:endParaRPr lang="en-US" altLang="en-US"/>
          </a:p>
        </p:txBody>
      </p:sp>
    </p:spTree>
    <p:extLst>
      <p:ext uri="{BB962C8B-B14F-4D97-AF65-F5344CB8AC3E}">
        <p14:creationId xmlns:p14="http://schemas.microsoft.com/office/powerpoint/2010/main" val="1709495715"/>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rPr>
              <a:pPr/>
              <a:t>09-Oct-18</a:t>
            </a:fld>
            <a:endParaRPr lang="en-US">
              <a:solidFill>
                <a:prstClr val="black">
                  <a:alpha val="75000"/>
                </a:prstClr>
              </a:solidFill>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82B8AD63-067C-CB4C-A624-3B5A1EC043B3}" type="slidenum">
              <a:rPr lang="en-US" altLang="en-US"/>
              <a:pPr>
                <a:defRPr/>
              </a:pPr>
              <a:t>‹#›</a:t>
            </a:fld>
            <a:endParaRPr lang="en-US" altLang="en-US"/>
          </a:p>
        </p:txBody>
      </p:sp>
    </p:spTree>
    <p:extLst>
      <p:ext uri="{BB962C8B-B14F-4D97-AF65-F5344CB8AC3E}">
        <p14:creationId xmlns:p14="http://schemas.microsoft.com/office/powerpoint/2010/main" val="310768792"/>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09-Oct-18</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rPr>
              <a:pPr/>
              <a:t>09-Oct-18</a:t>
            </a:fld>
            <a:endParaRPr lang="en-US">
              <a:solidFill>
                <a:prstClr val="black">
                  <a:alpha val="75000"/>
                </a:prstClr>
              </a:solidFill>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rPr>
              <a:pPr/>
              <a:t>09-Oct-18</a:t>
            </a:fld>
            <a:endParaRPr lang="en-US">
              <a:solidFill>
                <a:prstClr val="black">
                  <a:alpha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09-Oct-18</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rPr>
              <a:pPr/>
              <a:t>09-Oct-18</a:t>
            </a:fld>
            <a:endParaRPr lang="en-US">
              <a:solidFill>
                <a:prstClr val="black">
                  <a:alpha val="75000"/>
                </a:prstClr>
              </a:solidFill>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rPr>
              <a:pPr/>
              <a:t>09-Oct-18</a:t>
            </a:fld>
            <a:endParaRPr lang="en-US">
              <a:solidFill>
                <a:prstClr val="black">
                  <a:alpha val="75000"/>
                </a:prstClr>
              </a:solidFill>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09-Oct-18</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rPr>
              <a:pPr/>
              <a:t>09-Oct-18</a:t>
            </a:fld>
            <a:endParaRPr lang="en-US">
              <a:solidFill>
                <a:prstClr val="black">
                  <a:alpha val="75000"/>
                </a:prstClr>
              </a:solidFill>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rPr>
              <a:pPr/>
              <a:t>09-Oct-18</a:t>
            </a:fld>
            <a:endParaRPr lang="en-US">
              <a:solidFill>
                <a:prstClr val="white">
                  <a:alpha val="75000"/>
                </a:prstClr>
              </a:solidFill>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rPr>
              <a:pPr/>
              <a:t>‹#›</a:t>
            </a:fld>
            <a:endParaRPr lang="en-US" dirty="0">
              <a:solidFill>
                <a:prstClr val="white"/>
              </a:solidFill>
            </a:endParaRPr>
          </a:p>
        </p:txBody>
      </p:sp>
    </p:spTree>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rPr>
              <a:pPr/>
              <a:t>09-Oct-18</a:t>
            </a:fld>
            <a:endParaRPr lang="en-US">
              <a:solidFill>
                <a:prstClr val="black">
                  <a:alpha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77BEA5F1-A4EF-2942-94D1-FBA5332008C3}" type="slidenum">
              <a:rPr lang="en-US" altLang="en-US"/>
              <a:pPr>
                <a:defRPr/>
              </a:pPr>
              <a:t>‹#›</a:t>
            </a:fld>
            <a:endParaRPr lang="en-US" altLang="en-US"/>
          </a:p>
        </p:txBody>
      </p:sp>
    </p:spTree>
    <p:extLst>
      <p:ext uri="{BB962C8B-B14F-4D97-AF65-F5344CB8AC3E}">
        <p14:creationId xmlns:p14="http://schemas.microsoft.com/office/powerpoint/2010/main" val="410857640"/>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rPr>
              <a:pPr/>
              <a:t>09-Oct-18</a:t>
            </a:fld>
            <a:endParaRPr lang="en-US">
              <a:solidFill>
                <a:prstClr val="black">
                  <a:alpha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8B91A747-713C-864B-BF86-EC1FD938DA1F}" type="slidenum">
              <a:rPr lang="en-US" altLang="en-US"/>
              <a:pPr>
                <a:defRPr/>
              </a:pPr>
              <a:t>‹#›</a:t>
            </a:fld>
            <a:endParaRPr lang="en-US" altLang="en-US"/>
          </a:p>
        </p:txBody>
      </p:sp>
    </p:spTree>
    <p:extLst>
      <p:ext uri="{BB962C8B-B14F-4D97-AF65-F5344CB8AC3E}">
        <p14:creationId xmlns:p14="http://schemas.microsoft.com/office/powerpoint/2010/main" val="1124430375"/>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1.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1.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2.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image" Target="../media/image1.png"/><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3.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image" Target="../media/image1.png"/><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4.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heme" Target="../theme/theme1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theme" Target="../theme/theme16.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theme" Target="../theme/theme17.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image" Target="../media/image1.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heme" Target="../theme/theme18.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image" Target="../media/image1.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theme" Target="../theme/theme19.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theme" Target="../theme/theme20.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7.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theme" Target="../theme/theme21.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theme" Target="../theme/theme22.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image" Target="../media/image1.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theme" Target="../theme/theme23.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image" Target="../media/image1.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theme" Target="../theme/theme24.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image" Target="../media/image1.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84.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theme" Target="../theme/theme25.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theme" Target="../theme/theme26.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image" Target="../media/image1.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image" Target="../media/image1.png"/><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7.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1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theme" Target="../theme/theme28.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29.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theme" Target="../theme/theme29.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image" Target="../media/image1.png"/><Relationship Id="rId3" Type="http://schemas.openxmlformats.org/officeDocument/2006/relationships/slideLayout" Target="../slideLayouts/slideLayout335.xml"/><Relationship Id="rId7" Type="http://schemas.openxmlformats.org/officeDocument/2006/relationships/slideLayout" Target="../slideLayouts/slideLayout339.xml"/><Relationship Id="rId12" Type="http://schemas.openxmlformats.org/officeDocument/2006/relationships/theme" Target="../theme/theme30.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0" Type="http://schemas.openxmlformats.org/officeDocument/2006/relationships/slideLayout" Target="../slideLayouts/slideLayout342.xml"/><Relationship Id="rId4" Type="http://schemas.openxmlformats.org/officeDocument/2006/relationships/slideLayout" Target="../slideLayouts/slideLayout336.xml"/><Relationship Id="rId9" Type="http://schemas.openxmlformats.org/officeDocument/2006/relationships/slideLayout" Target="../slideLayouts/slideLayout341.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51.xml"/><Relationship Id="rId3" Type="http://schemas.openxmlformats.org/officeDocument/2006/relationships/slideLayout" Target="../slideLayouts/slideLayout346.xml"/><Relationship Id="rId7" Type="http://schemas.openxmlformats.org/officeDocument/2006/relationships/slideLayout" Target="../slideLayouts/slideLayout350.xml"/><Relationship Id="rId12" Type="http://schemas.openxmlformats.org/officeDocument/2006/relationships/theme" Target="../theme/theme31.xml"/><Relationship Id="rId2" Type="http://schemas.openxmlformats.org/officeDocument/2006/relationships/slideLayout" Target="../slideLayouts/slideLayout345.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5" Type="http://schemas.openxmlformats.org/officeDocument/2006/relationships/slideLayout" Target="../slideLayouts/slideLayout348.xml"/><Relationship Id="rId10" Type="http://schemas.openxmlformats.org/officeDocument/2006/relationships/slideLayout" Target="../slideLayouts/slideLayout353.xml"/><Relationship Id="rId4" Type="http://schemas.openxmlformats.org/officeDocument/2006/relationships/slideLayout" Target="../slideLayouts/slideLayout347.xml"/><Relationship Id="rId9" Type="http://schemas.openxmlformats.org/officeDocument/2006/relationships/slideLayout" Target="../slideLayouts/slideLayout352.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62.xml"/><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theme" Target="../theme/theme32.xml"/><Relationship Id="rId2" Type="http://schemas.openxmlformats.org/officeDocument/2006/relationships/slideLayout" Target="../slideLayouts/slideLayout356.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0" Type="http://schemas.openxmlformats.org/officeDocument/2006/relationships/slideLayout" Target="../slideLayouts/slideLayout364.xml"/><Relationship Id="rId4" Type="http://schemas.openxmlformats.org/officeDocument/2006/relationships/slideLayout" Target="../slideLayouts/slideLayout358.xml"/><Relationship Id="rId9" Type="http://schemas.openxmlformats.org/officeDocument/2006/relationships/slideLayout" Target="../slideLayouts/slideLayout363.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73.xml"/><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theme" Target="../theme/theme33.xml"/><Relationship Id="rId2" Type="http://schemas.openxmlformats.org/officeDocument/2006/relationships/slideLayout" Target="../slideLayouts/slideLayout367.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0" Type="http://schemas.openxmlformats.org/officeDocument/2006/relationships/slideLayout" Target="../slideLayouts/slideLayout375.xml"/><Relationship Id="rId4" Type="http://schemas.openxmlformats.org/officeDocument/2006/relationships/slideLayout" Target="../slideLayouts/slideLayout369.xml"/><Relationship Id="rId9" Type="http://schemas.openxmlformats.org/officeDocument/2006/relationships/slideLayout" Target="../slideLayouts/slideLayout374.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84.xml"/><Relationship Id="rId13" Type="http://schemas.openxmlformats.org/officeDocument/2006/relationships/image" Target="../media/image1.png"/><Relationship Id="rId3" Type="http://schemas.openxmlformats.org/officeDocument/2006/relationships/slideLayout" Target="../slideLayouts/slideLayout379.xml"/><Relationship Id="rId7" Type="http://schemas.openxmlformats.org/officeDocument/2006/relationships/slideLayout" Target="../slideLayouts/slideLayout383.xml"/><Relationship Id="rId12" Type="http://schemas.openxmlformats.org/officeDocument/2006/relationships/theme" Target="../theme/theme34.xml"/><Relationship Id="rId2" Type="http://schemas.openxmlformats.org/officeDocument/2006/relationships/slideLayout" Target="../slideLayouts/slideLayout378.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slideLayout" Target="../slideLayouts/slideLayout387.xml"/><Relationship Id="rId5" Type="http://schemas.openxmlformats.org/officeDocument/2006/relationships/slideLayout" Target="../slideLayouts/slideLayout381.xml"/><Relationship Id="rId10" Type="http://schemas.openxmlformats.org/officeDocument/2006/relationships/slideLayout" Target="../slideLayouts/slideLayout386.xml"/><Relationship Id="rId4" Type="http://schemas.openxmlformats.org/officeDocument/2006/relationships/slideLayout" Target="../slideLayouts/slideLayout380.xml"/><Relationship Id="rId9" Type="http://schemas.openxmlformats.org/officeDocument/2006/relationships/slideLayout" Target="../slideLayouts/slideLayout38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theme" Target="../theme/theme3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2" Type="http://schemas.openxmlformats.org/officeDocument/2006/relationships/slideLayout" Target="../slideLayouts/slideLayout389.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0" Type="http://schemas.openxmlformats.org/officeDocument/2006/relationships/slideLayout" Target="../slideLayouts/slideLayout397.xml"/><Relationship Id="rId4" Type="http://schemas.openxmlformats.org/officeDocument/2006/relationships/slideLayout" Target="../slideLayouts/slideLayout391.xml"/><Relationship Id="rId9" Type="http://schemas.openxmlformats.org/officeDocument/2006/relationships/slideLayout" Target="../slideLayouts/slideLayout396.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07.xml"/><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theme" Target="../theme/theme36.xml"/><Relationship Id="rId2" Type="http://schemas.openxmlformats.org/officeDocument/2006/relationships/slideLayout" Target="../slideLayouts/slideLayout401.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0" Type="http://schemas.openxmlformats.org/officeDocument/2006/relationships/slideLayout" Target="../slideLayouts/slideLayout409.xml"/><Relationship Id="rId4" Type="http://schemas.openxmlformats.org/officeDocument/2006/relationships/slideLayout" Target="../slideLayouts/slideLayout403.xml"/><Relationship Id="rId9" Type="http://schemas.openxmlformats.org/officeDocument/2006/relationships/slideLayout" Target="../slideLayouts/slideLayout408.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18.xml"/><Relationship Id="rId3" Type="http://schemas.openxmlformats.org/officeDocument/2006/relationships/slideLayout" Target="../slideLayouts/slideLayout413.xml"/><Relationship Id="rId7" Type="http://schemas.openxmlformats.org/officeDocument/2006/relationships/slideLayout" Target="../slideLayouts/slideLayout417.xml"/><Relationship Id="rId12" Type="http://schemas.openxmlformats.org/officeDocument/2006/relationships/theme" Target="../theme/theme37.xml"/><Relationship Id="rId2" Type="http://schemas.openxmlformats.org/officeDocument/2006/relationships/slideLayout" Target="../slideLayouts/slideLayout412.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5" Type="http://schemas.openxmlformats.org/officeDocument/2006/relationships/slideLayout" Target="../slideLayouts/slideLayout415.xml"/><Relationship Id="rId10" Type="http://schemas.openxmlformats.org/officeDocument/2006/relationships/slideLayout" Target="../slideLayouts/slideLayout420.xml"/><Relationship Id="rId4" Type="http://schemas.openxmlformats.org/officeDocument/2006/relationships/slideLayout" Target="../slideLayouts/slideLayout414.xml"/><Relationship Id="rId9" Type="http://schemas.openxmlformats.org/officeDocument/2006/relationships/slideLayout" Target="../slideLayouts/slideLayout41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29.xml"/><Relationship Id="rId3" Type="http://schemas.openxmlformats.org/officeDocument/2006/relationships/slideLayout" Target="../slideLayouts/slideLayout424.xml"/><Relationship Id="rId7" Type="http://schemas.openxmlformats.org/officeDocument/2006/relationships/slideLayout" Target="../slideLayouts/slideLayout428.xml"/><Relationship Id="rId12" Type="http://schemas.openxmlformats.org/officeDocument/2006/relationships/theme" Target="../theme/theme38.xml"/><Relationship Id="rId2" Type="http://schemas.openxmlformats.org/officeDocument/2006/relationships/slideLayout" Target="../slideLayouts/slideLayout423.xml"/><Relationship Id="rId1" Type="http://schemas.openxmlformats.org/officeDocument/2006/relationships/slideLayout" Target="../slideLayouts/slideLayout422.xml"/><Relationship Id="rId6" Type="http://schemas.openxmlformats.org/officeDocument/2006/relationships/slideLayout" Target="../slideLayouts/slideLayout427.xml"/><Relationship Id="rId11" Type="http://schemas.openxmlformats.org/officeDocument/2006/relationships/slideLayout" Target="../slideLayouts/slideLayout432.xml"/><Relationship Id="rId5" Type="http://schemas.openxmlformats.org/officeDocument/2006/relationships/slideLayout" Target="../slideLayouts/slideLayout426.xml"/><Relationship Id="rId10" Type="http://schemas.openxmlformats.org/officeDocument/2006/relationships/slideLayout" Target="../slideLayouts/slideLayout431.xml"/><Relationship Id="rId4" Type="http://schemas.openxmlformats.org/officeDocument/2006/relationships/slideLayout" Target="../slideLayouts/slideLayout425.xml"/><Relationship Id="rId9" Type="http://schemas.openxmlformats.org/officeDocument/2006/relationships/slideLayout" Target="../slideLayouts/slideLayout43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40.xml"/><Relationship Id="rId13" Type="http://schemas.openxmlformats.org/officeDocument/2006/relationships/theme" Target="../theme/theme39.xml"/><Relationship Id="rId3" Type="http://schemas.openxmlformats.org/officeDocument/2006/relationships/slideLayout" Target="../slideLayouts/slideLayout435.xml"/><Relationship Id="rId7" Type="http://schemas.openxmlformats.org/officeDocument/2006/relationships/slideLayout" Target="../slideLayouts/slideLayout439.xml"/><Relationship Id="rId12" Type="http://schemas.openxmlformats.org/officeDocument/2006/relationships/slideLayout" Target="../slideLayouts/slideLayout444.xml"/><Relationship Id="rId2" Type="http://schemas.openxmlformats.org/officeDocument/2006/relationships/slideLayout" Target="../slideLayouts/slideLayout434.xml"/><Relationship Id="rId1" Type="http://schemas.openxmlformats.org/officeDocument/2006/relationships/slideLayout" Target="../slideLayouts/slideLayout433.xml"/><Relationship Id="rId6" Type="http://schemas.openxmlformats.org/officeDocument/2006/relationships/slideLayout" Target="../slideLayouts/slideLayout438.xml"/><Relationship Id="rId11" Type="http://schemas.openxmlformats.org/officeDocument/2006/relationships/slideLayout" Target="../slideLayouts/slideLayout443.xml"/><Relationship Id="rId5" Type="http://schemas.openxmlformats.org/officeDocument/2006/relationships/slideLayout" Target="../slideLayouts/slideLayout437.xml"/><Relationship Id="rId10" Type="http://schemas.openxmlformats.org/officeDocument/2006/relationships/slideLayout" Target="../slideLayouts/slideLayout442.xml"/><Relationship Id="rId4" Type="http://schemas.openxmlformats.org/officeDocument/2006/relationships/slideLayout" Target="../slideLayouts/slideLayout436.xml"/><Relationship Id="rId9" Type="http://schemas.openxmlformats.org/officeDocument/2006/relationships/slideLayout" Target="../slideLayouts/slideLayout44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theme" Target="../theme/theme40.xml"/><Relationship Id="rId3" Type="http://schemas.openxmlformats.org/officeDocument/2006/relationships/slideLayout" Target="../slideLayouts/slideLayout447.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2" Type="http://schemas.openxmlformats.org/officeDocument/2006/relationships/slideLayout" Target="../slideLayouts/slideLayout446.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5" Type="http://schemas.openxmlformats.org/officeDocument/2006/relationships/slideLayout" Target="../slideLayouts/slideLayout449.xml"/><Relationship Id="rId10" Type="http://schemas.openxmlformats.org/officeDocument/2006/relationships/slideLayout" Target="../slideLayouts/slideLayout454.xml"/><Relationship Id="rId4" Type="http://schemas.openxmlformats.org/officeDocument/2006/relationships/slideLayout" Target="../slideLayouts/slideLayout448.xml"/><Relationship Id="rId9" Type="http://schemas.openxmlformats.org/officeDocument/2006/relationships/slideLayout" Target="../slideLayouts/slideLayout453.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64.xml"/><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theme" Target="../theme/theme41.xml"/><Relationship Id="rId2" Type="http://schemas.openxmlformats.org/officeDocument/2006/relationships/slideLayout" Target="../slideLayouts/slideLayout45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7.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9.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defRPr>
            </a:lvl1pPr>
          </a:lstStyle>
          <a:p>
            <a:pPr>
              <a:defRPr/>
            </a:pPr>
            <a:fld id="{F4A8B300-57DC-AA40-A8ED-06B05AC83B03}" type="slidenum">
              <a:rPr lang="en-US" altLang="en-US"/>
              <a:pPr>
                <a:defRPr/>
              </a:pPr>
              <a:t>‹#›</a:t>
            </a:fld>
            <a:endParaRPr lang="en-US" altLang="en-US"/>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043"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662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2DDFB6AD-FE1B-B34C-B1D2-58136F130176}" type="slidenum">
              <a:rPr lang="en-US" altLang="en-US"/>
              <a:pPr eaLnBrk="1" hangingPunct="1">
                <a:defRPr/>
              </a:pPr>
              <a:t>‹#›</a:t>
            </a:fld>
            <a:endParaRPr lang="en-US" altLang="en-US"/>
          </a:p>
        </p:txBody>
      </p:sp>
      <p:sp>
        <p:nvSpPr>
          <p:cNvPr id="2663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2663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341234342"/>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72694B9D-8BFE-654E-8D86-2D1B27ECA5D0}" type="slidenum">
              <a:rPr lang="en-US" altLang="en-US"/>
              <a:pPr eaLnBrk="1" hangingPunct="1">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1997153314"/>
      </p:ext>
    </p:extLst>
  </p:cSld>
  <p:clrMap bg1="lt1" tx1="dk1" bg2="lt2" tx2="dk2" accent1="accent1" accent2="accent2" accent3="accent3" accent4="accent4" accent5="accent5" accent6="accent6" hlink="hlink" folHlink="folHlink"/>
  <p:sldLayoutIdLst>
    <p:sldLayoutId id="2147484686" r:id="rId1"/>
    <p:sldLayoutId id="2147484687" r:id="rId2"/>
    <p:sldLayoutId id="2147484688" r:id="rId3"/>
    <p:sldLayoutId id="2147484689" r:id="rId4"/>
    <p:sldLayoutId id="2147484690" r:id="rId5"/>
    <p:sldLayoutId id="2147484691" r:id="rId6"/>
    <p:sldLayoutId id="2147484692" r:id="rId7"/>
    <p:sldLayoutId id="2147484693" r:id="rId8"/>
    <p:sldLayoutId id="2147484694" r:id="rId9"/>
    <p:sldLayoutId id="2147484695" r:id="rId10"/>
    <p:sldLayoutId id="21474846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00035100"/>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51153144"/>
      </p:ext>
    </p:extLst>
  </p:cSld>
  <p:clrMap bg1="lt1" tx1="dk1" bg2="lt2" tx2="dk2" accent1="accent1" accent2="accent2" accent3="accent3" accent4="accent4" accent5="accent5" accent6="accent6" hlink="hlink" folHlink="folHlink"/>
  <p:sldLayoutIdLst>
    <p:sldLayoutId id="2147485286" r:id="rId1"/>
    <p:sldLayoutId id="2147485287" r:id="rId2"/>
    <p:sldLayoutId id="2147485288" r:id="rId3"/>
    <p:sldLayoutId id="2147485289" r:id="rId4"/>
    <p:sldLayoutId id="2147485290" r:id="rId5"/>
    <p:sldLayoutId id="2147485291" r:id="rId6"/>
    <p:sldLayoutId id="2147485292" r:id="rId7"/>
    <p:sldLayoutId id="2147485293" r:id="rId8"/>
    <p:sldLayoutId id="2147485294" r:id="rId9"/>
    <p:sldLayoutId id="2147485295" r:id="rId10"/>
    <p:sldLayoutId id="21474852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53989726"/>
      </p:ext>
    </p:extLst>
  </p:cSld>
  <p:clrMap bg1="lt1" tx1="dk1" bg2="lt2" tx2="dk2" accent1="accent1" accent2="accent2" accent3="accent3" accent4="accent4" accent5="accent5" accent6="accent6" hlink="hlink" folHlink="folHlink"/>
  <p:sldLayoutIdLst>
    <p:sldLayoutId id="2147485371" r:id="rId1"/>
    <p:sldLayoutId id="2147485372" r:id="rId2"/>
    <p:sldLayoutId id="2147485373" r:id="rId3"/>
    <p:sldLayoutId id="2147485374" r:id="rId4"/>
    <p:sldLayoutId id="2147485375" r:id="rId5"/>
    <p:sldLayoutId id="2147485376" r:id="rId6"/>
    <p:sldLayoutId id="2147485377" r:id="rId7"/>
    <p:sldLayoutId id="2147485378" r:id="rId8"/>
    <p:sldLayoutId id="2147485379" r:id="rId9"/>
    <p:sldLayoutId id="2147485380" r:id="rId10"/>
    <p:sldLayoutId id="214748538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964860F9-DD7C-AE47-98ED-AEBA17B0375F}"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1955582318"/>
      </p:ext>
    </p:extLst>
  </p:cSld>
  <p:clrMap bg1="lt1" tx1="dk1" bg2="lt2" tx2="dk2" accent1="accent1" accent2="accent2" accent3="accent3" accent4="accent4" accent5="accent5" accent6="accent6" hlink="hlink" folHlink="folHlink"/>
  <p:sldLayoutIdLst>
    <p:sldLayoutId id="2147485491" r:id="rId1"/>
    <p:sldLayoutId id="2147485492" r:id="rId2"/>
    <p:sldLayoutId id="2147485493" r:id="rId3"/>
    <p:sldLayoutId id="2147485494" r:id="rId4"/>
    <p:sldLayoutId id="2147485495" r:id="rId5"/>
    <p:sldLayoutId id="2147485496" r:id="rId6"/>
    <p:sldLayoutId id="2147485497" r:id="rId7"/>
    <p:sldLayoutId id="2147485498" r:id="rId8"/>
    <p:sldLayoutId id="2147485499" r:id="rId9"/>
    <p:sldLayoutId id="2147485500" r:id="rId10"/>
    <p:sldLayoutId id="2147485501" r:id="rId11"/>
    <p:sldLayoutId id="2147485502"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964860F9-DD7C-AE47-98ED-AEBA17B0375F}"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94017114"/>
      </p:ext>
    </p:extLst>
  </p:cSld>
  <p:clrMap bg1="lt1" tx1="dk1" bg2="lt2" tx2="dk2" accent1="accent1" accent2="accent2" accent3="accent3" accent4="accent4" accent5="accent5" accent6="accent6" hlink="hlink" folHlink="folHlink"/>
  <p:sldLayoutIdLst>
    <p:sldLayoutId id="2147485504" r:id="rId1"/>
    <p:sldLayoutId id="2147485505" r:id="rId2"/>
    <p:sldLayoutId id="2147485506" r:id="rId3"/>
    <p:sldLayoutId id="2147485507" r:id="rId4"/>
    <p:sldLayoutId id="2147485508" r:id="rId5"/>
    <p:sldLayoutId id="2147485509" r:id="rId6"/>
    <p:sldLayoutId id="2147485510" r:id="rId7"/>
    <p:sldLayoutId id="2147485511" r:id="rId8"/>
    <p:sldLayoutId id="2147485512" r:id="rId9"/>
    <p:sldLayoutId id="2147485513" r:id="rId10"/>
    <p:sldLayoutId id="2147485514" r:id="rId11"/>
    <p:sldLayoutId id="2147485515"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951943538"/>
      </p:ext>
    </p:extLst>
  </p:cSld>
  <p:clrMap bg1="lt1" tx1="dk1" bg2="lt2" tx2="dk2" accent1="accent1" accent2="accent2" accent3="accent3" accent4="accent4" accent5="accent5" accent6="accent6" hlink="hlink" folHlink="folHlink"/>
  <p:sldLayoutIdLst>
    <p:sldLayoutId id="2147485530" r:id="rId1"/>
    <p:sldLayoutId id="2147485531" r:id="rId2"/>
    <p:sldLayoutId id="2147485532" r:id="rId3"/>
    <p:sldLayoutId id="2147485533" r:id="rId4"/>
    <p:sldLayoutId id="2147485534" r:id="rId5"/>
    <p:sldLayoutId id="2147485535" r:id="rId6"/>
    <p:sldLayoutId id="2147485536" r:id="rId7"/>
    <p:sldLayoutId id="2147485537" r:id="rId8"/>
    <p:sldLayoutId id="2147485538" r:id="rId9"/>
    <p:sldLayoutId id="2147485539" r:id="rId10"/>
    <p:sldLayoutId id="2147485540" r:id="rId11"/>
    <p:sldLayoutId id="214748554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022303092"/>
      </p:ext>
    </p:extLst>
  </p:cSld>
  <p:clrMap bg1="lt1" tx1="dk1" bg2="lt2" tx2="dk2" accent1="accent1" accent2="accent2" accent3="accent3" accent4="accent4" accent5="accent5" accent6="accent6" hlink="hlink" folHlink="folHlink"/>
  <p:sldLayoutIdLst>
    <p:sldLayoutId id="2147485543" r:id="rId1"/>
    <p:sldLayoutId id="2147485544" r:id="rId2"/>
    <p:sldLayoutId id="2147485545" r:id="rId3"/>
    <p:sldLayoutId id="2147485546" r:id="rId4"/>
    <p:sldLayoutId id="2147485547" r:id="rId5"/>
    <p:sldLayoutId id="2147485548" r:id="rId6"/>
    <p:sldLayoutId id="2147485549" r:id="rId7"/>
    <p:sldLayoutId id="2147485550" r:id="rId8"/>
    <p:sldLayoutId id="2147485551" r:id="rId9"/>
    <p:sldLayoutId id="2147485552" r:id="rId10"/>
    <p:sldLayoutId id="2147485553" r:id="rId11"/>
    <p:sldLayoutId id="214748555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896579246"/>
      </p:ext>
    </p:extLst>
  </p:cSld>
  <p:clrMap bg1="lt1" tx1="dk1" bg2="lt2" tx2="dk2" accent1="accent1" accent2="accent2" accent3="accent3" accent4="accent4" accent5="accent5" accent6="accent6" hlink="hlink" folHlink="folHlink"/>
  <p:sldLayoutIdLst>
    <p:sldLayoutId id="2147485556" r:id="rId1"/>
    <p:sldLayoutId id="2147485557" r:id="rId2"/>
    <p:sldLayoutId id="2147485558" r:id="rId3"/>
    <p:sldLayoutId id="2147485559" r:id="rId4"/>
    <p:sldLayoutId id="2147485560" r:id="rId5"/>
    <p:sldLayoutId id="2147485561" r:id="rId6"/>
    <p:sldLayoutId id="2147485562" r:id="rId7"/>
    <p:sldLayoutId id="2147485563" r:id="rId8"/>
    <p:sldLayoutId id="2147485564" r:id="rId9"/>
    <p:sldLayoutId id="2147485565" r:id="rId10"/>
    <p:sldLayoutId id="2147485566" r:id="rId11"/>
    <p:sldLayoutId id="214748556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020920355"/>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604853467"/>
      </p:ext>
    </p:extLst>
  </p:cSld>
  <p:clrMap bg1="lt1" tx1="dk1" bg2="lt2" tx2="dk2" accent1="accent1" accent2="accent2" accent3="accent3" accent4="accent4" accent5="accent5" accent6="accent6" hlink="hlink" folHlink="folHlink"/>
  <p:sldLayoutIdLst>
    <p:sldLayoutId id="2147485569" r:id="rId1"/>
    <p:sldLayoutId id="2147485570" r:id="rId2"/>
    <p:sldLayoutId id="2147485571" r:id="rId3"/>
    <p:sldLayoutId id="2147485572" r:id="rId4"/>
    <p:sldLayoutId id="2147485573" r:id="rId5"/>
    <p:sldLayoutId id="2147485574" r:id="rId6"/>
    <p:sldLayoutId id="2147485575" r:id="rId7"/>
    <p:sldLayoutId id="2147485576" r:id="rId8"/>
    <p:sldLayoutId id="2147485577" r:id="rId9"/>
    <p:sldLayoutId id="2147485578" r:id="rId10"/>
    <p:sldLayoutId id="2147485579" r:id="rId11"/>
    <p:sldLayoutId id="214748558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defTabSz="457200" eaLnBrk="1" hangingPunct="1">
              <a:defRPr/>
            </a:pPr>
            <a:fld id="{2CE593E5-F38D-FD40-A93F-456A3E799E50}" type="datetime1">
              <a:rPr lang="en-US">
                <a:solidFill>
                  <a:prstClr val="black">
                    <a:tint val="75000"/>
                  </a:prstClr>
                </a:solidFill>
              </a:rPr>
              <a:pPr defTabSz="457200" eaLnBrk="1" hangingPunct="1">
                <a:defRPr/>
              </a:pPr>
              <a:t>09-Oct-18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eaLnBrk="1" hangingPunct="1">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2000" smtClean="0">
                <a:solidFill>
                  <a:schemeClr val="tx1">
                    <a:tint val="75000"/>
                  </a:schemeClr>
                </a:solidFill>
                <a:latin typeface="+mn-lt"/>
                <a:ea typeface="+mn-ea"/>
                <a:cs typeface="+mn-cs"/>
              </a:defRPr>
            </a:lvl1pPr>
          </a:lstStyle>
          <a:p>
            <a:pPr defTabSz="457200" eaLnBrk="1" hangingPunct="1">
              <a:defRPr/>
            </a:pPr>
            <a:fld id="{8A7AAB5F-675F-1E47-950A-8D7D15C05443}" type="slidenum">
              <a:rPr lang="en-US">
                <a:solidFill>
                  <a:prstClr val="black">
                    <a:tint val="75000"/>
                  </a:prstClr>
                </a:solidFill>
              </a:rPr>
              <a:pPr defTabSz="457200" eaLnBrk="1" hangingPunct="1">
                <a:defRPr/>
              </a:pPr>
              <a:t>‹#›</a:t>
            </a:fld>
            <a:endParaRPr lang="en-US" dirty="0">
              <a:solidFill>
                <a:prstClr val="black">
                  <a:tint val="75000"/>
                </a:prstClr>
              </a:solidFill>
            </a:endParaRPr>
          </a:p>
        </p:txBody>
      </p:sp>
    </p:spTree>
    <p:extLst>
      <p:ext uri="{BB962C8B-B14F-4D97-AF65-F5344CB8AC3E}">
        <p14:creationId xmlns:p14="http://schemas.microsoft.com/office/powerpoint/2010/main" val="474628995"/>
      </p:ext>
    </p:extLst>
  </p:cSld>
  <p:clrMap bg1="lt1" tx1="dk1" bg2="lt2" tx2="dk2" accent1="accent1" accent2="accent2" accent3="accent3" accent4="accent4" accent5="accent5" accent6="accent6" hlink="hlink" folHlink="folHlink"/>
  <p:sldLayoutIdLst>
    <p:sldLayoutId id="2147485582" r:id="rId1"/>
    <p:sldLayoutId id="2147485583" r:id="rId2"/>
    <p:sldLayoutId id="2147485584" r:id="rId3"/>
    <p:sldLayoutId id="2147485585" r:id="rId4"/>
    <p:sldLayoutId id="2147485586" r:id="rId5"/>
    <p:sldLayoutId id="2147485587" r:id="rId6"/>
    <p:sldLayoutId id="2147485588" r:id="rId7"/>
    <p:sldLayoutId id="2147485589" r:id="rId8"/>
    <p:sldLayoutId id="2147485590" r:id="rId9"/>
    <p:sldLayoutId id="2147485591" r:id="rId10"/>
    <p:sldLayoutId id="2147485592" r:id="rId11"/>
  </p:sldLayoutIdLst>
  <p:hf hdr="0" ftr="0" dt="0"/>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712599501"/>
      </p:ext>
    </p:extLst>
  </p:cSld>
  <p:clrMap bg1="lt1" tx1="dk1" bg2="lt2" tx2="dk2" accent1="accent1" accent2="accent2" accent3="accent3" accent4="accent4" accent5="accent5" accent6="accent6" hlink="hlink" folHlink="folHlink"/>
  <p:sldLayoutIdLst>
    <p:sldLayoutId id="2147485594" r:id="rId1"/>
    <p:sldLayoutId id="2147485595" r:id="rId2"/>
    <p:sldLayoutId id="2147485596" r:id="rId3"/>
    <p:sldLayoutId id="2147485597" r:id="rId4"/>
    <p:sldLayoutId id="2147485598" r:id="rId5"/>
    <p:sldLayoutId id="2147485599" r:id="rId6"/>
    <p:sldLayoutId id="2147485600" r:id="rId7"/>
    <p:sldLayoutId id="2147485601" r:id="rId8"/>
    <p:sldLayoutId id="2147485602" r:id="rId9"/>
    <p:sldLayoutId id="2147485603" r:id="rId10"/>
    <p:sldLayoutId id="2147485604" r:id="rId11"/>
    <p:sldLayoutId id="214748560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966883832"/>
      </p:ext>
    </p:extLst>
  </p:cSld>
  <p:clrMap bg1="lt1" tx1="dk1" bg2="lt2" tx2="dk2" accent1="accent1" accent2="accent2" accent3="accent3" accent4="accent4" accent5="accent5" accent6="accent6" hlink="hlink" folHlink="folHlink"/>
  <p:sldLayoutIdLst>
    <p:sldLayoutId id="2147485607" r:id="rId1"/>
    <p:sldLayoutId id="2147485608" r:id="rId2"/>
    <p:sldLayoutId id="2147485609" r:id="rId3"/>
    <p:sldLayoutId id="2147485610" r:id="rId4"/>
    <p:sldLayoutId id="2147485611" r:id="rId5"/>
    <p:sldLayoutId id="2147485612" r:id="rId6"/>
    <p:sldLayoutId id="2147485613" r:id="rId7"/>
    <p:sldLayoutId id="2147485614" r:id="rId8"/>
    <p:sldLayoutId id="2147485615" r:id="rId9"/>
    <p:sldLayoutId id="2147485616" r:id="rId10"/>
    <p:sldLayoutId id="2147485617" r:id="rId11"/>
    <p:sldLayoutId id="2147485618"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8"/>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ctr">
              <a:defRPr sz="1200">
                <a:solidFill>
                  <a:srgbClr val="000000"/>
                </a:solidFill>
                <a:latin typeface="+mj-lt"/>
                <a:ea typeface="+mn-ea"/>
                <a:cs typeface="+mn-cs"/>
              </a:defRPr>
            </a:lvl1pPr>
          </a:lstStyle>
          <a:p>
            <a:pPr defTabSz="914263"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600">
                <a:solidFill>
                  <a:srgbClr val="000000"/>
                </a:solidFill>
                <a:latin typeface="Garamond" charset="0"/>
              </a:defRPr>
            </a:lvl1pPr>
          </a:lstStyle>
          <a:p>
            <a:pPr defTabSz="914263" eaLnBrk="1" hangingPunct="1"/>
            <a:fld id="{A7361BF2-EEC8-BD44-B1FF-0E6EA04503FC}" type="slidenum">
              <a:rPr lang="en-US" smtClean="0">
                <a:ea typeface="ＭＳ Ｐゴシック" charset="0"/>
                <a:cs typeface="Arial" charset="0"/>
              </a:rPr>
              <a:pPr defTabSz="914263"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2084014032"/>
      </p:ext>
    </p:extLst>
  </p:cSld>
  <p:clrMap bg1="lt1" tx1="dk1" bg2="lt2" tx2="dk2" accent1="accent1" accent2="accent2" accent3="accent3" accent4="accent4" accent5="accent5" accent6="accent6" hlink="hlink" folHlink="folHlink"/>
  <p:sldLayoutIdLst>
    <p:sldLayoutId id="2147485620" r:id="rId1"/>
    <p:sldLayoutId id="2147485621" r:id="rId2"/>
    <p:sldLayoutId id="2147485622" r:id="rId3"/>
    <p:sldLayoutId id="2147485623" r:id="rId4"/>
    <p:sldLayoutId id="2147485624" r:id="rId5"/>
    <p:sldLayoutId id="2147485625" r:id="rId6"/>
    <p:sldLayoutId id="2147485626" r:id="rId7"/>
    <p:sldLayoutId id="2147485627" r:id="rId8"/>
    <p:sldLayoutId id="2147485628" r:id="rId9"/>
    <p:sldLayoutId id="2147485629" r:id="rId10"/>
    <p:sldLayoutId id="2147485630" r:id="rId11"/>
    <p:sldLayoutId id="2147485631"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131" algn="l" rtl="0" fontAlgn="base">
        <a:spcBef>
          <a:spcPct val="0"/>
        </a:spcBef>
        <a:spcAft>
          <a:spcPct val="0"/>
        </a:spcAft>
        <a:defRPr sz="4000">
          <a:solidFill>
            <a:schemeClr val="tx2"/>
          </a:solidFill>
          <a:latin typeface="Garamond" pitchFamily="18" charset="0"/>
        </a:defRPr>
      </a:lvl6pPr>
      <a:lvl7pPr marL="914263" algn="l" rtl="0" fontAlgn="base">
        <a:spcBef>
          <a:spcPct val="0"/>
        </a:spcBef>
        <a:spcAft>
          <a:spcPct val="0"/>
        </a:spcAft>
        <a:defRPr sz="4000">
          <a:solidFill>
            <a:schemeClr val="tx2"/>
          </a:solidFill>
          <a:latin typeface="Garamond" pitchFamily="18" charset="0"/>
        </a:defRPr>
      </a:lvl7pPr>
      <a:lvl8pPr marL="1371395" algn="l" rtl="0" fontAlgn="base">
        <a:spcBef>
          <a:spcPct val="0"/>
        </a:spcBef>
        <a:spcAft>
          <a:spcPct val="0"/>
        </a:spcAft>
        <a:defRPr sz="4000">
          <a:solidFill>
            <a:schemeClr val="tx2"/>
          </a:solidFill>
          <a:latin typeface="Garamond" pitchFamily="18" charset="0"/>
        </a:defRPr>
      </a:lvl8pPr>
      <a:lvl9pPr marL="1828527" algn="l" rtl="0" fontAlgn="base">
        <a:spcBef>
          <a:spcPct val="0"/>
        </a:spcBef>
        <a:spcAft>
          <a:spcPct val="0"/>
        </a:spcAft>
        <a:defRPr sz="4000">
          <a:solidFill>
            <a:schemeClr val="tx2"/>
          </a:solidFill>
          <a:latin typeface="Garamond" pitchFamily="18" charset="0"/>
        </a:defRPr>
      </a:lvl9pPr>
    </p:titleStyle>
    <p:bodyStyle>
      <a:lvl1pPr marL="342849" indent="-342849"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826" indent="-325389"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197" indent="-350785"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649" indent="-315865"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0911" indent="-339674"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042"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7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30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37"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63" rtl="0" eaLnBrk="1" latinLnBrk="0" hangingPunct="1">
        <a:defRPr sz="1800" kern="1200">
          <a:solidFill>
            <a:schemeClr val="tx1"/>
          </a:solidFill>
          <a:latin typeface="+mn-lt"/>
          <a:ea typeface="+mn-ea"/>
          <a:cs typeface="+mn-cs"/>
        </a:defRPr>
      </a:lvl1pPr>
      <a:lvl2pPr marL="457131"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7" algn="l" defTabSz="914263" rtl="0" eaLnBrk="1" latinLnBrk="0" hangingPunct="1">
        <a:defRPr sz="1800" kern="1200">
          <a:solidFill>
            <a:schemeClr val="tx1"/>
          </a:solidFill>
          <a:latin typeface="+mn-lt"/>
          <a:ea typeface="+mn-ea"/>
          <a:cs typeface="+mn-cs"/>
        </a:defRPr>
      </a:lvl5pPr>
      <a:lvl6pPr marL="2285658"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26" tIns="45714" rIns="91426" bIns="45714"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26" tIns="45714" rIns="91426" bIns="457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426" tIns="45714" rIns="91426" bIns="45714" rtlCol="0" anchor="ctr"/>
          <a:lstStyle>
            <a:lvl1pPr algn="l">
              <a:defRPr sz="1200">
                <a:solidFill>
                  <a:schemeClr val="tx1">
                    <a:tint val="75000"/>
                  </a:schemeClr>
                </a:solidFill>
              </a:defRPr>
            </a:lvl1pPr>
          </a:lstStyle>
          <a:p>
            <a:pPr defTabSz="457131" eaLnBrk="1" fontAlgn="auto" hangingPunct="1">
              <a:spcBef>
                <a:spcPts val="0"/>
              </a:spcBef>
              <a:spcAft>
                <a:spcPts val="0"/>
              </a:spcAft>
            </a:pPr>
            <a:fld id="{7BC7E841-AE8A-4D48-907F-BD90423245B6}" type="datetime1">
              <a:rPr lang="en-US" smtClean="0">
                <a:solidFill>
                  <a:prstClr val="black">
                    <a:tint val="75000"/>
                  </a:prstClr>
                </a:solidFill>
                <a:latin typeface="Calibri"/>
                <a:ea typeface=""/>
              </a:rPr>
              <a:pPr defTabSz="457131" eaLnBrk="1" fontAlgn="auto" hangingPunct="1">
                <a:spcBef>
                  <a:spcPts val="0"/>
                </a:spcBef>
                <a:spcAft>
                  <a:spcPts val="0"/>
                </a:spcAft>
              </a:pPr>
              <a:t>09-Oct-18</a:t>
            </a:fld>
            <a:endParaRPr lang="en-US">
              <a:solidFill>
                <a:prstClr val="black">
                  <a:tint val="75000"/>
                </a:prstClr>
              </a:solidFill>
              <a:latin typeface="Calibri"/>
              <a:ea typeface=""/>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26" tIns="45714" rIns="91426" bIns="45714" rtlCol="0" anchor="ctr"/>
          <a:lstStyle>
            <a:lvl1pPr algn="ctr">
              <a:defRPr sz="1200">
                <a:solidFill>
                  <a:schemeClr val="tx1">
                    <a:tint val="75000"/>
                  </a:schemeClr>
                </a:solidFill>
              </a:defRPr>
            </a:lvl1pPr>
          </a:lstStyle>
          <a:p>
            <a:pPr defTabSz="457131" eaLnBrk="1" fontAlgn="auto" hangingPunct="1">
              <a:spcBef>
                <a:spcPts val="0"/>
              </a:spcBef>
              <a:spcAft>
                <a:spcPts val="0"/>
              </a:spcAft>
            </a:pPr>
            <a:endParaRPr lang="en-US">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26" tIns="45714" rIns="91426" bIns="45714" rtlCol="0" anchor="ctr"/>
          <a:lstStyle>
            <a:lvl1pPr algn="r">
              <a:defRPr sz="1200">
                <a:solidFill>
                  <a:srgbClr val="000000"/>
                </a:solidFill>
              </a:defRPr>
            </a:lvl1pPr>
          </a:lstStyle>
          <a:p>
            <a:pPr defTabSz="457131" eaLnBrk="1" fontAlgn="auto" hangingPunct="1">
              <a:spcBef>
                <a:spcPts val="0"/>
              </a:spcBef>
              <a:spcAft>
                <a:spcPts val="0"/>
              </a:spcAft>
            </a:pPr>
            <a:fld id="{938804F6-1EC8-4F45-958E-1A743EB96386}" type="slidenum">
              <a:rPr lang="en-US" smtClean="0">
                <a:latin typeface="Calibri"/>
                <a:ea typeface=""/>
              </a:rPr>
              <a:pPr defTabSz="457131" eaLnBrk="1" fontAlgn="auto" hangingPunct="1">
                <a:spcBef>
                  <a:spcPts val="0"/>
                </a:spcBef>
                <a:spcAft>
                  <a:spcPts val="0"/>
                </a:spcAft>
              </a:pPr>
              <a:t>‹#›</a:t>
            </a:fld>
            <a:endParaRPr lang="en-US">
              <a:latin typeface="Calibri"/>
              <a:ea typeface=""/>
            </a:endParaRPr>
          </a:p>
        </p:txBody>
      </p:sp>
    </p:spTree>
    <p:extLst>
      <p:ext uri="{BB962C8B-B14F-4D97-AF65-F5344CB8AC3E}">
        <p14:creationId xmlns:p14="http://schemas.microsoft.com/office/powerpoint/2010/main" val="490918356"/>
      </p:ext>
    </p:extLst>
  </p:cSld>
  <p:clrMap bg1="lt1" tx1="dk1" bg2="lt2" tx2="dk2" accent1="accent1" accent2="accent2" accent3="accent3" accent4="accent4" accent5="accent5" accent6="accent6" hlink="hlink" folHlink="folHlink"/>
  <p:sldLayoutIdLst>
    <p:sldLayoutId id="2147485633" r:id="rId1"/>
    <p:sldLayoutId id="2147485634" r:id="rId2"/>
    <p:sldLayoutId id="2147485635" r:id="rId3"/>
    <p:sldLayoutId id="2147485636" r:id="rId4"/>
    <p:sldLayoutId id="2147485637" r:id="rId5"/>
    <p:sldLayoutId id="2147485638" r:id="rId6"/>
    <p:sldLayoutId id="2147485639" r:id="rId7"/>
    <p:sldLayoutId id="2147485640" r:id="rId8"/>
    <p:sldLayoutId id="2147485641" r:id="rId9"/>
    <p:sldLayoutId id="2147485642" r:id="rId10"/>
    <p:sldLayoutId id="2147485643"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ctr" defTabSz="457131" rtl="0" eaLnBrk="1" latinLnBrk="0" hangingPunct="1">
        <a:spcBef>
          <a:spcPct val="0"/>
        </a:spcBef>
        <a:buNone/>
        <a:defRPr sz="4400" kern="1200">
          <a:solidFill>
            <a:schemeClr val="tx1"/>
          </a:solidFill>
          <a:latin typeface="+mj-lt"/>
          <a:ea typeface="+mj-ea"/>
          <a:cs typeface="+mj-cs"/>
        </a:defRPr>
      </a:lvl1pPr>
    </p:titleStyle>
    <p:bodyStyle>
      <a:lvl1pPr marL="342849" indent="-342849" algn="l" defTabSz="457131" rtl="0" eaLnBrk="1" latinLnBrk="0" hangingPunct="1">
        <a:spcBef>
          <a:spcPct val="20000"/>
        </a:spcBef>
        <a:buFont typeface="Arial"/>
        <a:buChar char="•"/>
        <a:defRPr sz="3200" kern="1200">
          <a:solidFill>
            <a:schemeClr val="tx1"/>
          </a:solidFill>
          <a:latin typeface="+mn-lt"/>
          <a:ea typeface="+mn-ea"/>
          <a:cs typeface="+mn-cs"/>
        </a:defRPr>
      </a:lvl1pPr>
      <a:lvl2pPr marL="742839" indent="-285708" algn="l" defTabSz="457131" rtl="0" eaLnBrk="1" latinLnBrk="0" hangingPunct="1">
        <a:spcBef>
          <a:spcPct val="20000"/>
        </a:spcBef>
        <a:buFont typeface="Arial"/>
        <a:buChar char="–"/>
        <a:defRPr sz="2800" kern="1200">
          <a:solidFill>
            <a:schemeClr val="tx1"/>
          </a:solidFill>
          <a:latin typeface="+mn-lt"/>
          <a:ea typeface="+mn-ea"/>
          <a:cs typeface="+mn-cs"/>
        </a:defRPr>
      </a:lvl2pPr>
      <a:lvl3pPr marL="1142829" indent="-228565" algn="l" defTabSz="457131" rtl="0" eaLnBrk="1" latinLnBrk="0" hangingPunct="1">
        <a:spcBef>
          <a:spcPct val="20000"/>
        </a:spcBef>
        <a:buFont typeface="Arial"/>
        <a:buChar char="•"/>
        <a:defRPr sz="2400" kern="1200">
          <a:solidFill>
            <a:schemeClr val="tx1"/>
          </a:solidFill>
          <a:latin typeface="+mn-lt"/>
          <a:ea typeface="+mn-ea"/>
          <a:cs typeface="+mn-cs"/>
        </a:defRPr>
      </a:lvl3pPr>
      <a:lvl4pPr marL="1599960" indent="-228565" algn="l" defTabSz="457131" rtl="0" eaLnBrk="1" latinLnBrk="0" hangingPunct="1">
        <a:spcBef>
          <a:spcPct val="20000"/>
        </a:spcBef>
        <a:buFont typeface="Arial"/>
        <a:buChar char="–"/>
        <a:defRPr sz="2000" kern="1200">
          <a:solidFill>
            <a:schemeClr val="tx1"/>
          </a:solidFill>
          <a:latin typeface="+mn-lt"/>
          <a:ea typeface="+mn-ea"/>
          <a:cs typeface="+mn-cs"/>
        </a:defRPr>
      </a:lvl4pPr>
      <a:lvl5pPr marL="2057091" indent="-228565" algn="l" defTabSz="457131" rtl="0" eaLnBrk="1" latinLnBrk="0" hangingPunct="1">
        <a:spcBef>
          <a:spcPct val="20000"/>
        </a:spcBef>
        <a:buFont typeface="Arial"/>
        <a:buChar char="»"/>
        <a:defRPr sz="2000" kern="1200">
          <a:solidFill>
            <a:schemeClr val="tx1"/>
          </a:solidFill>
          <a:latin typeface="+mn-lt"/>
          <a:ea typeface="+mn-ea"/>
          <a:cs typeface="+mn-cs"/>
        </a:defRPr>
      </a:lvl5pPr>
      <a:lvl6pPr marL="2514222" indent="-228565" algn="l" defTabSz="457131" rtl="0" eaLnBrk="1" latinLnBrk="0" hangingPunct="1">
        <a:spcBef>
          <a:spcPct val="20000"/>
        </a:spcBef>
        <a:buFont typeface="Arial"/>
        <a:buChar char="•"/>
        <a:defRPr sz="2000" kern="1200">
          <a:solidFill>
            <a:schemeClr val="tx1"/>
          </a:solidFill>
          <a:latin typeface="+mn-lt"/>
          <a:ea typeface="+mn-ea"/>
          <a:cs typeface="+mn-cs"/>
        </a:defRPr>
      </a:lvl6pPr>
      <a:lvl7pPr marL="2971354" indent="-228565" algn="l" defTabSz="457131" rtl="0" eaLnBrk="1" latinLnBrk="0" hangingPunct="1">
        <a:spcBef>
          <a:spcPct val="20000"/>
        </a:spcBef>
        <a:buFont typeface="Arial"/>
        <a:buChar char="•"/>
        <a:defRPr sz="2000" kern="1200">
          <a:solidFill>
            <a:schemeClr val="tx1"/>
          </a:solidFill>
          <a:latin typeface="+mn-lt"/>
          <a:ea typeface="+mn-ea"/>
          <a:cs typeface="+mn-cs"/>
        </a:defRPr>
      </a:lvl7pPr>
      <a:lvl8pPr marL="3428486" indent="-228565" algn="l" defTabSz="457131" rtl="0" eaLnBrk="1" latinLnBrk="0" hangingPunct="1">
        <a:spcBef>
          <a:spcPct val="20000"/>
        </a:spcBef>
        <a:buFont typeface="Arial"/>
        <a:buChar char="•"/>
        <a:defRPr sz="2000" kern="1200">
          <a:solidFill>
            <a:schemeClr val="tx1"/>
          </a:solidFill>
          <a:latin typeface="+mn-lt"/>
          <a:ea typeface="+mn-ea"/>
          <a:cs typeface="+mn-cs"/>
        </a:defRPr>
      </a:lvl8pPr>
      <a:lvl9pPr marL="3885617" indent="-228565" algn="l" defTabSz="45713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1" rtl="0" eaLnBrk="1" latinLnBrk="0" hangingPunct="1">
        <a:defRPr sz="1800" kern="1200">
          <a:solidFill>
            <a:schemeClr val="tx1"/>
          </a:solidFill>
          <a:latin typeface="+mn-lt"/>
          <a:ea typeface="+mn-ea"/>
          <a:cs typeface="+mn-cs"/>
        </a:defRPr>
      </a:lvl1pPr>
      <a:lvl2pPr marL="457131" algn="l" defTabSz="457131" rtl="0" eaLnBrk="1" latinLnBrk="0" hangingPunct="1">
        <a:defRPr sz="1800" kern="1200">
          <a:solidFill>
            <a:schemeClr val="tx1"/>
          </a:solidFill>
          <a:latin typeface="+mn-lt"/>
          <a:ea typeface="+mn-ea"/>
          <a:cs typeface="+mn-cs"/>
        </a:defRPr>
      </a:lvl2pPr>
      <a:lvl3pPr marL="914263" algn="l" defTabSz="457131" rtl="0" eaLnBrk="1" latinLnBrk="0" hangingPunct="1">
        <a:defRPr sz="1800" kern="1200">
          <a:solidFill>
            <a:schemeClr val="tx1"/>
          </a:solidFill>
          <a:latin typeface="+mn-lt"/>
          <a:ea typeface="+mn-ea"/>
          <a:cs typeface="+mn-cs"/>
        </a:defRPr>
      </a:lvl3pPr>
      <a:lvl4pPr marL="1371395" algn="l" defTabSz="457131" rtl="0" eaLnBrk="1" latinLnBrk="0" hangingPunct="1">
        <a:defRPr sz="1800" kern="1200">
          <a:solidFill>
            <a:schemeClr val="tx1"/>
          </a:solidFill>
          <a:latin typeface="+mn-lt"/>
          <a:ea typeface="+mn-ea"/>
          <a:cs typeface="+mn-cs"/>
        </a:defRPr>
      </a:lvl4pPr>
      <a:lvl5pPr marL="1828527" algn="l" defTabSz="457131" rtl="0" eaLnBrk="1" latinLnBrk="0" hangingPunct="1">
        <a:defRPr sz="1800" kern="1200">
          <a:solidFill>
            <a:schemeClr val="tx1"/>
          </a:solidFill>
          <a:latin typeface="+mn-lt"/>
          <a:ea typeface="+mn-ea"/>
          <a:cs typeface="+mn-cs"/>
        </a:defRPr>
      </a:lvl5pPr>
      <a:lvl6pPr marL="2285658" algn="l" defTabSz="457131" rtl="0" eaLnBrk="1" latinLnBrk="0" hangingPunct="1">
        <a:defRPr sz="1800" kern="1200">
          <a:solidFill>
            <a:schemeClr val="tx1"/>
          </a:solidFill>
          <a:latin typeface="+mn-lt"/>
          <a:ea typeface="+mn-ea"/>
          <a:cs typeface="+mn-cs"/>
        </a:defRPr>
      </a:lvl6pPr>
      <a:lvl7pPr marL="2742789" algn="l" defTabSz="457131" rtl="0" eaLnBrk="1" latinLnBrk="0" hangingPunct="1">
        <a:defRPr sz="1800" kern="1200">
          <a:solidFill>
            <a:schemeClr val="tx1"/>
          </a:solidFill>
          <a:latin typeface="+mn-lt"/>
          <a:ea typeface="+mn-ea"/>
          <a:cs typeface="+mn-cs"/>
        </a:defRPr>
      </a:lvl7pPr>
      <a:lvl8pPr marL="3199920" algn="l" defTabSz="457131" rtl="0" eaLnBrk="1" latinLnBrk="0" hangingPunct="1">
        <a:defRPr sz="1800" kern="1200">
          <a:solidFill>
            <a:schemeClr val="tx1"/>
          </a:solidFill>
          <a:latin typeface="+mn-lt"/>
          <a:ea typeface="+mn-ea"/>
          <a:cs typeface="+mn-cs"/>
        </a:defRPr>
      </a:lvl8pPr>
      <a:lvl9pPr marL="3657051" algn="l" defTabSz="457131"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11930246"/>
      </p:ext>
    </p:extLst>
  </p:cSld>
  <p:clrMap bg1="lt1" tx1="dk1" bg2="lt2" tx2="dk2" accent1="accent1" accent2="accent2" accent3="accent3" accent4="accent4" accent5="accent5" accent6="accent6" hlink="hlink" folHlink="folHlink"/>
  <p:sldLayoutIdLst>
    <p:sldLayoutId id="2147485645" r:id="rId1"/>
    <p:sldLayoutId id="2147485646" r:id="rId2"/>
    <p:sldLayoutId id="2147485647" r:id="rId3"/>
    <p:sldLayoutId id="2147485648" r:id="rId4"/>
    <p:sldLayoutId id="2147485649" r:id="rId5"/>
    <p:sldLayoutId id="2147485650" r:id="rId6"/>
    <p:sldLayoutId id="2147485651" r:id="rId7"/>
    <p:sldLayoutId id="2147485652" r:id="rId8"/>
    <p:sldLayoutId id="2147485653" r:id="rId9"/>
    <p:sldLayoutId id="2147485654" r:id="rId10"/>
    <p:sldLayoutId id="2147485655" r:id="rId11"/>
    <p:sldLayoutId id="214748565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130034"/>
      </p:ext>
    </p:extLst>
  </p:cSld>
  <p:clrMap bg1="lt1" tx1="dk1" bg2="lt2" tx2="dk2" accent1="accent1" accent2="accent2" accent3="accent3" accent4="accent4" accent5="accent5" accent6="accent6" hlink="hlink" folHlink="folHlink"/>
  <p:sldLayoutIdLst>
    <p:sldLayoutId id="2147485658" r:id="rId1"/>
    <p:sldLayoutId id="2147485659" r:id="rId2"/>
    <p:sldLayoutId id="2147485660" r:id="rId3"/>
    <p:sldLayoutId id="2147485661" r:id="rId4"/>
    <p:sldLayoutId id="2147485662" r:id="rId5"/>
    <p:sldLayoutId id="2147485663" r:id="rId6"/>
    <p:sldLayoutId id="2147485664" r:id="rId7"/>
    <p:sldLayoutId id="2147485665" r:id="rId8"/>
    <p:sldLayoutId id="2147485666" r:id="rId9"/>
    <p:sldLayoutId id="2147485667" r:id="rId10"/>
    <p:sldLayoutId id="214748566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1170"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91171"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defTabSz="457200" fontAlgn="auto">
              <a:spcBef>
                <a:spcPts val="0"/>
              </a:spcBef>
              <a:spcAft>
                <a:spcPts val="0"/>
              </a:spcAft>
              <a:defRPr sz="1200" smtClean="0">
                <a:solidFill>
                  <a:prstClr val="black">
                    <a:tint val="75000"/>
                  </a:prstClr>
                </a:solidFill>
                <a:latin typeface="Calibri"/>
                <a:ea typeface="+mn-ea"/>
                <a:cs typeface="+mn-cs"/>
              </a:defRPr>
            </a:lvl1pPr>
          </a:lstStyle>
          <a:p>
            <a:pPr eaLnBrk="1" hangingPunct="1">
              <a:defRPr/>
            </a:pPr>
            <a:fld id="{62C72F09-E23C-A646-8AD0-A73867D7467F}" type="datetimeFigureOut">
              <a:rPr lang="en-US"/>
              <a:pPr eaLnBrk="1" hangingPunct="1">
                <a:defRPr/>
              </a:pPr>
              <a:t>09-Oct-18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457200" fontAlgn="auto">
              <a:spcBef>
                <a:spcPts val="0"/>
              </a:spcBef>
              <a:spcAft>
                <a:spcPts val="0"/>
              </a:spcAft>
              <a:defRPr sz="1200" dirty="0">
                <a:solidFill>
                  <a:prstClr val="black">
                    <a:tint val="75000"/>
                  </a:prstClr>
                </a:solidFill>
                <a:latin typeface="Calibri"/>
                <a:ea typeface="+mn-ea"/>
                <a:cs typeface="+mn-cs"/>
              </a:defRPr>
            </a:lvl1pPr>
          </a:lstStyle>
          <a:p>
            <a:pPr eaLnBrk="1" hangingPunct="1">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defTabSz="457200" fontAlgn="auto">
              <a:spcBef>
                <a:spcPts val="0"/>
              </a:spcBef>
              <a:spcAft>
                <a:spcPts val="0"/>
              </a:spcAft>
              <a:defRPr sz="1200" smtClean="0">
                <a:solidFill>
                  <a:prstClr val="black">
                    <a:tint val="75000"/>
                  </a:prstClr>
                </a:solidFill>
                <a:latin typeface="Calibri"/>
                <a:ea typeface="+mn-ea"/>
                <a:cs typeface="+mn-cs"/>
              </a:defRPr>
            </a:lvl1pPr>
          </a:lstStyle>
          <a:p>
            <a:pPr eaLnBrk="1" hangingPunct="1">
              <a:defRPr/>
            </a:pPr>
            <a:fld id="{96270DDF-6723-684A-BEEB-D0DA23586764}" type="slidenum">
              <a:rPr lang="en-US"/>
              <a:pPr eaLnBrk="1" hangingPunct="1">
                <a:defRPr/>
              </a:pPr>
              <a:t>‹#›</a:t>
            </a:fld>
            <a:endParaRPr lang="en-US" dirty="0"/>
          </a:p>
        </p:txBody>
      </p:sp>
    </p:spTree>
    <p:extLst>
      <p:ext uri="{BB962C8B-B14F-4D97-AF65-F5344CB8AC3E}">
        <p14:creationId xmlns:p14="http://schemas.microsoft.com/office/powerpoint/2010/main" val="1266291627"/>
      </p:ext>
    </p:extLst>
  </p:cSld>
  <p:clrMap bg1="lt1" tx1="dk1" bg2="lt2" tx2="dk2" accent1="accent1" accent2="accent2" accent3="accent3" accent4="accent4" accent5="accent5" accent6="accent6" hlink="hlink" folHlink="folHlink"/>
  <p:sldLayoutIdLst>
    <p:sldLayoutId id="2147485670" r:id="rId1"/>
    <p:sldLayoutId id="2147485671" r:id="rId2"/>
    <p:sldLayoutId id="2147485672" r:id="rId3"/>
    <p:sldLayoutId id="2147485673" r:id="rId4"/>
    <p:sldLayoutId id="2147485674" r:id="rId5"/>
    <p:sldLayoutId id="2147485675" r:id="rId6"/>
    <p:sldLayoutId id="2147485676" r:id="rId7"/>
    <p:sldLayoutId id="2147485677" r:id="rId8"/>
    <p:sldLayoutId id="2147485678" r:id="rId9"/>
    <p:sldLayoutId id="2147485679" r:id="rId10"/>
    <p:sldLayoutId id="2147485680"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dirty="0">
              <a:solidFill>
                <a:srgbClr val="000000"/>
              </a:solidFill>
              <a:ea typeface=""/>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1305309747"/>
      </p:ext>
    </p:extLst>
  </p:cSld>
  <p:clrMap bg1="lt1" tx1="dk1" bg2="lt2" tx2="dk2" accent1="accent1" accent2="accent2" accent3="accent3" accent4="accent4" accent5="accent5" accent6="accent6" hlink="hlink" folHlink="folHlink"/>
  <p:sldLayoutIdLst>
    <p:sldLayoutId id="2147485682" r:id="rId1"/>
    <p:sldLayoutId id="2147485683" r:id="rId2"/>
    <p:sldLayoutId id="2147485684" r:id="rId3"/>
    <p:sldLayoutId id="2147485685" r:id="rId4"/>
    <p:sldLayoutId id="2147485686" r:id="rId5"/>
    <p:sldLayoutId id="2147485687" r:id="rId6"/>
    <p:sldLayoutId id="2147485688" r:id="rId7"/>
    <p:sldLayoutId id="2147485689" r:id="rId8"/>
    <p:sldLayoutId id="2147485690" r:id="rId9"/>
    <p:sldLayoutId id="2147485691" r:id="rId10"/>
    <p:sldLayoutId id="21474856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788203960"/>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23604314"/>
      </p:ext>
    </p:extLst>
  </p:cSld>
  <p:clrMap bg1="lt1" tx1="dk1" bg2="lt2" tx2="dk2" accent1="accent1" accent2="accent2" accent3="accent3" accent4="accent4" accent5="accent5" accent6="accent6" hlink="hlink" folHlink="folHlink"/>
  <p:sldLayoutIdLst>
    <p:sldLayoutId id="2147485694" r:id="rId1"/>
    <p:sldLayoutId id="2147485695" r:id="rId2"/>
    <p:sldLayoutId id="2147485696" r:id="rId3"/>
    <p:sldLayoutId id="2147485697" r:id="rId4"/>
    <p:sldLayoutId id="2147485698" r:id="rId5"/>
    <p:sldLayoutId id="2147485699" r:id="rId6"/>
    <p:sldLayoutId id="2147485700" r:id="rId7"/>
    <p:sldLayoutId id="2147485701" r:id="rId8"/>
    <p:sldLayoutId id="2147485702" r:id="rId9"/>
    <p:sldLayoutId id="2147485703" r:id="rId10"/>
    <p:sldLayoutId id="214748570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1170"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91171"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defTabSz="457200" fontAlgn="auto">
              <a:spcBef>
                <a:spcPts val="0"/>
              </a:spcBef>
              <a:spcAft>
                <a:spcPts val="0"/>
              </a:spcAft>
              <a:defRPr sz="1200" smtClean="0">
                <a:solidFill>
                  <a:prstClr val="black">
                    <a:tint val="75000"/>
                  </a:prstClr>
                </a:solidFill>
                <a:latin typeface="Calibri"/>
                <a:ea typeface="+mn-ea"/>
                <a:cs typeface="+mn-cs"/>
              </a:defRPr>
            </a:lvl1pPr>
          </a:lstStyle>
          <a:p>
            <a:pPr eaLnBrk="1" hangingPunct="1">
              <a:defRPr/>
            </a:pPr>
            <a:fld id="{62C72F09-E23C-A646-8AD0-A73867D7467F}" type="datetimeFigureOut">
              <a:rPr lang="en-US"/>
              <a:pPr eaLnBrk="1" hangingPunct="1">
                <a:defRPr/>
              </a:pPr>
              <a:t>09-Oct-18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457200" fontAlgn="auto">
              <a:spcBef>
                <a:spcPts val="0"/>
              </a:spcBef>
              <a:spcAft>
                <a:spcPts val="0"/>
              </a:spcAft>
              <a:defRPr sz="1200" dirty="0">
                <a:solidFill>
                  <a:prstClr val="black">
                    <a:tint val="75000"/>
                  </a:prstClr>
                </a:solidFill>
                <a:latin typeface="Calibri"/>
                <a:ea typeface="+mn-ea"/>
                <a:cs typeface="+mn-cs"/>
              </a:defRPr>
            </a:lvl1pPr>
          </a:lstStyle>
          <a:p>
            <a:pPr eaLnBrk="1" hangingPunct="1">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defTabSz="457200" fontAlgn="auto">
              <a:spcBef>
                <a:spcPts val="0"/>
              </a:spcBef>
              <a:spcAft>
                <a:spcPts val="0"/>
              </a:spcAft>
              <a:defRPr sz="1200" smtClean="0">
                <a:solidFill>
                  <a:prstClr val="black">
                    <a:tint val="75000"/>
                  </a:prstClr>
                </a:solidFill>
                <a:latin typeface="Calibri"/>
                <a:ea typeface="+mn-ea"/>
                <a:cs typeface="+mn-cs"/>
              </a:defRPr>
            </a:lvl1pPr>
          </a:lstStyle>
          <a:p>
            <a:pPr eaLnBrk="1" hangingPunct="1">
              <a:defRPr/>
            </a:pPr>
            <a:fld id="{96270DDF-6723-684A-BEEB-D0DA23586764}" type="slidenum">
              <a:rPr lang="en-US"/>
              <a:pPr eaLnBrk="1" hangingPunct="1">
                <a:defRPr/>
              </a:pPr>
              <a:t>‹#›</a:t>
            </a:fld>
            <a:endParaRPr lang="en-US" dirty="0"/>
          </a:p>
        </p:txBody>
      </p:sp>
    </p:spTree>
    <p:extLst>
      <p:ext uri="{BB962C8B-B14F-4D97-AF65-F5344CB8AC3E}">
        <p14:creationId xmlns:p14="http://schemas.microsoft.com/office/powerpoint/2010/main" val="1626259375"/>
      </p:ext>
    </p:extLst>
  </p:cSld>
  <p:clrMap bg1="lt1" tx1="dk1" bg2="lt2" tx2="dk2" accent1="accent1" accent2="accent2" accent3="accent3" accent4="accent4" accent5="accent5" accent6="accent6" hlink="hlink" folHlink="folHlink"/>
  <p:sldLayoutIdLst>
    <p:sldLayoutId id="2147485718" r:id="rId1"/>
    <p:sldLayoutId id="2147485719" r:id="rId2"/>
    <p:sldLayoutId id="2147485720" r:id="rId3"/>
    <p:sldLayoutId id="2147485721" r:id="rId4"/>
    <p:sldLayoutId id="2147485722" r:id="rId5"/>
    <p:sldLayoutId id="2147485723" r:id="rId6"/>
    <p:sldLayoutId id="2147485724" r:id="rId7"/>
    <p:sldLayoutId id="2147485725" r:id="rId8"/>
    <p:sldLayoutId id="2147485726" r:id="rId9"/>
    <p:sldLayoutId id="2147485727" r:id="rId10"/>
    <p:sldLayoutId id="2147485728"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dirty="0">
              <a:solidFill>
                <a:srgbClr val="000000"/>
              </a:solidFill>
              <a:ea typeface=""/>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42022742"/>
      </p:ext>
    </p:extLst>
  </p:cSld>
  <p:clrMap bg1="lt1" tx1="dk1" bg2="lt2" tx2="dk2" accent1="accent1" accent2="accent2" accent3="accent3" accent4="accent4" accent5="accent5" accent6="accent6" hlink="hlink" folHlink="folHlink"/>
  <p:sldLayoutIdLst>
    <p:sldLayoutId id="2147485730" r:id="rId1"/>
    <p:sldLayoutId id="2147485731" r:id="rId2"/>
    <p:sldLayoutId id="2147485732" r:id="rId3"/>
    <p:sldLayoutId id="2147485733" r:id="rId4"/>
    <p:sldLayoutId id="2147485734" r:id="rId5"/>
    <p:sldLayoutId id="2147485735" r:id="rId6"/>
    <p:sldLayoutId id="2147485736" r:id="rId7"/>
    <p:sldLayoutId id="2147485737" r:id="rId8"/>
    <p:sldLayoutId id="2147485738" r:id="rId9"/>
    <p:sldLayoutId id="2147485739" r:id="rId10"/>
    <p:sldLayoutId id="2147485740"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dirty="0">
              <a:solidFill>
                <a:srgbClr val="000000"/>
              </a:solidFill>
              <a:ea typeface=""/>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156506462"/>
      </p:ext>
    </p:extLst>
  </p:cSld>
  <p:clrMap bg1="lt1" tx1="dk1" bg2="lt2" tx2="dk2" accent1="accent1" accent2="accent2" accent3="accent3" accent4="accent4" accent5="accent5" accent6="accent6" hlink="hlink" folHlink="folHlink"/>
  <p:sldLayoutIdLst>
    <p:sldLayoutId id="2147485742" r:id="rId1"/>
    <p:sldLayoutId id="2147485743" r:id="rId2"/>
    <p:sldLayoutId id="2147485744" r:id="rId3"/>
    <p:sldLayoutId id="2147485745" r:id="rId4"/>
    <p:sldLayoutId id="2147485746" r:id="rId5"/>
    <p:sldLayoutId id="2147485747" r:id="rId6"/>
    <p:sldLayoutId id="2147485748" r:id="rId7"/>
    <p:sldLayoutId id="2147485749" r:id="rId8"/>
    <p:sldLayoutId id="2147485750" r:id="rId9"/>
    <p:sldLayoutId id="2147485751" r:id="rId10"/>
    <p:sldLayoutId id="214748575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124373416"/>
      </p:ext>
    </p:extLst>
  </p:cSld>
  <p:clrMap bg1="lt1" tx1="dk1" bg2="lt2" tx2="dk2" accent1="accent1" accent2="accent2" accent3="accent3" accent4="accent4" accent5="accent5" accent6="accent6" hlink="hlink" folHlink="folHlink"/>
  <p:sldLayoutIdLst>
    <p:sldLayoutId id="2147485778" r:id="rId1"/>
    <p:sldLayoutId id="2147485779" r:id="rId2"/>
    <p:sldLayoutId id="2147485780" r:id="rId3"/>
    <p:sldLayoutId id="2147485781" r:id="rId4"/>
    <p:sldLayoutId id="2147485782" r:id="rId5"/>
    <p:sldLayoutId id="2147485783" r:id="rId6"/>
    <p:sldLayoutId id="2147485784" r:id="rId7"/>
    <p:sldLayoutId id="2147485785" r:id="rId8"/>
    <p:sldLayoutId id="2147485786" r:id="rId9"/>
    <p:sldLayoutId id="2147485787" r:id="rId10"/>
    <p:sldLayoutId id="2147485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8"/>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ctr">
              <a:defRPr sz="1200">
                <a:solidFill>
                  <a:srgbClr val="000000"/>
                </a:solidFill>
                <a:latin typeface="+mj-lt"/>
                <a:ea typeface="+mn-ea"/>
                <a:cs typeface="+mn-cs"/>
              </a:defRPr>
            </a:lvl1pPr>
          </a:lstStyle>
          <a:p>
            <a:pPr defTabSz="914263"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600">
                <a:solidFill>
                  <a:srgbClr val="000000"/>
                </a:solidFill>
                <a:latin typeface="Garamond" charset="0"/>
              </a:defRPr>
            </a:lvl1pPr>
          </a:lstStyle>
          <a:p>
            <a:pPr defTabSz="914263" eaLnBrk="1" hangingPunct="1"/>
            <a:fld id="{964860F9-DD7C-AE47-98ED-AEBA17B0375F}" type="slidenum">
              <a:rPr lang="en-US" smtClean="0">
                <a:ea typeface="ＭＳ Ｐゴシック" charset="0"/>
                <a:cs typeface="Arial" charset="0"/>
              </a:rPr>
              <a:pPr defTabSz="914263"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1127566106"/>
      </p:ext>
    </p:extLst>
  </p:cSld>
  <p:clrMap bg1="lt1" tx1="dk1" bg2="lt2" tx2="dk2" accent1="accent1" accent2="accent2" accent3="accent3" accent4="accent4" accent5="accent5" accent6="accent6" hlink="hlink" folHlink="folHlink"/>
  <p:sldLayoutIdLst>
    <p:sldLayoutId id="2147485790" r:id="rId1"/>
    <p:sldLayoutId id="2147485791" r:id="rId2"/>
    <p:sldLayoutId id="2147485792" r:id="rId3"/>
    <p:sldLayoutId id="2147485793" r:id="rId4"/>
    <p:sldLayoutId id="2147485794" r:id="rId5"/>
    <p:sldLayoutId id="2147485795" r:id="rId6"/>
    <p:sldLayoutId id="2147485796" r:id="rId7"/>
    <p:sldLayoutId id="2147485797" r:id="rId8"/>
    <p:sldLayoutId id="2147485798" r:id="rId9"/>
    <p:sldLayoutId id="2147485799" r:id="rId10"/>
    <p:sldLayoutId id="2147485800" r:id="rId11"/>
    <p:sldLayoutId id="214748580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131" algn="l" rtl="0" fontAlgn="base">
        <a:spcBef>
          <a:spcPct val="0"/>
        </a:spcBef>
        <a:spcAft>
          <a:spcPct val="0"/>
        </a:spcAft>
        <a:defRPr sz="4000">
          <a:solidFill>
            <a:schemeClr val="tx2"/>
          </a:solidFill>
          <a:latin typeface="Garamond" pitchFamily="18" charset="0"/>
        </a:defRPr>
      </a:lvl6pPr>
      <a:lvl7pPr marL="914263" algn="l" rtl="0" fontAlgn="base">
        <a:spcBef>
          <a:spcPct val="0"/>
        </a:spcBef>
        <a:spcAft>
          <a:spcPct val="0"/>
        </a:spcAft>
        <a:defRPr sz="4000">
          <a:solidFill>
            <a:schemeClr val="tx2"/>
          </a:solidFill>
          <a:latin typeface="Garamond" pitchFamily="18" charset="0"/>
        </a:defRPr>
      </a:lvl7pPr>
      <a:lvl8pPr marL="1371395" algn="l" rtl="0" fontAlgn="base">
        <a:spcBef>
          <a:spcPct val="0"/>
        </a:spcBef>
        <a:spcAft>
          <a:spcPct val="0"/>
        </a:spcAft>
        <a:defRPr sz="4000">
          <a:solidFill>
            <a:schemeClr val="tx2"/>
          </a:solidFill>
          <a:latin typeface="Garamond" pitchFamily="18" charset="0"/>
        </a:defRPr>
      </a:lvl8pPr>
      <a:lvl9pPr marL="1828527" algn="l" rtl="0" fontAlgn="base">
        <a:spcBef>
          <a:spcPct val="0"/>
        </a:spcBef>
        <a:spcAft>
          <a:spcPct val="0"/>
        </a:spcAft>
        <a:defRPr sz="4000">
          <a:solidFill>
            <a:schemeClr val="tx2"/>
          </a:solidFill>
          <a:latin typeface="Garamond" pitchFamily="18" charset="0"/>
        </a:defRPr>
      </a:lvl9pPr>
    </p:titleStyle>
    <p:bodyStyle>
      <a:lvl1pPr marL="342849" indent="-342849"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826" indent="-325389"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197" indent="-350785"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649" indent="-315865"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0911" indent="-339674"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042"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7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30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37"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63" rtl="0" eaLnBrk="1" latinLnBrk="0" hangingPunct="1">
        <a:defRPr sz="1800" kern="1200">
          <a:solidFill>
            <a:schemeClr val="tx1"/>
          </a:solidFill>
          <a:latin typeface="+mn-lt"/>
          <a:ea typeface="+mn-ea"/>
          <a:cs typeface="+mn-cs"/>
        </a:defRPr>
      </a:lvl1pPr>
      <a:lvl2pPr marL="457131"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7" algn="l" defTabSz="914263" rtl="0" eaLnBrk="1" latinLnBrk="0" hangingPunct="1">
        <a:defRPr sz="1800" kern="1200">
          <a:solidFill>
            <a:schemeClr val="tx1"/>
          </a:solidFill>
          <a:latin typeface="+mn-lt"/>
          <a:ea typeface="+mn-ea"/>
          <a:cs typeface="+mn-cs"/>
        </a:defRPr>
      </a:lvl5pPr>
      <a:lvl6pPr marL="2285658"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399" y="273844"/>
            <a:ext cx="8218289" cy="113109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399" y="1604698"/>
            <a:ext cx="8035726" cy="4628885"/>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0" tIns="8946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p:txBody>
      </p:sp>
      <p:sp>
        <p:nvSpPr>
          <p:cNvPr id="2" name="Rectangle 3"/>
          <p:cNvSpPr>
            <a:spLocks noGrp="1" noChangeArrowheads="1"/>
          </p:cNvSpPr>
          <p:nvPr>
            <p:ph type="dt"/>
          </p:nvPr>
        </p:nvSpPr>
        <p:spPr bwMode="auto">
          <a:xfrm>
            <a:off x="457399" y="6248136"/>
            <a:ext cx="2119313" cy="4577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320040" algn="l"/>
                <a:tab pos="640080" algn="l"/>
                <a:tab pos="960120" algn="l"/>
                <a:tab pos="1280160" algn="l"/>
                <a:tab pos="1600200" algn="l"/>
                <a:tab pos="1920240" algn="l"/>
                <a:tab pos="2240280" algn="l"/>
                <a:tab pos="2560320" algn="l"/>
                <a:tab pos="2880360" algn="l"/>
                <a:tab pos="3200400" algn="l"/>
                <a:tab pos="3520440" algn="l"/>
                <a:tab pos="3840480" algn="l"/>
                <a:tab pos="4160520" algn="l"/>
                <a:tab pos="4480560" algn="l"/>
                <a:tab pos="4800600" algn="l"/>
                <a:tab pos="5120640" algn="l"/>
                <a:tab pos="5440680" algn="l"/>
                <a:tab pos="5760720" algn="l"/>
                <a:tab pos="6080760" algn="l"/>
                <a:tab pos="6400800" algn="l"/>
              </a:tabLst>
              <a:defRPr>
                <a:solidFill>
                  <a:srgbClr val="000000"/>
                </a:solidFill>
                <a:latin typeface="Arial" panose="020B0604020202020204" pitchFamily="34" charset="0"/>
                <a:ea typeface="+mn-ea"/>
                <a:cs typeface="+mn-cs"/>
              </a:defRPr>
            </a:lvl1pPr>
          </a:lstStyle>
          <a:p>
            <a:pPr defTabSz="320040">
              <a:defRPr/>
            </a:pPr>
            <a:endParaRPr lang="en-US"/>
          </a:p>
        </p:txBody>
      </p:sp>
      <p:sp>
        <p:nvSpPr>
          <p:cNvPr id="1028" name="Rectangle 4"/>
          <p:cNvSpPr>
            <a:spLocks noGrp="1" noChangeArrowheads="1"/>
          </p:cNvSpPr>
          <p:nvPr>
            <p:ph type="ftr"/>
          </p:nvPr>
        </p:nvSpPr>
        <p:spPr bwMode="auto">
          <a:xfrm>
            <a:off x="3127375" y="6248136"/>
            <a:ext cx="2887266" cy="4577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320040" algn="l"/>
                <a:tab pos="640080" algn="l"/>
                <a:tab pos="960120" algn="l"/>
                <a:tab pos="1280160" algn="l"/>
                <a:tab pos="1600200" algn="l"/>
                <a:tab pos="1920240" algn="l"/>
                <a:tab pos="2240280" algn="l"/>
                <a:tab pos="2560320" algn="l"/>
                <a:tab pos="2880360" algn="l"/>
                <a:tab pos="3200400" algn="l"/>
                <a:tab pos="3520440" algn="l"/>
                <a:tab pos="3840480" algn="l"/>
                <a:tab pos="4160520" algn="l"/>
                <a:tab pos="4480560" algn="l"/>
                <a:tab pos="4800600" algn="l"/>
                <a:tab pos="5120640" algn="l"/>
                <a:tab pos="5440680" algn="l"/>
                <a:tab pos="5760720" algn="l"/>
                <a:tab pos="6080760" algn="l"/>
                <a:tab pos="6400800" algn="l"/>
              </a:tabLst>
              <a:defRPr>
                <a:solidFill>
                  <a:srgbClr val="000000"/>
                </a:solidFill>
                <a:latin typeface="Arial" panose="020B0604020202020204" pitchFamily="34" charset="0"/>
                <a:ea typeface="+mn-ea"/>
                <a:cs typeface="+mn-cs"/>
              </a:defRPr>
            </a:lvl1pPr>
          </a:lstStyle>
          <a:p>
            <a:pPr defTabSz="320040">
              <a:defRPr/>
            </a:pPr>
            <a:endParaRPr lang="en-US"/>
          </a:p>
        </p:txBody>
      </p:sp>
      <p:sp>
        <p:nvSpPr>
          <p:cNvPr id="1029" name="Rectangle 5"/>
          <p:cNvSpPr>
            <a:spLocks noGrp="1" noChangeArrowheads="1"/>
          </p:cNvSpPr>
          <p:nvPr>
            <p:ph type="sldNum"/>
          </p:nvPr>
        </p:nvSpPr>
        <p:spPr bwMode="auto">
          <a:xfrm>
            <a:off x="8344297" y="6248136"/>
            <a:ext cx="674688" cy="4577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SzPct val="100000"/>
              <a:tabLst>
                <a:tab pos="0" algn="l"/>
                <a:tab pos="320040" algn="l"/>
                <a:tab pos="640080" algn="l"/>
                <a:tab pos="960120" algn="l"/>
                <a:tab pos="1280160" algn="l"/>
                <a:tab pos="1600200" algn="l"/>
                <a:tab pos="1920240" algn="l"/>
                <a:tab pos="2240280" algn="l"/>
                <a:tab pos="2560320" algn="l"/>
                <a:tab pos="2880360" algn="l"/>
                <a:tab pos="3200400" algn="l"/>
                <a:tab pos="3520440" algn="l"/>
                <a:tab pos="3840480" algn="l"/>
                <a:tab pos="4160520" algn="l"/>
                <a:tab pos="4480560" algn="l"/>
                <a:tab pos="4800600" algn="l"/>
                <a:tab pos="5120640" algn="l"/>
                <a:tab pos="5440680" algn="l"/>
                <a:tab pos="5760720" algn="l"/>
                <a:tab pos="6080760" algn="l"/>
                <a:tab pos="6400800" algn="l"/>
              </a:tabLst>
              <a:defRPr smtClean="0">
                <a:solidFill>
                  <a:srgbClr val="000000"/>
                </a:solidFill>
                <a:cs typeface="Droid Sans" charset="0"/>
              </a:defRPr>
            </a:lvl1pPr>
          </a:lstStyle>
          <a:p>
            <a:pPr defTabSz="320040">
              <a:defRPr/>
            </a:pPr>
            <a:fld id="{153290C7-57AB-1343-A8CE-CBB261D96F9E}" type="slidenum">
              <a:rPr lang="en-US">
                <a:ea typeface="ＭＳ Ｐゴシック" charset="0"/>
              </a:rPr>
              <a:pPr defTabSz="320040">
                <a:defRPr/>
              </a:pPr>
              <a:t>‹#›</a:t>
            </a:fld>
            <a:endParaRPr lang="en-US">
              <a:ea typeface="ＭＳ Ｐゴシック" charset="0"/>
            </a:endParaRPr>
          </a:p>
        </p:txBody>
      </p:sp>
    </p:spTree>
    <p:extLst>
      <p:ext uri="{BB962C8B-B14F-4D97-AF65-F5344CB8AC3E}">
        <p14:creationId xmlns:p14="http://schemas.microsoft.com/office/powerpoint/2010/main" val="1079373903"/>
      </p:ext>
    </p:extLst>
  </p:cSld>
  <p:clrMap bg1="lt1" tx1="dk1" bg2="lt2" tx2="dk2" accent1="accent1" accent2="accent2" accent3="accent3" accent4="accent4" accent5="accent5" accent6="accent6" hlink="hlink" folHlink="folHlink"/>
  <p:sldLayoutIdLst>
    <p:sldLayoutId id="2147485803" r:id="rId1"/>
    <p:sldLayoutId id="2147485804" r:id="rId2"/>
    <p:sldLayoutId id="2147485805" r:id="rId3"/>
    <p:sldLayoutId id="2147485806" r:id="rId4"/>
    <p:sldLayoutId id="2147485807" r:id="rId5"/>
    <p:sldLayoutId id="2147485808" r:id="rId6"/>
    <p:sldLayoutId id="2147485809" r:id="rId7"/>
    <p:sldLayoutId id="2147485810" r:id="rId8"/>
    <p:sldLayoutId id="2147485811" r:id="rId9"/>
    <p:sldLayoutId id="2147485812" r:id="rId10"/>
    <p:sldLayoutId id="2147485813" r:id="rId11"/>
  </p:sldLayoutIdLst>
  <p:txStyles>
    <p:titleStyle>
      <a:lvl1pPr algn="ctr" defTabSz="320040" rtl="0" eaLnBrk="0" fontAlgn="base" hangingPunct="0">
        <a:lnSpc>
          <a:spcPct val="102000"/>
        </a:lnSpc>
        <a:spcBef>
          <a:spcPct val="0"/>
        </a:spcBef>
        <a:spcAft>
          <a:spcPct val="0"/>
        </a:spcAft>
        <a:buClr>
          <a:srgbClr val="000000"/>
        </a:buClr>
        <a:buSzPct val="100000"/>
        <a:buFont typeface="Times New Roman" charset="0"/>
        <a:defRPr sz="3400" kern="1200">
          <a:solidFill>
            <a:srgbClr val="000000"/>
          </a:solidFill>
          <a:latin typeface="Calibri" panose="020F0502020204030204" pitchFamily="34" charset="0"/>
          <a:ea typeface="ＭＳ Ｐゴシック" charset="0"/>
          <a:cs typeface="+mj-cs"/>
        </a:defRPr>
      </a:lvl1pPr>
      <a:lvl2pPr algn="ctr" defTabSz="320040" rtl="0" eaLnBrk="0" fontAlgn="base" hangingPunct="0">
        <a:lnSpc>
          <a:spcPct val="102000"/>
        </a:lnSpc>
        <a:spcBef>
          <a:spcPct val="0"/>
        </a:spcBef>
        <a:spcAft>
          <a:spcPct val="0"/>
        </a:spcAft>
        <a:buClr>
          <a:srgbClr val="000000"/>
        </a:buClr>
        <a:buSzPct val="100000"/>
        <a:buFont typeface="Times New Roman" charset="0"/>
        <a:defRPr sz="3400">
          <a:solidFill>
            <a:srgbClr val="000000"/>
          </a:solidFill>
          <a:latin typeface="Calibri" charset="0"/>
          <a:ea typeface="ＭＳ Ｐゴシック" charset="0"/>
          <a:cs typeface="Droid Sans" charset="0"/>
        </a:defRPr>
      </a:lvl2pPr>
      <a:lvl3pPr algn="ctr" defTabSz="320040" rtl="0" eaLnBrk="0" fontAlgn="base" hangingPunct="0">
        <a:lnSpc>
          <a:spcPct val="102000"/>
        </a:lnSpc>
        <a:spcBef>
          <a:spcPct val="0"/>
        </a:spcBef>
        <a:spcAft>
          <a:spcPct val="0"/>
        </a:spcAft>
        <a:buClr>
          <a:srgbClr val="000000"/>
        </a:buClr>
        <a:buSzPct val="100000"/>
        <a:buFont typeface="Times New Roman" charset="0"/>
        <a:defRPr sz="3400">
          <a:solidFill>
            <a:srgbClr val="000000"/>
          </a:solidFill>
          <a:latin typeface="Calibri" charset="0"/>
          <a:ea typeface="ＭＳ Ｐゴシック" charset="0"/>
          <a:cs typeface="Droid Sans" charset="0"/>
        </a:defRPr>
      </a:lvl3pPr>
      <a:lvl4pPr algn="ctr" defTabSz="320040" rtl="0" eaLnBrk="0" fontAlgn="base" hangingPunct="0">
        <a:lnSpc>
          <a:spcPct val="102000"/>
        </a:lnSpc>
        <a:spcBef>
          <a:spcPct val="0"/>
        </a:spcBef>
        <a:spcAft>
          <a:spcPct val="0"/>
        </a:spcAft>
        <a:buClr>
          <a:srgbClr val="000000"/>
        </a:buClr>
        <a:buSzPct val="100000"/>
        <a:buFont typeface="Times New Roman" charset="0"/>
        <a:defRPr sz="3400">
          <a:solidFill>
            <a:srgbClr val="000000"/>
          </a:solidFill>
          <a:latin typeface="Calibri" charset="0"/>
          <a:ea typeface="ＭＳ Ｐゴシック" charset="0"/>
          <a:cs typeface="Droid Sans" charset="0"/>
        </a:defRPr>
      </a:lvl4pPr>
      <a:lvl5pPr algn="ctr" defTabSz="320040" rtl="0" eaLnBrk="0" fontAlgn="base" hangingPunct="0">
        <a:lnSpc>
          <a:spcPct val="102000"/>
        </a:lnSpc>
        <a:spcBef>
          <a:spcPct val="0"/>
        </a:spcBef>
        <a:spcAft>
          <a:spcPct val="0"/>
        </a:spcAft>
        <a:buClr>
          <a:srgbClr val="000000"/>
        </a:buClr>
        <a:buSzPct val="100000"/>
        <a:buFont typeface="Times New Roman" charset="0"/>
        <a:defRPr sz="3400">
          <a:solidFill>
            <a:srgbClr val="000000"/>
          </a:solidFill>
          <a:latin typeface="Calibri" charset="0"/>
          <a:ea typeface="ＭＳ Ｐゴシック" charset="0"/>
          <a:cs typeface="Droid Sans" charset="0"/>
        </a:defRPr>
      </a:lvl5pPr>
      <a:lvl6pPr marL="1760220" indent="-160020" algn="ctr" defTabSz="320040" rtl="0" fontAlgn="base" hangingPunct="0">
        <a:lnSpc>
          <a:spcPct val="102000"/>
        </a:lnSpc>
        <a:spcBef>
          <a:spcPct val="0"/>
        </a:spcBef>
        <a:spcAft>
          <a:spcPct val="0"/>
        </a:spcAft>
        <a:buClr>
          <a:srgbClr val="000000"/>
        </a:buClr>
        <a:buSzPct val="100000"/>
        <a:buFont typeface="Times New Roman" panose="02020603050405020304" pitchFamily="18" charset="0"/>
        <a:defRPr sz="3400">
          <a:solidFill>
            <a:srgbClr val="000000"/>
          </a:solidFill>
          <a:latin typeface="Carlito" charset="0"/>
          <a:ea typeface="Droid Sans" charset="0"/>
          <a:cs typeface="Droid Sans" charset="0"/>
        </a:defRPr>
      </a:lvl6pPr>
      <a:lvl7pPr marL="2080260" indent="-160020" algn="ctr" defTabSz="320040" rtl="0" fontAlgn="base" hangingPunct="0">
        <a:lnSpc>
          <a:spcPct val="102000"/>
        </a:lnSpc>
        <a:spcBef>
          <a:spcPct val="0"/>
        </a:spcBef>
        <a:spcAft>
          <a:spcPct val="0"/>
        </a:spcAft>
        <a:buClr>
          <a:srgbClr val="000000"/>
        </a:buClr>
        <a:buSzPct val="100000"/>
        <a:buFont typeface="Times New Roman" panose="02020603050405020304" pitchFamily="18" charset="0"/>
        <a:defRPr sz="3400">
          <a:solidFill>
            <a:srgbClr val="000000"/>
          </a:solidFill>
          <a:latin typeface="Carlito" charset="0"/>
          <a:ea typeface="Droid Sans" charset="0"/>
          <a:cs typeface="Droid Sans" charset="0"/>
        </a:defRPr>
      </a:lvl7pPr>
      <a:lvl8pPr marL="2400300" indent="-160020" algn="ctr" defTabSz="320040" rtl="0" fontAlgn="base" hangingPunct="0">
        <a:lnSpc>
          <a:spcPct val="102000"/>
        </a:lnSpc>
        <a:spcBef>
          <a:spcPct val="0"/>
        </a:spcBef>
        <a:spcAft>
          <a:spcPct val="0"/>
        </a:spcAft>
        <a:buClr>
          <a:srgbClr val="000000"/>
        </a:buClr>
        <a:buSzPct val="100000"/>
        <a:buFont typeface="Times New Roman" panose="02020603050405020304" pitchFamily="18" charset="0"/>
        <a:defRPr sz="3400">
          <a:solidFill>
            <a:srgbClr val="000000"/>
          </a:solidFill>
          <a:latin typeface="Carlito" charset="0"/>
          <a:ea typeface="Droid Sans" charset="0"/>
          <a:cs typeface="Droid Sans" charset="0"/>
        </a:defRPr>
      </a:lvl8pPr>
      <a:lvl9pPr marL="2720340" indent="-160020" algn="ctr" defTabSz="320040" rtl="0" fontAlgn="base" hangingPunct="0">
        <a:lnSpc>
          <a:spcPct val="102000"/>
        </a:lnSpc>
        <a:spcBef>
          <a:spcPct val="0"/>
        </a:spcBef>
        <a:spcAft>
          <a:spcPct val="0"/>
        </a:spcAft>
        <a:buClr>
          <a:srgbClr val="000000"/>
        </a:buClr>
        <a:buSzPct val="100000"/>
        <a:buFont typeface="Times New Roman" panose="02020603050405020304" pitchFamily="18" charset="0"/>
        <a:defRPr sz="3400">
          <a:solidFill>
            <a:srgbClr val="000000"/>
          </a:solidFill>
          <a:latin typeface="Carlito" charset="0"/>
          <a:ea typeface="Droid Sans" charset="0"/>
          <a:cs typeface="Droid Sans" charset="0"/>
        </a:defRPr>
      </a:lvl9pPr>
    </p:titleStyle>
    <p:bodyStyle>
      <a:lvl1pPr marL="240030" indent="-240030" algn="l" defTabSz="320040" rtl="0" eaLnBrk="0" fontAlgn="base" hangingPunct="0">
        <a:lnSpc>
          <a:spcPct val="71000"/>
        </a:lnSpc>
        <a:spcBef>
          <a:spcPct val="0"/>
        </a:spcBef>
        <a:spcAft>
          <a:spcPts val="455"/>
        </a:spcAft>
        <a:buClr>
          <a:srgbClr val="000000"/>
        </a:buClr>
        <a:buSzPct val="100000"/>
        <a:buFont typeface="Times New Roman" charset="0"/>
        <a:defRPr sz="2500" kern="1200">
          <a:solidFill>
            <a:srgbClr val="000000"/>
          </a:solidFill>
          <a:latin typeface="Calibri" panose="020F0502020204030204" pitchFamily="34" charset="0"/>
          <a:ea typeface="ＭＳ Ｐゴシック" charset="0"/>
          <a:cs typeface="+mn-cs"/>
        </a:defRPr>
      </a:lvl1pPr>
      <a:lvl2pPr marL="520065" indent="-200025" algn="l" defTabSz="320040" rtl="0" eaLnBrk="0" fontAlgn="base" hangingPunct="0">
        <a:lnSpc>
          <a:spcPct val="71000"/>
        </a:lnSpc>
        <a:spcBef>
          <a:spcPct val="0"/>
        </a:spcBef>
        <a:spcAft>
          <a:spcPts val="455"/>
        </a:spcAft>
        <a:buClr>
          <a:srgbClr val="000000"/>
        </a:buClr>
        <a:buSzPct val="100000"/>
        <a:buFont typeface="Times New Roman" charset="0"/>
        <a:defRPr sz="2200" kern="1200">
          <a:solidFill>
            <a:srgbClr val="000000"/>
          </a:solidFill>
          <a:latin typeface="Calibri" panose="020F0502020204030204" pitchFamily="34" charset="0"/>
          <a:ea typeface="+mn-ea"/>
          <a:cs typeface="+mn-cs"/>
        </a:defRPr>
      </a:lvl2pPr>
      <a:lvl3pPr marL="800100" indent="-160020" algn="l" defTabSz="320040" rtl="0" eaLnBrk="0" fontAlgn="base" hangingPunct="0">
        <a:lnSpc>
          <a:spcPct val="71000"/>
        </a:lnSpc>
        <a:spcBef>
          <a:spcPct val="0"/>
        </a:spcBef>
        <a:spcAft>
          <a:spcPts val="455"/>
        </a:spcAft>
        <a:buClr>
          <a:srgbClr val="000000"/>
        </a:buClr>
        <a:buSzPct val="100000"/>
        <a:buFont typeface="Times New Roman" charset="0"/>
        <a:defRPr sz="1800" kern="1200">
          <a:solidFill>
            <a:srgbClr val="000000"/>
          </a:solidFill>
          <a:latin typeface="Calibri" panose="020F0502020204030204" pitchFamily="34" charset="0"/>
          <a:ea typeface="+mn-ea"/>
          <a:cs typeface="+mn-cs"/>
        </a:defRPr>
      </a:lvl3pPr>
      <a:lvl4pPr marL="1120140" indent="-160020" algn="l" defTabSz="320040" rtl="0" eaLnBrk="0" fontAlgn="base" hangingPunct="0">
        <a:lnSpc>
          <a:spcPct val="71000"/>
        </a:lnSpc>
        <a:spcBef>
          <a:spcPct val="0"/>
        </a:spcBef>
        <a:spcAft>
          <a:spcPts val="455"/>
        </a:spcAft>
        <a:buClr>
          <a:srgbClr val="000000"/>
        </a:buClr>
        <a:buSzPct val="100000"/>
        <a:buFont typeface="Times New Roman" charset="0"/>
        <a:defRPr sz="1500" kern="1200">
          <a:solidFill>
            <a:srgbClr val="000000"/>
          </a:solidFill>
          <a:latin typeface="Calibri" panose="020F0502020204030204" pitchFamily="34" charset="0"/>
          <a:ea typeface="+mn-ea"/>
          <a:cs typeface="+mn-cs"/>
        </a:defRPr>
      </a:lvl4pPr>
      <a:lvl5pPr marL="1440180" indent="-160020" algn="l" defTabSz="320040" rtl="0" eaLnBrk="0" fontAlgn="base" hangingPunct="0">
        <a:lnSpc>
          <a:spcPct val="71000"/>
        </a:lnSpc>
        <a:spcBef>
          <a:spcPct val="0"/>
        </a:spcBef>
        <a:spcAft>
          <a:spcPts val="455"/>
        </a:spcAft>
        <a:buClr>
          <a:srgbClr val="000000"/>
        </a:buClr>
        <a:buSzPct val="100000"/>
        <a:buFont typeface="Times New Roman" charset="0"/>
        <a:defRPr sz="1500" kern="1200">
          <a:solidFill>
            <a:srgbClr val="000000"/>
          </a:solidFill>
          <a:latin typeface="Calibri" panose="020F0502020204030204" pitchFamily="34" charset="0"/>
          <a:ea typeface="+mn-ea"/>
          <a:cs typeface="+mn-cs"/>
        </a:defRPr>
      </a:lvl5pPr>
      <a:lvl6pPr marL="1760220" indent="-160020" algn="l" defTabSz="640080" rtl="0" eaLnBrk="1" latinLnBrk="0" hangingPunct="1">
        <a:lnSpc>
          <a:spcPct val="90000"/>
        </a:lnSpc>
        <a:spcBef>
          <a:spcPts val="350"/>
        </a:spcBef>
        <a:buFont typeface="Arial" panose="020B0604020202020204" pitchFamily="34" charset="0"/>
        <a:buChar char="•"/>
        <a:defRPr sz="1300" kern="1200">
          <a:solidFill>
            <a:schemeClr val="tx1"/>
          </a:solidFill>
          <a:latin typeface="+mn-lt"/>
          <a:ea typeface="+mn-ea"/>
          <a:cs typeface="+mn-cs"/>
        </a:defRPr>
      </a:lvl6pPr>
      <a:lvl7pPr marL="2080260" indent="-160020" algn="l" defTabSz="640080" rtl="0" eaLnBrk="1" latinLnBrk="0" hangingPunct="1">
        <a:lnSpc>
          <a:spcPct val="90000"/>
        </a:lnSpc>
        <a:spcBef>
          <a:spcPts val="350"/>
        </a:spcBef>
        <a:buFont typeface="Arial" panose="020B0604020202020204" pitchFamily="34" charset="0"/>
        <a:buChar char="•"/>
        <a:defRPr sz="1300" kern="1200">
          <a:solidFill>
            <a:schemeClr val="tx1"/>
          </a:solidFill>
          <a:latin typeface="+mn-lt"/>
          <a:ea typeface="+mn-ea"/>
          <a:cs typeface="+mn-cs"/>
        </a:defRPr>
      </a:lvl7pPr>
      <a:lvl8pPr marL="2400300" indent="-160020" algn="l" defTabSz="640080" rtl="0" eaLnBrk="1" latinLnBrk="0" hangingPunct="1">
        <a:lnSpc>
          <a:spcPct val="90000"/>
        </a:lnSpc>
        <a:spcBef>
          <a:spcPts val="350"/>
        </a:spcBef>
        <a:buFont typeface="Arial" panose="020B0604020202020204" pitchFamily="34" charset="0"/>
        <a:buChar char="•"/>
        <a:defRPr sz="1300" kern="1200">
          <a:solidFill>
            <a:schemeClr val="tx1"/>
          </a:solidFill>
          <a:latin typeface="+mn-lt"/>
          <a:ea typeface="+mn-ea"/>
          <a:cs typeface="+mn-cs"/>
        </a:defRPr>
      </a:lvl8pPr>
      <a:lvl9pPr marL="2720340" indent="-160020" algn="l" defTabSz="640080" rtl="0" eaLnBrk="1" latinLnBrk="0" hangingPunct="1">
        <a:lnSpc>
          <a:spcPct val="90000"/>
        </a:lnSpc>
        <a:spcBef>
          <a:spcPts val="350"/>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40080" rtl="0" eaLnBrk="1" latinLnBrk="0" hangingPunct="1">
        <a:defRPr sz="1300" kern="1200">
          <a:solidFill>
            <a:schemeClr val="tx1"/>
          </a:solidFill>
          <a:latin typeface="+mn-lt"/>
          <a:ea typeface="+mn-ea"/>
          <a:cs typeface="+mn-cs"/>
        </a:defRPr>
      </a:lvl1pPr>
      <a:lvl2pPr marL="320040" algn="l" defTabSz="640080" rtl="0" eaLnBrk="1" latinLnBrk="0" hangingPunct="1">
        <a:defRPr sz="1300" kern="1200">
          <a:solidFill>
            <a:schemeClr val="tx1"/>
          </a:solidFill>
          <a:latin typeface="+mn-lt"/>
          <a:ea typeface="+mn-ea"/>
          <a:cs typeface="+mn-cs"/>
        </a:defRPr>
      </a:lvl2pPr>
      <a:lvl3pPr marL="640080" algn="l" defTabSz="640080" rtl="0" eaLnBrk="1" latinLnBrk="0" hangingPunct="1">
        <a:defRPr sz="1300" kern="1200">
          <a:solidFill>
            <a:schemeClr val="tx1"/>
          </a:solidFill>
          <a:latin typeface="+mn-lt"/>
          <a:ea typeface="+mn-ea"/>
          <a:cs typeface="+mn-cs"/>
        </a:defRPr>
      </a:lvl3pPr>
      <a:lvl4pPr marL="960120" algn="l" defTabSz="640080" rtl="0" eaLnBrk="1" latinLnBrk="0" hangingPunct="1">
        <a:defRPr sz="1300" kern="1200">
          <a:solidFill>
            <a:schemeClr val="tx1"/>
          </a:solidFill>
          <a:latin typeface="+mn-lt"/>
          <a:ea typeface="+mn-ea"/>
          <a:cs typeface="+mn-cs"/>
        </a:defRPr>
      </a:lvl4pPr>
      <a:lvl5pPr marL="1280160" algn="l" defTabSz="640080" rtl="0" eaLnBrk="1" latinLnBrk="0" hangingPunct="1">
        <a:defRPr sz="1300" kern="1200">
          <a:solidFill>
            <a:schemeClr val="tx1"/>
          </a:solidFill>
          <a:latin typeface="+mn-lt"/>
          <a:ea typeface="+mn-ea"/>
          <a:cs typeface="+mn-cs"/>
        </a:defRPr>
      </a:lvl5pPr>
      <a:lvl6pPr marL="1600200" algn="l" defTabSz="640080" rtl="0" eaLnBrk="1" latinLnBrk="0" hangingPunct="1">
        <a:defRPr sz="1300" kern="1200">
          <a:solidFill>
            <a:schemeClr val="tx1"/>
          </a:solidFill>
          <a:latin typeface="+mn-lt"/>
          <a:ea typeface="+mn-ea"/>
          <a:cs typeface="+mn-cs"/>
        </a:defRPr>
      </a:lvl6pPr>
      <a:lvl7pPr marL="1920240" algn="l" defTabSz="640080" rtl="0" eaLnBrk="1" latinLnBrk="0" hangingPunct="1">
        <a:defRPr sz="1300" kern="1200">
          <a:solidFill>
            <a:schemeClr val="tx1"/>
          </a:solidFill>
          <a:latin typeface="+mn-lt"/>
          <a:ea typeface="+mn-ea"/>
          <a:cs typeface="+mn-cs"/>
        </a:defRPr>
      </a:lvl7pPr>
      <a:lvl8pPr marL="2240280" algn="l" defTabSz="640080" rtl="0" eaLnBrk="1" latinLnBrk="0" hangingPunct="1">
        <a:defRPr sz="1300" kern="1200">
          <a:solidFill>
            <a:schemeClr val="tx1"/>
          </a:solidFill>
          <a:latin typeface="+mn-lt"/>
          <a:ea typeface="+mn-ea"/>
          <a:cs typeface="+mn-cs"/>
        </a:defRPr>
      </a:lvl8pPr>
      <a:lvl9pPr marL="2560320" algn="l" defTabSz="640080" rtl="0" eaLnBrk="1" latinLnBrk="0" hangingPunct="1">
        <a:defRPr sz="13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dirty="0">
              <a:solidFill>
                <a:srgbClr val="000000"/>
              </a:solidFill>
              <a:ea typeface=""/>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269143272"/>
      </p:ext>
    </p:extLst>
  </p:cSld>
  <p:clrMap bg1="lt1" tx1="dk1" bg2="lt2" tx2="dk2" accent1="accent1" accent2="accent2" accent3="accent3" accent4="accent4" accent5="accent5" accent6="accent6" hlink="hlink" folHlink="folHlink"/>
  <p:sldLayoutIdLst>
    <p:sldLayoutId id="2147485815" r:id="rId1"/>
    <p:sldLayoutId id="2147485816" r:id="rId2"/>
    <p:sldLayoutId id="2147485817" r:id="rId3"/>
    <p:sldLayoutId id="2147485818" r:id="rId4"/>
    <p:sldLayoutId id="2147485819" r:id="rId5"/>
    <p:sldLayoutId id="2147485820" r:id="rId6"/>
    <p:sldLayoutId id="2147485821" r:id="rId7"/>
    <p:sldLayoutId id="2147485822" r:id="rId8"/>
    <p:sldLayoutId id="2147485823" r:id="rId9"/>
    <p:sldLayoutId id="2147485824" r:id="rId10"/>
    <p:sldLayoutId id="214748582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6" tIns="45714" rIns="91426" bIns="45714"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426" tIns="45714" rIns="91426" bIns="45714"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defTabSz="457131" eaLnBrk="1" hangingPunct="1">
              <a:defRPr/>
            </a:pPr>
            <a:fld id="{2CE593E5-F38D-FD40-A93F-456A3E799E50}" type="datetime1">
              <a:rPr lang="en-US">
                <a:solidFill>
                  <a:prstClr val="black">
                    <a:tint val="75000"/>
                  </a:prstClr>
                </a:solidFill>
              </a:rPr>
              <a:pPr defTabSz="457131" eaLnBrk="1" hangingPunct="1">
                <a:defRPr/>
              </a:pPr>
              <a:t>09-Oct-18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26" tIns="45714" rIns="91426" bIns="45714"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131" eaLnBrk="1" hangingPunct="1">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26" tIns="45714" rIns="91426" bIns="45714" rtlCol="0" anchor="ctr"/>
          <a:lstStyle>
            <a:lvl1pPr algn="r" fontAlgn="auto">
              <a:spcBef>
                <a:spcPts val="0"/>
              </a:spcBef>
              <a:spcAft>
                <a:spcPts val="0"/>
              </a:spcAft>
              <a:defRPr sz="2000" smtClean="0">
                <a:solidFill>
                  <a:schemeClr val="tx1">
                    <a:tint val="75000"/>
                  </a:schemeClr>
                </a:solidFill>
                <a:latin typeface="+mn-lt"/>
                <a:ea typeface="+mn-ea"/>
                <a:cs typeface="+mn-cs"/>
              </a:defRPr>
            </a:lvl1pPr>
          </a:lstStyle>
          <a:p>
            <a:pPr defTabSz="457131" eaLnBrk="1" hangingPunct="1">
              <a:defRPr/>
            </a:pPr>
            <a:fld id="{8A7AAB5F-675F-1E47-950A-8D7D15C05443}" type="slidenum">
              <a:rPr lang="en-US">
                <a:solidFill>
                  <a:prstClr val="black">
                    <a:tint val="75000"/>
                  </a:prstClr>
                </a:solidFill>
              </a:rPr>
              <a:pPr defTabSz="457131" eaLnBrk="1" hangingPunct="1">
                <a:defRPr/>
              </a:pPr>
              <a:t>‹#›</a:t>
            </a:fld>
            <a:endParaRPr lang="en-US" dirty="0">
              <a:solidFill>
                <a:prstClr val="black">
                  <a:tint val="75000"/>
                </a:prstClr>
              </a:solidFill>
            </a:endParaRPr>
          </a:p>
        </p:txBody>
      </p:sp>
    </p:spTree>
    <p:extLst>
      <p:ext uri="{BB962C8B-B14F-4D97-AF65-F5344CB8AC3E}">
        <p14:creationId xmlns:p14="http://schemas.microsoft.com/office/powerpoint/2010/main" val="1951501493"/>
      </p:ext>
    </p:extLst>
  </p:cSld>
  <p:clrMap bg1="lt1" tx1="dk1" bg2="lt2" tx2="dk2" accent1="accent1" accent2="accent2" accent3="accent3" accent4="accent4" accent5="accent5" accent6="accent6" hlink="hlink" folHlink="folHlink"/>
  <p:sldLayoutIdLst>
    <p:sldLayoutId id="2147485827" r:id="rId1"/>
    <p:sldLayoutId id="2147485828" r:id="rId2"/>
    <p:sldLayoutId id="2147485829" r:id="rId3"/>
    <p:sldLayoutId id="2147485830" r:id="rId4"/>
    <p:sldLayoutId id="2147485831" r:id="rId5"/>
    <p:sldLayoutId id="2147485832" r:id="rId6"/>
    <p:sldLayoutId id="2147485833" r:id="rId7"/>
    <p:sldLayoutId id="2147485834" r:id="rId8"/>
    <p:sldLayoutId id="2147485835" r:id="rId9"/>
    <p:sldLayoutId id="2147485836" r:id="rId10"/>
    <p:sldLayoutId id="2147485837" r:id="rId11"/>
  </p:sldLayoutIdLst>
  <p:hf hdr="0" ftr="0" dt="0"/>
  <p:txStyles>
    <p:titleStyle>
      <a:lvl1pPr algn="ctr" defTabSz="457131"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131"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263"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395"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527"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849" indent="-342849" algn="l" defTabSz="457131"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839" indent="-285708" algn="l" defTabSz="457131"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2829" indent="-228565" algn="l" defTabSz="457131"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599960" indent="-228565" algn="l" defTabSz="45713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091" indent="-228565" algn="l" defTabSz="45713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222" indent="-228565" algn="l" defTabSz="457131" rtl="0" eaLnBrk="1" latinLnBrk="0" hangingPunct="1">
        <a:spcBef>
          <a:spcPct val="20000"/>
        </a:spcBef>
        <a:buFont typeface="Arial"/>
        <a:buChar char="•"/>
        <a:defRPr sz="2000" kern="1200">
          <a:solidFill>
            <a:schemeClr val="tx1"/>
          </a:solidFill>
          <a:latin typeface="+mn-lt"/>
          <a:ea typeface="+mn-ea"/>
          <a:cs typeface="+mn-cs"/>
        </a:defRPr>
      </a:lvl6pPr>
      <a:lvl7pPr marL="2971354" indent="-228565" algn="l" defTabSz="457131" rtl="0" eaLnBrk="1" latinLnBrk="0" hangingPunct="1">
        <a:spcBef>
          <a:spcPct val="20000"/>
        </a:spcBef>
        <a:buFont typeface="Arial"/>
        <a:buChar char="•"/>
        <a:defRPr sz="2000" kern="1200">
          <a:solidFill>
            <a:schemeClr val="tx1"/>
          </a:solidFill>
          <a:latin typeface="+mn-lt"/>
          <a:ea typeface="+mn-ea"/>
          <a:cs typeface="+mn-cs"/>
        </a:defRPr>
      </a:lvl7pPr>
      <a:lvl8pPr marL="3428486" indent="-228565" algn="l" defTabSz="457131" rtl="0" eaLnBrk="1" latinLnBrk="0" hangingPunct="1">
        <a:spcBef>
          <a:spcPct val="20000"/>
        </a:spcBef>
        <a:buFont typeface="Arial"/>
        <a:buChar char="•"/>
        <a:defRPr sz="2000" kern="1200">
          <a:solidFill>
            <a:schemeClr val="tx1"/>
          </a:solidFill>
          <a:latin typeface="+mn-lt"/>
          <a:ea typeface="+mn-ea"/>
          <a:cs typeface="+mn-cs"/>
        </a:defRPr>
      </a:lvl8pPr>
      <a:lvl9pPr marL="3885617" indent="-228565" algn="l" defTabSz="45713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1" rtl="0" eaLnBrk="1" latinLnBrk="0" hangingPunct="1">
        <a:defRPr sz="1800" kern="1200">
          <a:solidFill>
            <a:schemeClr val="tx1"/>
          </a:solidFill>
          <a:latin typeface="+mn-lt"/>
          <a:ea typeface="+mn-ea"/>
          <a:cs typeface="+mn-cs"/>
        </a:defRPr>
      </a:lvl1pPr>
      <a:lvl2pPr marL="457131" algn="l" defTabSz="457131" rtl="0" eaLnBrk="1" latinLnBrk="0" hangingPunct="1">
        <a:defRPr sz="1800" kern="1200">
          <a:solidFill>
            <a:schemeClr val="tx1"/>
          </a:solidFill>
          <a:latin typeface="+mn-lt"/>
          <a:ea typeface="+mn-ea"/>
          <a:cs typeface="+mn-cs"/>
        </a:defRPr>
      </a:lvl2pPr>
      <a:lvl3pPr marL="914263" algn="l" defTabSz="457131" rtl="0" eaLnBrk="1" latinLnBrk="0" hangingPunct="1">
        <a:defRPr sz="1800" kern="1200">
          <a:solidFill>
            <a:schemeClr val="tx1"/>
          </a:solidFill>
          <a:latin typeface="+mn-lt"/>
          <a:ea typeface="+mn-ea"/>
          <a:cs typeface="+mn-cs"/>
        </a:defRPr>
      </a:lvl3pPr>
      <a:lvl4pPr marL="1371395" algn="l" defTabSz="457131" rtl="0" eaLnBrk="1" latinLnBrk="0" hangingPunct="1">
        <a:defRPr sz="1800" kern="1200">
          <a:solidFill>
            <a:schemeClr val="tx1"/>
          </a:solidFill>
          <a:latin typeface="+mn-lt"/>
          <a:ea typeface="+mn-ea"/>
          <a:cs typeface="+mn-cs"/>
        </a:defRPr>
      </a:lvl4pPr>
      <a:lvl5pPr marL="1828527" algn="l" defTabSz="457131" rtl="0" eaLnBrk="1" latinLnBrk="0" hangingPunct="1">
        <a:defRPr sz="1800" kern="1200">
          <a:solidFill>
            <a:schemeClr val="tx1"/>
          </a:solidFill>
          <a:latin typeface="+mn-lt"/>
          <a:ea typeface="+mn-ea"/>
          <a:cs typeface="+mn-cs"/>
        </a:defRPr>
      </a:lvl5pPr>
      <a:lvl6pPr marL="2285658" algn="l" defTabSz="457131" rtl="0" eaLnBrk="1" latinLnBrk="0" hangingPunct="1">
        <a:defRPr sz="1800" kern="1200">
          <a:solidFill>
            <a:schemeClr val="tx1"/>
          </a:solidFill>
          <a:latin typeface="+mn-lt"/>
          <a:ea typeface="+mn-ea"/>
          <a:cs typeface="+mn-cs"/>
        </a:defRPr>
      </a:lvl6pPr>
      <a:lvl7pPr marL="2742789" algn="l" defTabSz="457131" rtl="0" eaLnBrk="1" latinLnBrk="0" hangingPunct="1">
        <a:defRPr sz="1800" kern="1200">
          <a:solidFill>
            <a:schemeClr val="tx1"/>
          </a:solidFill>
          <a:latin typeface="+mn-lt"/>
          <a:ea typeface="+mn-ea"/>
          <a:cs typeface="+mn-cs"/>
        </a:defRPr>
      </a:lvl7pPr>
      <a:lvl8pPr marL="3199920" algn="l" defTabSz="457131" rtl="0" eaLnBrk="1" latinLnBrk="0" hangingPunct="1">
        <a:defRPr sz="1800" kern="1200">
          <a:solidFill>
            <a:schemeClr val="tx1"/>
          </a:solidFill>
          <a:latin typeface="+mn-lt"/>
          <a:ea typeface="+mn-ea"/>
          <a:cs typeface="+mn-cs"/>
        </a:defRPr>
      </a:lvl8pPr>
      <a:lvl9pPr marL="3657051" algn="l" defTabSz="457131"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8"/>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ctr">
              <a:defRPr sz="1200">
                <a:solidFill>
                  <a:srgbClr val="000000"/>
                </a:solidFill>
                <a:latin typeface="+mj-lt"/>
                <a:ea typeface="+mn-ea"/>
                <a:cs typeface="+mn-cs"/>
              </a:defRPr>
            </a:lvl1pPr>
          </a:lstStyle>
          <a:p>
            <a:pPr defTabSz="914263"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600">
                <a:solidFill>
                  <a:srgbClr val="000000"/>
                </a:solidFill>
                <a:latin typeface="Garamond" charset="0"/>
              </a:defRPr>
            </a:lvl1pPr>
          </a:lstStyle>
          <a:p>
            <a:pPr defTabSz="914263" eaLnBrk="1" hangingPunct="1"/>
            <a:fld id="{A7361BF2-EEC8-BD44-B1FF-0E6EA04503FC}" type="slidenum">
              <a:rPr lang="en-US" smtClean="0">
                <a:ea typeface="ＭＳ Ｐゴシック" charset="0"/>
                <a:cs typeface="Arial" charset="0"/>
              </a:rPr>
              <a:pPr defTabSz="914263"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223084445"/>
      </p:ext>
    </p:extLst>
  </p:cSld>
  <p:clrMap bg1="lt1" tx1="dk1" bg2="lt2" tx2="dk2" accent1="accent1" accent2="accent2" accent3="accent3" accent4="accent4" accent5="accent5" accent6="accent6" hlink="hlink" folHlink="folHlink"/>
  <p:sldLayoutIdLst>
    <p:sldLayoutId id="2147485839" r:id="rId1"/>
    <p:sldLayoutId id="2147485840" r:id="rId2"/>
    <p:sldLayoutId id="2147485841" r:id="rId3"/>
    <p:sldLayoutId id="2147485842" r:id="rId4"/>
    <p:sldLayoutId id="2147485843" r:id="rId5"/>
    <p:sldLayoutId id="2147485844" r:id="rId6"/>
    <p:sldLayoutId id="2147485845" r:id="rId7"/>
    <p:sldLayoutId id="2147485846" r:id="rId8"/>
    <p:sldLayoutId id="2147485847" r:id="rId9"/>
    <p:sldLayoutId id="2147485848" r:id="rId10"/>
    <p:sldLayoutId id="2147485849" r:id="rId11"/>
    <p:sldLayoutId id="214748585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131" algn="l" rtl="0" fontAlgn="base">
        <a:spcBef>
          <a:spcPct val="0"/>
        </a:spcBef>
        <a:spcAft>
          <a:spcPct val="0"/>
        </a:spcAft>
        <a:defRPr sz="4000">
          <a:solidFill>
            <a:schemeClr val="tx2"/>
          </a:solidFill>
          <a:latin typeface="Garamond" pitchFamily="18" charset="0"/>
        </a:defRPr>
      </a:lvl6pPr>
      <a:lvl7pPr marL="914263" algn="l" rtl="0" fontAlgn="base">
        <a:spcBef>
          <a:spcPct val="0"/>
        </a:spcBef>
        <a:spcAft>
          <a:spcPct val="0"/>
        </a:spcAft>
        <a:defRPr sz="4000">
          <a:solidFill>
            <a:schemeClr val="tx2"/>
          </a:solidFill>
          <a:latin typeface="Garamond" pitchFamily="18" charset="0"/>
        </a:defRPr>
      </a:lvl7pPr>
      <a:lvl8pPr marL="1371395" algn="l" rtl="0" fontAlgn="base">
        <a:spcBef>
          <a:spcPct val="0"/>
        </a:spcBef>
        <a:spcAft>
          <a:spcPct val="0"/>
        </a:spcAft>
        <a:defRPr sz="4000">
          <a:solidFill>
            <a:schemeClr val="tx2"/>
          </a:solidFill>
          <a:latin typeface="Garamond" pitchFamily="18" charset="0"/>
        </a:defRPr>
      </a:lvl8pPr>
      <a:lvl9pPr marL="1828527" algn="l" rtl="0" fontAlgn="base">
        <a:spcBef>
          <a:spcPct val="0"/>
        </a:spcBef>
        <a:spcAft>
          <a:spcPct val="0"/>
        </a:spcAft>
        <a:defRPr sz="4000">
          <a:solidFill>
            <a:schemeClr val="tx2"/>
          </a:solidFill>
          <a:latin typeface="Garamond" pitchFamily="18" charset="0"/>
        </a:defRPr>
      </a:lvl9pPr>
    </p:titleStyle>
    <p:bodyStyle>
      <a:lvl1pPr marL="342849" indent="-342849"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826" indent="-325389"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197" indent="-350785"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649" indent="-315865"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0911" indent="-339674"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042"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7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30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37"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63" rtl="0" eaLnBrk="1" latinLnBrk="0" hangingPunct="1">
        <a:defRPr sz="1800" kern="1200">
          <a:solidFill>
            <a:schemeClr val="tx1"/>
          </a:solidFill>
          <a:latin typeface="+mn-lt"/>
          <a:ea typeface="+mn-ea"/>
          <a:cs typeface="+mn-cs"/>
        </a:defRPr>
      </a:lvl1pPr>
      <a:lvl2pPr marL="457131"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7" algn="l" defTabSz="914263" rtl="0" eaLnBrk="1" latinLnBrk="0" hangingPunct="1">
        <a:defRPr sz="1800" kern="1200">
          <a:solidFill>
            <a:schemeClr val="tx1"/>
          </a:solidFill>
          <a:latin typeface="+mn-lt"/>
          <a:ea typeface="+mn-ea"/>
          <a:cs typeface="+mn-cs"/>
        </a:defRPr>
      </a:lvl5pPr>
      <a:lvl6pPr marL="2285658"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615322638"/>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8"/>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ctr">
              <a:defRPr sz="1200">
                <a:solidFill>
                  <a:srgbClr val="000000"/>
                </a:solidFill>
                <a:latin typeface="+mj-lt"/>
                <a:ea typeface="+mn-ea"/>
                <a:cs typeface="+mn-cs"/>
              </a:defRPr>
            </a:lvl1pPr>
          </a:lstStyle>
          <a:p>
            <a:pPr defTabSz="914263"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600">
                <a:solidFill>
                  <a:srgbClr val="000000"/>
                </a:solidFill>
                <a:latin typeface="Garamond" charset="0"/>
              </a:defRPr>
            </a:lvl1pPr>
          </a:lstStyle>
          <a:p>
            <a:pPr defTabSz="914263" eaLnBrk="1" hangingPunct="1"/>
            <a:fld id="{964860F9-DD7C-AE47-98ED-AEBA17B0375F}" type="slidenum">
              <a:rPr lang="en-US" smtClean="0">
                <a:ea typeface="ＭＳ Ｐゴシック" charset="0"/>
                <a:cs typeface="Arial" charset="0"/>
              </a:rPr>
              <a:pPr defTabSz="914263"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1304836971"/>
      </p:ext>
    </p:extLst>
  </p:cSld>
  <p:clrMap bg1="lt1" tx1="dk1" bg2="lt2" tx2="dk2" accent1="accent1" accent2="accent2" accent3="accent3" accent4="accent4" accent5="accent5" accent6="accent6" hlink="hlink" folHlink="folHlink"/>
  <p:sldLayoutIdLst>
    <p:sldLayoutId id="2147485852" r:id="rId1"/>
    <p:sldLayoutId id="2147485853" r:id="rId2"/>
    <p:sldLayoutId id="2147485854" r:id="rId3"/>
    <p:sldLayoutId id="2147485855" r:id="rId4"/>
    <p:sldLayoutId id="2147485856" r:id="rId5"/>
    <p:sldLayoutId id="2147485857" r:id="rId6"/>
    <p:sldLayoutId id="2147485858" r:id="rId7"/>
    <p:sldLayoutId id="2147485859" r:id="rId8"/>
    <p:sldLayoutId id="2147485860" r:id="rId9"/>
    <p:sldLayoutId id="2147485861" r:id="rId10"/>
    <p:sldLayoutId id="2147485862" r:id="rId11"/>
    <p:sldLayoutId id="214748586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131" algn="l" rtl="0" fontAlgn="base">
        <a:spcBef>
          <a:spcPct val="0"/>
        </a:spcBef>
        <a:spcAft>
          <a:spcPct val="0"/>
        </a:spcAft>
        <a:defRPr sz="4000">
          <a:solidFill>
            <a:schemeClr val="tx2"/>
          </a:solidFill>
          <a:latin typeface="Garamond" pitchFamily="18" charset="0"/>
        </a:defRPr>
      </a:lvl6pPr>
      <a:lvl7pPr marL="914263" algn="l" rtl="0" fontAlgn="base">
        <a:spcBef>
          <a:spcPct val="0"/>
        </a:spcBef>
        <a:spcAft>
          <a:spcPct val="0"/>
        </a:spcAft>
        <a:defRPr sz="4000">
          <a:solidFill>
            <a:schemeClr val="tx2"/>
          </a:solidFill>
          <a:latin typeface="Garamond" pitchFamily="18" charset="0"/>
        </a:defRPr>
      </a:lvl7pPr>
      <a:lvl8pPr marL="1371395" algn="l" rtl="0" fontAlgn="base">
        <a:spcBef>
          <a:spcPct val="0"/>
        </a:spcBef>
        <a:spcAft>
          <a:spcPct val="0"/>
        </a:spcAft>
        <a:defRPr sz="4000">
          <a:solidFill>
            <a:schemeClr val="tx2"/>
          </a:solidFill>
          <a:latin typeface="Garamond" pitchFamily="18" charset="0"/>
        </a:defRPr>
      </a:lvl8pPr>
      <a:lvl9pPr marL="1828527" algn="l" rtl="0" fontAlgn="base">
        <a:spcBef>
          <a:spcPct val="0"/>
        </a:spcBef>
        <a:spcAft>
          <a:spcPct val="0"/>
        </a:spcAft>
        <a:defRPr sz="4000">
          <a:solidFill>
            <a:schemeClr val="tx2"/>
          </a:solidFill>
          <a:latin typeface="Garamond" pitchFamily="18" charset="0"/>
        </a:defRPr>
      </a:lvl9pPr>
    </p:titleStyle>
    <p:bodyStyle>
      <a:lvl1pPr marL="342849" indent="-342849"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826" indent="-325389"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197" indent="-350785"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649" indent="-315865"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0911" indent="-339674"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042"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7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30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37"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63" rtl="0" eaLnBrk="1" latinLnBrk="0" hangingPunct="1">
        <a:defRPr sz="1800" kern="1200">
          <a:solidFill>
            <a:schemeClr val="tx1"/>
          </a:solidFill>
          <a:latin typeface="+mn-lt"/>
          <a:ea typeface="+mn-ea"/>
          <a:cs typeface="+mn-cs"/>
        </a:defRPr>
      </a:lvl1pPr>
      <a:lvl2pPr marL="457131"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7" algn="l" defTabSz="914263" rtl="0" eaLnBrk="1" latinLnBrk="0" hangingPunct="1">
        <a:defRPr sz="1800" kern="1200">
          <a:solidFill>
            <a:schemeClr val="tx1"/>
          </a:solidFill>
          <a:latin typeface="+mn-lt"/>
          <a:ea typeface="+mn-ea"/>
          <a:cs typeface="+mn-cs"/>
        </a:defRPr>
      </a:lvl5pPr>
      <a:lvl6pPr marL="2285658"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eaLnBrk="1" fontAlgn="auto" hangingPunct="1">
              <a:spcBef>
                <a:spcPts val="0"/>
              </a:spcBef>
              <a:spcAft>
                <a:spcPts val="0"/>
              </a:spcAft>
            </a:pPr>
            <a:fld id="{62C72F09-E23C-A646-8AD0-A73867D7467F}" type="datetimeFigureOut">
              <a:rPr lang="en-US" smtClean="0">
                <a:solidFill>
                  <a:prstClr val="black">
                    <a:tint val="75000"/>
                  </a:prstClr>
                </a:solidFill>
                <a:latin typeface="Calibri"/>
                <a:ea typeface=""/>
              </a:rPr>
              <a:pPr defTabSz="457200" eaLnBrk="1" fontAlgn="auto" hangingPunct="1">
                <a:spcBef>
                  <a:spcPts val="0"/>
                </a:spcBef>
                <a:spcAft>
                  <a:spcPts val="0"/>
                </a:spcAft>
              </a:pPr>
              <a:t>09-Oct-18</a:t>
            </a:fld>
            <a:endParaRPr lang="en-US" dirty="0">
              <a:solidFill>
                <a:prstClr val="black">
                  <a:tint val="75000"/>
                </a:prstClr>
              </a:solidFill>
              <a:latin typeface="Calibri"/>
              <a:ea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endParaRPr lang="en-US" dirty="0">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pPr>
            <a:fld id="{867D2909-D907-8142-8B43-F10FF8A746DE}" type="slidenum">
              <a:rPr lang="en-US" smtClean="0">
                <a:solidFill>
                  <a:prstClr val="black">
                    <a:tint val="75000"/>
                  </a:prstClr>
                </a:solidFill>
                <a:latin typeface="Calibri"/>
                <a:ea typeface=""/>
              </a:rPr>
              <a:pPr defTabSz="457200" eaLnBrk="1" fontAlgn="auto" hangingPunct="1">
                <a:spcBef>
                  <a:spcPts val="0"/>
                </a:spcBef>
                <a:spcAft>
                  <a:spcPts val="0"/>
                </a:spcAft>
              </a:pPr>
              <a:t>‹#›</a:t>
            </a:fld>
            <a:endParaRPr lang="en-US" dirty="0">
              <a:solidFill>
                <a:prstClr val="black">
                  <a:tint val="75000"/>
                </a:prstClr>
              </a:solidFill>
              <a:latin typeface="Calibri"/>
              <a:ea typeface=""/>
            </a:endParaRPr>
          </a:p>
        </p:txBody>
      </p:sp>
    </p:spTree>
    <p:extLst>
      <p:ext uri="{BB962C8B-B14F-4D97-AF65-F5344CB8AC3E}">
        <p14:creationId xmlns:p14="http://schemas.microsoft.com/office/powerpoint/2010/main" val="3754305"/>
      </p:ext>
    </p:extLst>
  </p:cSld>
  <p:clrMap bg1="lt1" tx1="dk1" bg2="lt2" tx2="dk2" accent1="accent1" accent2="accent2" accent3="accent3" accent4="accent4" accent5="accent5" accent6="accent6" hlink="hlink" folHlink="folHlink"/>
  <p:sldLayoutIdLst>
    <p:sldLayoutId id="2147485865" r:id="rId1"/>
    <p:sldLayoutId id="2147485866" r:id="rId2"/>
    <p:sldLayoutId id="2147485867" r:id="rId3"/>
    <p:sldLayoutId id="2147485868" r:id="rId4"/>
    <p:sldLayoutId id="2147485869" r:id="rId5"/>
    <p:sldLayoutId id="2147485870" r:id="rId6"/>
    <p:sldLayoutId id="2147485871" r:id="rId7"/>
    <p:sldLayoutId id="2147485872" r:id="rId8"/>
    <p:sldLayoutId id="2147485873" r:id="rId9"/>
    <p:sldLayoutId id="2147485874" r:id="rId10"/>
    <p:sldLayoutId id="214748587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eaLnBrk="1" hangingPunct="1">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eaLnBrk="1" hangingPunct="1">
              <a:defRPr/>
            </a:pPr>
            <a:fld id="{FB5C1105-7C02-0A4A-BBB4-558A73CD3ACF}" type="slidenum">
              <a:rPr lang="en-US">
                <a:solidFill>
                  <a:srgbClr val="000000"/>
                </a:solidFill>
                <a:ea typeface="ＭＳ Ｐゴシック" charset="0"/>
                <a:cs typeface="ＭＳ Ｐゴシック" charset="0"/>
              </a:rPr>
              <a:pPr eaLnBrk="1" hangingPunct="1">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3462370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 id="2147484309"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83802828"/>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pPr eaLnBrk="1" fontAlgn="auto" hangingPunct="1">
              <a:spcBef>
                <a:spcPts val="0"/>
              </a:spcBef>
              <a:spcAft>
                <a:spcPts val="0"/>
              </a:spcAft>
            </a:pPr>
            <a:fld id="{9FD9DB3E-E709-42CF-B11F-1DFE1D210A82}" type="datetime1">
              <a:rPr lang="en-US" smtClean="0">
                <a:solidFill>
                  <a:prstClr val="black">
                    <a:alpha val="75000"/>
                  </a:prstClr>
                </a:solidFill>
                <a:latin typeface="Calibri"/>
                <a:ea typeface=""/>
              </a:rPr>
              <a:pPr eaLnBrk="1" fontAlgn="auto" hangingPunct="1">
                <a:spcBef>
                  <a:spcPts val="0"/>
                </a:spcBef>
                <a:spcAft>
                  <a:spcPts val="0"/>
                </a:spcAft>
              </a:pPr>
              <a:t>09-Oct-18</a:t>
            </a:fld>
            <a:endParaRPr lang="en-US">
              <a:solidFill>
                <a:prstClr val="black">
                  <a:alpha val="75000"/>
                </a:prstClr>
              </a:solidFill>
              <a:latin typeface="Calibri"/>
              <a:ea typeface=""/>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pPr eaLnBrk="1" fontAlgn="auto" hangingPunct="1">
              <a:spcBef>
                <a:spcPts val="0"/>
              </a:spcBef>
              <a:spcAft>
                <a:spcPts val="0"/>
              </a:spcAft>
            </a:pPr>
            <a:endParaRPr lang="en-US" dirty="0">
              <a:solidFill>
                <a:prstClr val="black">
                  <a:alpha val="75000"/>
                </a:prstClr>
              </a:solidFill>
              <a:latin typeface="Calibri"/>
              <a:ea typeface=""/>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pPr eaLnBrk="1" fontAlgn="auto" hangingPunct="1">
              <a:spcBef>
                <a:spcPts val="0"/>
              </a:spcBef>
              <a:spcAft>
                <a:spcPts val="0"/>
              </a:spcAft>
            </a:pPr>
            <a:fld id="{659951FD-F195-4FF4-B5D0-ABFF8986B8DF}" type="slidenum">
              <a:rPr lang="en-US" smtClean="0">
                <a:solidFill>
                  <a:prstClr val="black"/>
                </a:solidFill>
                <a:latin typeface="Calibri"/>
                <a:ea typeface=""/>
              </a:rPr>
              <a:pPr eaLnBrk="1" fontAlgn="auto" hangingPunct="1">
                <a:spcBef>
                  <a:spcPts val="0"/>
                </a:spcBef>
                <a:spcAft>
                  <a:spcPts val="0"/>
                </a:spcAft>
              </a:pPr>
              <a:t>‹#›</a:t>
            </a:fld>
            <a:endParaRPr lang="en-US" dirty="0">
              <a:solidFill>
                <a:prstClr val="black"/>
              </a:solidFill>
              <a:latin typeface="Calibri"/>
              <a:ea typeface=""/>
            </a:endParaRPr>
          </a:p>
        </p:txBody>
      </p:sp>
    </p:spTree>
    <p:extLst>
      <p:ext uri="{BB962C8B-B14F-4D97-AF65-F5344CB8AC3E}">
        <p14:creationId xmlns:p14="http://schemas.microsoft.com/office/powerpoint/2010/main" val="57172422"/>
      </p:ext>
    </p:extLst>
  </p:cSld>
  <p:clrMap bg1="lt1" tx1="dk1" bg2="lt2" tx2="dk2" accent1="accent1" accent2="accent2" accent3="accent3" accent4="accent4" accent5="accent5" accent6="accent6" hlink="hlink" folHlink="folHlink"/>
  <p:sldLayoutIdLst>
    <p:sldLayoutId id="2147484509" r:id="rId1"/>
    <p:sldLayoutId id="2147484510" r:id="rId2"/>
    <p:sldLayoutId id="2147484511" r:id="rId3"/>
    <p:sldLayoutId id="2147484512" r:id="rId4"/>
    <p:sldLayoutId id="2147484513" r:id="rId5"/>
    <p:sldLayoutId id="2147484514" r:id="rId6"/>
    <p:sldLayoutId id="2147484515" r:id="rId7"/>
    <p:sldLayoutId id="2147484516" r:id="rId8"/>
    <p:sldLayoutId id="2147484517" r:id="rId9"/>
    <p:sldLayoutId id="2147484518" r:id="rId10"/>
    <p:sldLayoutId id="2147484519" r:id="rId11"/>
    <p:sldLayoutId id="2147484520"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2119221692"/>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667401318"/>
      </p:ext>
    </p:extLst>
  </p:cSld>
  <p:clrMap bg1="lt1" tx1="dk1" bg2="lt2" tx2="dk2" accent1="accent1" accent2="accent2" accent3="accent3" accent4="accent4" accent5="accent5" accent6="accent6" hlink="hlink" folHlink="folHlink"/>
  <p:sldLayoutIdLst>
    <p:sldLayoutId id="2147484558"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mailto:omutlu@gmail.com"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3" Type="http://schemas.openxmlformats.org/officeDocument/2006/relationships/hyperlink" Target="https://www.usenix.org/conference/osdi16" TargetMode="External"/><Relationship Id="rId2" Type="http://schemas.openxmlformats.org/officeDocument/2006/relationships/hyperlink" Target="https://people.inf.ethz.ch/omutlu/pub/NVMove-byte-based-persistence-tool_inflow16.pdf" TargetMode="External"/><Relationship Id="rId1" Type="http://schemas.openxmlformats.org/officeDocument/2006/relationships/slideLayout" Target="../slideLayouts/slideLayout36.xml"/><Relationship Id="rId6" Type="http://schemas.openxmlformats.org/officeDocument/2006/relationships/image" Target="../media/image49.tiff"/><Relationship Id="rId5" Type="http://schemas.openxmlformats.org/officeDocument/2006/relationships/hyperlink" Target="https://people.inf.ethz.ch/omutlu/pub/NVMove-byte-based-persistence-tool_inflow16-talk.pdf" TargetMode="External"/><Relationship Id="rId4" Type="http://schemas.openxmlformats.org/officeDocument/2006/relationships/hyperlink" Target="https://people.inf.ethz.ch/omutlu/pub/NVMove-byte-based-persistence-tool_inflow16-talk.pptx"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3" Type="http://schemas.openxmlformats.org/officeDocument/2006/relationships/hyperlink" Target="https://arxiv.org/pdf/1706.08642" TargetMode="External"/><Relationship Id="rId2" Type="http://schemas.openxmlformats.org/officeDocument/2006/relationships/image" Target="../media/image50.emf"/><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mailto:omutlu@gmail.com" TargetMode="External"/><Relationship Id="rId7"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59.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5.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5.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5.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5.xml"/></Relationships>
</file>

<file path=ppt/slides/_rels/slide28.xml.rels><?xml version="1.0" encoding="UTF-8" standalone="yes"?>
<Relationships xmlns="http://schemas.openxmlformats.org/package/2006/relationships"><Relationship Id="rId3" Type="http://schemas.openxmlformats.org/officeDocument/2006/relationships/hyperlink" Target="http://isca09.cs.columbia.edu/" TargetMode="External"/><Relationship Id="rId2" Type="http://schemas.openxmlformats.org/officeDocument/2006/relationships/hyperlink" Target="http://users.ece.cmu.edu/~omutlu/pub/pcm_isca09.pdf" TargetMode="External"/><Relationship Id="rId1" Type="http://schemas.openxmlformats.org/officeDocument/2006/relationships/slideLayout" Target="../slideLayouts/slideLayout195.xml"/><Relationship Id="rId5" Type="http://schemas.openxmlformats.org/officeDocument/2006/relationships/image" Target="../media/image19.png"/><Relationship Id="rId4" Type="http://schemas.openxmlformats.org/officeDocument/2006/relationships/hyperlink" Target="http://users.ece.cmu.edu/~omutlu/pub/lee_isca09_talk.pdf"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computer.org/micro/" TargetMode="External"/><Relationship Id="rId2" Type="http://schemas.openxmlformats.org/officeDocument/2006/relationships/hyperlink" Target="https://users.ece.cmu.edu/~omutlu/pub/pcm_ieee_micro10.pdf" TargetMode="External"/><Relationship Id="rId1" Type="http://schemas.openxmlformats.org/officeDocument/2006/relationships/slideLayout" Target="../slideLayouts/slideLayout195.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7.xml"/></Relationships>
</file>

<file path=ppt/slides/_rels/slide33.xml.rels><?xml version="1.0" encoding="UTF-8" standalone="yes"?>
<Relationships xmlns="http://schemas.openxmlformats.org/package/2006/relationships"><Relationship Id="rId3" Type="http://schemas.openxmlformats.org/officeDocument/2006/relationships/hyperlink" Target="http://www.ispass.org/ispass2013/" TargetMode="External"/><Relationship Id="rId2" Type="http://schemas.openxmlformats.org/officeDocument/2006/relationships/hyperlink" Target="http://users.ece.cmu.edu/~omutlu/pub/sttram_ispass13.pdf" TargetMode="External"/><Relationship Id="rId1" Type="http://schemas.openxmlformats.org/officeDocument/2006/relationships/slideLayout" Target="../slideLayouts/slideLayout207.xml"/><Relationship Id="rId6" Type="http://schemas.openxmlformats.org/officeDocument/2006/relationships/image" Target="../media/image21.png"/><Relationship Id="rId5" Type="http://schemas.openxmlformats.org/officeDocument/2006/relationships/hyperlink" Target="http://users.ece.cmu.edu/~omutlu/pub/kultursay_ispass13_talk.pdf" TargetMode="External"/><Relationship Id="rId4" Type="http://schemas.openxmlformats.org/officeDocument/2006/relationships/hyperlink" Target="http://users.ece.cmu.edu/~omutlu/pub/kultursay_ispass13_talk.pptx"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4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46.xml"/><Relationship Id="rId1" Type="http://schemas.openxmlformats.org/officeDocument/2006/relationships/vmlDrawing" Target="../drawings/vmlDrawing1.vml"/><Relationship Id="rId5" Type="http://schemas.openxmlformats.org/officeDocument/2006/relationships/image" Target="../media/image24.e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46.xml"/><Relationship Id="rId1" Type="http://schemas.openxmlformats.org/officeDocument/2006/relationships/vmlDrawing" Target="../drawings/vmlDrawing2.vml"/><Relationship Id="rId4" Type="http://schemas.openxmlformats.org/officeDocument/2006/relationships/image" Target="../media/image25.emf"/></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dl.acm.org/citation.cfm?id=1555760" TargetMode="External"/><Relationship Id="rId1" Type="http://schemas.openxmlformats.org/officeDocument/2006/relationships/slideLayout" Target="../slideLayouts/slideLayout4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3.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31.xml"/><Relationship Id="rId5" Type="http://schemas.openxmlformats.org/officeDocument/2006/relationships/chart" Target="../charts/chart5.xml"/><Relationship Id="rId4" Type="http://schemas.openxmlformats.org/officeDocument/2006/relationships/chart" Target="../charts/chart4.xml"/></Relationships>
</file>

<file path=ppt/slides/_rels/slide48.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users.ece.cmu.edu/~omutlu/pub/rowbuffer-aware-caching_iccd12.pdf" TargetMode="External"/><Relationship Id="rId1" Type="http://schemas.openxmlformats.org/officeDocument/2006/relationships/slideLayout" Target="../slideLayouts/slideLayout219.xml"/><Relationship Id="rId6" Type="http://schemas.openxmlformats.org/officeDocument/2006/relationships/image" Target="../media/image27.png"/><Relationship Id="rId5" Type="http://schemas.openxmlformats.org/officeDocument/2006/relationships/hyperlink" Target="http://users.ece.cmu.edu/~omutlu/pub/yoon_iccd12_talk.pdf" TargetMode="External"/><Relationship Id="rId4" Type="http://schemas.openxmlformats.org/officeDocument/2006/relationships/hyperlink" Target="http://users.ece.cmu.edu/~omutlu/pub/yoon_iccd12_talk.pptx"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2.xml"/></Relationships>
</file>

<file path=ppt/slides/_rels/slide5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42.xml"/></Relationships>
</file>

<file path=ppt/slides/_rels/slide5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80.png"/><Relationship Id="rId1" Type="http://schemas.openxmlformats.org/officeDocument/2006/relationships/slideLayout" Target="../slideLayouts/slideLayout242.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hyperlink" Target="https://cluster17.github.io/" TargetMode="External"/><Relationship Id="rId2" Type="http://schemas.openxmlformats.org/officeDocument/2006/relationships/hyperlink" Target="https://people.inf.ethz.ch/omutlu/pub/utility-based-hybrid-memory-management_cluster17.pdf" TargetMode="External"/><Relationship Id="rId1" Type="http://schemas.openxmlformats.org/officeDocument/2006/relationships/slideLayout" Target="../slideLayouts/slideLayout242.xml"/><Relationship Id="rId6" Type="http://schemas.openxmlformats.org/officeDocument/2006/relationships/image" Target="../media/image28.tiff"/><Relationship Id="rId5" Type="http://schemas.openxmlformats.org/officeDocument/2006/relationships/hyperlink" Target="https://people.inf.ethz.ch/omutlu/pub/utility-based-hybrid-memory-management_cluster17-talk.pdf" TargetMode="External"/><Relationship Id="rId4" Type="http://schemas.openxmlformats.org/officeDocument/2006/relationships/hyperlink" Target="https://people.inf.ethz.ch/omutlu/pub/utility-based-hybrid-memory-management_cluster17-talk.pptx"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6.xml"/></Relationships>
</file>

<file path=ppt/slides/_rels/slide6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78.xml"/></Relationships>
</file>

<file path=ppt/slides/_rels/slide6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78.xml"/></Relationships>
</file>

<file path=ppt/slides/_rels/slide65.xml.rels><?xml version="1.0" encoding="UTF-8" standalone="yes"?>
<Relationships xmlns="http://schemas.openxmlformats.org/package/2006/relationships"><Relationship Id="rId3" Type="http://schemas.openxmlformats.org/officeDocument/2006/relationships/hyperlink" Target="http://www.cs.virginia.edu/~tcca/" TargetMode="External"/><Relationship Id="rId2" Type="http://schemas.openxmlformats.org/officeDocument/2006/relationships/hyperlink" Target="http://users.ece.cmu.edu/~omutlu/pub/timber-fine-grained-dram-cache_ieee-cal12.pdf" TargetMode="External"/><Relationship Id="rId1" Type="http://schemas.openxmlformats.org/officeDocument/2006/relationships/slideLayout" Target="../slideLayouts/slideLayout266.xml"/><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89.xml"/></Relationships>
</file>

<file path=ppt/slides/_rels/slide67.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89.xml"/></Relationships>
</file>

<file path=ppt/slides/_rels/slide68.xml.rels><?xml version="1.0" encoding="UTF-8" standalone="yes"?>
<Relationships xmlns="http://schemas.openxmlformats.org/package/2006/relationships"><Relationship Id="rId3" Type="http://schemas.openxmlformats.org/officeDocument/2006/relationships/hyperlink" Target="http://www.microarch.org/micro50/" TargetMode="External"/><Relationship Id="rId2" Type="http://schemas.openxmlformats.org/officeDocument/2006/relationships/hyperlink" Target="https://people.inf.ethz.ch/omutlu/pub/banshee-bandwidth-efficient-DRAM-cache_micro17.pdf" TargetMode="External"/><Relationship Id="rId1" Type="http://schemas.openxmlformats.org/officeDocument/2006/relationships/slideLayout" Target="../slideLayouts/slideLayout289.xml"/><Relationship Id="rId4" Type="http://schemas.openxmlformats.org/officeDocument/2006/relationships/image" Target="../media/image32.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12.xml"/><Relationship Id="rId5" Type="http://schemas.openxmlformats.org/officeDocument/2006/relationships/image" Target="../media/image35.png"/><Relationship Id="rId4" Type="http://schemas.openxmlformats.org/officeDocument/2006/relationships/image" Target="../media/image34.jpeg"/></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7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01.xml"/><Relationship Id="rId5" Type="http://schemas.openxmlformats.org/officeDocument/2006/relationships/image" Target="../media/image40.png"/><Relationship Id="rId4" Type="http://schemas.openxmlformats.org/officeDocument/2006/relationships/image" Target="../media/image39.png"/></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301.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45.xml"/><Relationship Id="rId4" Type="http://schemas.openxmlformats.org/officeDocument/2006/relationships/image" Target="../media/image35.png"/></Relationships>
</file>

<file path=ppt/slides/_rels/slide7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3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2.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1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4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7.xml"/></Relationships>
</file>

<file path=ppt/slides/_rels/slide8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3.xml"/><Relationship Id="rId1" Type="http://schemas.openxmlformats.org/officeDocument/2006/relationships/slideLayout" Target="../slideLayouts/slideLayout301.xml"/></Relationships>
</file>

<file path=ppt/slides/_rels/slide8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4.xml"/><Relationship Id="rId1" Type="http://schemas.openxmlformats.org/officeDocument/2006/relationships/slideLayout" Target="../slideLayouts/slideLayout301.xml"/></Relationships>
</file>

<file path=ppt/slides/_rels/slide84.xml.rels><?xml version="1.0" encoding="UTF-8" standalone="yes"?>
<Relationships xmlns="http://schemas.openxmlformats.org/package/2006/relationships"><Relationship Id="rId3" Type="http://schemas.openxmlformats.org/officeDocument/2006/relationships/hyperlink" Target="http://research.ihost.com/weed2013/" TargetMode="External"/><Relationship Id="rId2" Type="http://schemas.openxmlformats.org/officeDocument/2006/relationships/hyperlink" Target="http://users.ece.cmu.edu/~omutlu/pub/persistent-memory-management_weed13.pdf" TargetMode="External"/><Relationship Id="rId1" Type="http://schemas.openxmlformats.org/officeDocument/2006/relationships/slideLayout" Target="../slideLayouts/slideLayout301.xml"/><Relationship Id="rId6" Type="http://schemas.openxmlformats.org/officeDocument/2006/relationships/image" Target="../media/image46.png"/><Relationship Id="rId5" Type="http://schemas.openxmlformats.org/officeDocument/2006/relationships/hyperlink" Target="http://users.ece.cmu.edu/~omutlu/pub/mutlu_weed13_talk.pdf" TargetMode="External"/><Relationship Id="rId4" Type="http://schemas.openxmlformats.org/officeDocument/2006/relationships/hyperlink" Target="http://users.ece.cmu.edu/~omutlu/pub/mutlu_weed13_talk.pptx"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45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8.xml"/></Relationships>
</file>

<file path=ppt/slides/_rels/slide99.xml.rels><?xml version="1.0" encoding="UTF-8" standalone="yes"?>
<Relationships xmlns="http://schemas.openxmlformats.org/package/2006/relationships"><Relationship Id="rId8" Type="http://schemas.openxmlformats.org/officeDocument/2006/relationships/hyperlink" Target="https://people.inf.ethz.ch/omutlu/pub/ThyNVM-transparent-crash-consistency-for-persistent-memory_khan-micro15-lightning_talk.pdf" TargetMode="External"/><Relationship Id="rId3" Type="http://schemas.openxmlformats.org/officeDocument/2006/relationships/hyperlink" Target="https://people.inf.ethz.ch/omutlu/pub/ThyNVM-transparent-crash-consistency-for-persistent-memory_micro15.pdf" TargetMode="External"/><Relationship Id="rId7" Type="http://schemas.openxmlformats.org/officeDocument/2006/relationships/hyperlink" Target="https://people.inf.ethz.ch/omutlu/pub/ThyNVM-transparent-crash-consistency-for-persistent-memory_khan-micro15-lightning_talk.pptx" TargetMode="External"/><Relationship Id="rId2" Type="http://schemas.openxmlformats.org/officeDocument/2006/relationships/image" Target="../media/image48.png"/><Relationship Id="rId1" Type="http://schemas.openxmlformats.org/officeDocument/2006/relationships/slideLayout" Target="../slideLayouts/slideLayout36.xml"/><Relationship Id="rId6" Type="http://schemas.openxmlformats.org/officeDocument/2006/relationships/hyperlink" Target="https://people.inf.ethz.ch/omutlu/pub/ThyNVM-transparent-crash-consistency-for-persistent-memory_khan-micro15-talk.pdf" TargetMode="External"/><Relationship Id="rId11" Type="http://schemas.openxmlformats.org/officeDocument/2006/relationships/hyperlink" Target="https://github.com/CMU-SAFARI/ThyNVM" TargetMode="External"/><Relationship Id="rId5" Type="http://schemas.openxmlformats.org/officeDocument/2006/relationships/hyperlink" Target="https://people.inf.ethz.ch/omutlu/pub/ThyNVM-transparent-crash-consistency-for-persistent-memory_khan-micro15-talk.pptx" TargetMode="External"/><Relationship Id="rId10" Type="http://schemas.openxmlformats.org/officeDocument/2006/relationships/hyperlink" Target="https://people.inf.ethz.ch/omutlu/pub/ThyNVM-transparent-crash-consistency-for-persistent-memory_khan-micro15-poster.pdf" TargetMode="External"/><Relationship Id="rId4" Type="http://schemas.openxmlformats.org/officeDocument/2006/relationships/hyperlink" Target="http://www.microarch.org/micro48/" TargetMode="External"/><Relationship Id="rId9" Type="http://schemas.openxmlformats.org/officeDocument/2006/relationships/hyperlink" Target="https://people.inf.ethz.ch/omutlu/pub/ThyNVM-transparent-crash-consistency-for-persistent-memory_khan-micro15-poster.ppt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9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5: Emerging Memory Technologies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30014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atin typeface="Garamond" charset="0"/>
                <a:ea typeface="ＭＳ Ｐゴシック" charset="0"/>
                <a:cs typeface="ＭＳ Ｐゴシック" charset="0"/>
              </a:rPr>
              <a:t>What is Phase Change Memory?</a:t>
            </a:r>
          </a:p>
        </p:txBody>
      </p:sp>
      <p:sp>
        <p:nvSpPr>
          <p:cNvPr id="3" name="Content Placeholder 2"/>
          <p:cNvSpPr>
            <a:spLocks noGrp="1"/>
          </p:cNvSpPr>
          <p:nvPr>
            <p:ph idx="1"/>
          </p:nvPr>
        </p:nvSpPr>
        <p:spPr>
          <a:xfrm>
            <a:off x="228600" y="996950"/>
            <a:ext cx="8915400" cy="5194300"/>
          </a:xfrm>
        </p:spPr>
        <p:txBody>
          <a:bodyPr/>
          <a:lstStyle/>
          <a:p>
            <a:pPr marL="457131" indent="-457131"/>
            <a:r>
              <a:rPr lang="en-US" sz="2200">
                <a:latin typeface="Tahoma" charset="0"/>
                <a:ea typeface="ＭＳ Ｐゴシック" charset="0"/>
                <a:cs typeface="ＭＳ Ｐゴシック" charset="0"/>
              </a:rPr>
              <a:t>Phase change material (chalcogenide glass) exists in two states:</a:t>
            </a:r>
          </a:p>
          <a:p>
            <a:pPr marL="784108" lvl="1" indent="-457131"/>
            <a:r>
              <a:rPr lang="en-US" sz="2000">
                <a:latin typeface="Tahoma" charset="0"/>
                <a:ea typeface="ＭＳ Ｐゴシック" charset="0"/>
              </a:rPr>
              <a:t>Amorphous: Low optical reflexivity and high electrical resistivity</a:t>
            </a:r>
          </a:p>
          <a:p>
            <a:pPr marL="784108" lvl="1" indent="-457131"/>
            <a:r>
              <a:rPr lang="en-US" sz="2000">
                <a:latin typeface="Tahoma" charset="0"/>
                <a:ea typeface="ＭＳ Ｐゴシック" charset="0"/>
              </a:rPr>
              <a:t>Crystalline: High optical reflexivity and low electrical resistivity</a:t>
            </a:r>
          </a:p>
          <a:p>
            <a:pPr marL="457131" indent="-457131"/>
            <a:endParaRPr lang="en-US">
              <a:latin typeface="Tahoma" charset="0"/>
              <a:ea typeface="ＭＳ Ｐゴシック" charset="0"/>
              <a:cs typeface="ＭＳ Ｐゴシック" charset="0"/>
            </a:endParaRPr>
          </a:p>
        </p:txBody>
      </p:sp>
      <p:sp>
        <p:nvSpPr>
          <p:cNvPr id="4198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D1E6F7C3-B3F1-AB45-B64C-BA5FC23A5EEE}" type="slidenum">
              <a:rPr lang="en-US" sz="1600">
                <a:solidFill>
                  <a:srgbClr val="000000"/>
                </a:solidFill>
                <a:latin typeface="Garamond" charset="0"/>
              </a:rPr>
              <a:pPr eaLnBrk="1" hangingPunct="1"/>
              <a:t>10</a:t>
            </a:fld>
            <a:endParaRPr lang="en-US" sz="1600">
              <a:solidFill>
                <a:srgbClr val="000000"/>
              </a:solidFill>
              <a:latin typeface="Garamond" charset="0"/>
            </a:endParaRPr>
          </a:p>
        </p:txBody>
      </p:sp>
      <p:pic>
        <p:nvPicPr>
          <p:cNvPr id="4198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0"/>
            <a:ext cx="6248400" cy="319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190"/>
          <p:cNvSpPr txBox="1">
            <a:spLocks noChangeArrowheads="1"/>
          </p:cNvSpPr>
          <p:nvPr/>
        </p:nvSpPr>
        <p:spPr bwMode="auto">
          <a:xfrm>
            <a:off x="470976" y="5610227"/>
            <a:ext cx="8313179" cy="741731"/>
          </a:xfrm>
          <a:prstGeom prst="rect">
            <a:avLst/>
          </a:prstGeom>
          <a:solidFill>
            <a:srgbClr val="CCCCFF"/>
          </a:solidFill>
          <a:ln w="25400">
            <a:solidFill>
              <a:srgbClr val="FF6600"/>
            </a:solidFill>
            <a:miter lim="800000"/>
            <a:headEnd/>
            <a:tailEnd/>
          </a:ln>
          <a:effectLst/>
        </p:spPr>
        <p:txBody>
          <a:bodyPr wrap="none" lIns="63999" tIns="31999" rIns="63999" bIns="31999">
            <a:spAutoFit/>
          </a:bodyPr>
          <a:lstStyle/>
          <a:p>
            <a:pPr algn="ctr" eaLnBrk="1" fontAlgn="auto" hangingPunct="1">
              <a:spcBef>
                <a:spcPts val="0"/>
              </a:spcBef>
              <a:spcAft>
                <a:spcPts val="0"/>
              </a:spcAft>
              <a:defRPr/>
            </a:pPr>
            <a:r>
              <a:rPr lang="en-US" sz="2200" kern="0" dirty="0">
                <a:solidFill>
                  <a:sysClr val="windowText" lastClr="000000"/>
                </a:solidFill>
                <a:latin typeface="Arial" pitchFamily="-107" charset="0"/>
                <a:ea typeface="Arial" pitchFamily="-107" charset="0"/>
                <a:cs typeface="Arial" pitchFamily="-107" charset="0"/>
              </a:rPr>
              <a:t>PCM is resistive memory:  High resistance (0), Low resistance (1)</a:t>
            </a:r>
          </a:p>
          <a:p>
            <a:pPr algn="ctr" eaLnBrk="1" fontAlgn="auto" hangingPunct="1">
              <a:spcBef>
                <a:spcPts val="0"/>
              </a:spcBef>
              <a:spcAft>
                <a:spcPts val="0"/>
              </a:spcAft>
              <a:defRPr/>
            </a:pPr>
            <a:r>
              <a:rPr lang="en-US" sz="2200" kern="0" dirty="0">
                <a:solidFill>
                  <a:sysClr val="windowText" lastClr="000000"/>
                </a:solidFill>
                <a:latin typeface="Arial" pitchFamily="-107" charset="0"/>
                <a:ea typeface="Arial" pitchFamily="-107" charset="0"/>
                <a:cs typeface="Arial" pitchFamily="-107" charset="0"/>
              </a:rPr>
              <a:t>PCM cell can be switched between states reliably and quickly</a:t>
            </a:r>
          </a:p>
        </p:txBody>
      </p:sp>
    </p:spTree>
    <p:extLst>
      <p:ext uri="{BB962C8B-B14F-4D97-AF65-F5344CB8AC3E}">
        <p14:creationId xmlns:p14="http://schemas.microsoft.com/office/powerpoint/2010/main" val="13778382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Another Key Challenge in Persistent Memory</a:t>
            </a:r>
          </a:p>
        </p:txBody>
      </p:sp>
      <p:sp>
        <p:nvSpPr>
          <p:cNvPr id="3" name="Content Placeholder 2"/>
          <p:cNvSpPr>
            <a:spLocks noGrp="1"/>
          </p:cNvSpPr>
          <p:nvPr>
            <p:ph idx="1"/>
          </p:nvPr>
        </p:nvSpPr>
        <p:spPr>
          <a:xfrm>
            <a:off x="0" y="2276872"/>
            <a:ext cx="9144000" cy="2088232"/>
          </a:xfrm>
        </p:spPr>
        <p:txBody>
          <a:bodyPr/>
          <a:lstStyle/>
          <a:p>
            <a:pPr marL="0" indent="0" algn="ctr">
              <a:buNone/>
            </a:pPr>
            <a:r>
              <a:rPr lang="en-US" sz="6400" dirty="0">
                <a:solidFill>
                  <a:srgbClr val="FF0000"/>
                </a:solidFill>
              </a:rPr>
              <a:t>Programming Ease</a:t>
            </a:r>
          </a:p>
          <a:p>
            <a:pPr marL="0" indent="0" algn="ctr">
              <a:buNone/>
            </a:pPr>
            <a:r>
              <a:rPr lang="en-US" sz="6400" dirty="0">
                <a:solidFill>
                  <a:srgbClr val="0000FF"/>
                </a:solidFill>
              </a:rPr>
              <a:t>to Exploit Persistence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100</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210323307"/>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Tools/Libraries to Help Programmers</a:t>
            </a:r>
          </a:p>
        </p:txBody>
      </p:sp>
      <p:sp>
        <p:nvSpPr>
          <p:cNvPr id="3" name="Content Placeholder 2"/>
          <p:cNvSpPr>
            <a:spLocks noGrp="1"/>
          </p:cNvSpPr>
          <p:nvPr>
            <p:ph idx="1"/>
          </p:nvPr>
        </p:nvSpPr>
        <p:spPr>
          <a:xfrm>
            <a:off x="228600" y="1052736"/>
            <a:ext cx="8610600" cy="5195664"/>
          </a:xfrm>
        </p:spPr>
        <p:txBody>
          <a:bodyPr/>
          <a:lstStyle/>
          <a:p>
            <a:r>
              <a:rPr lang="en-US" sz="2200" dirty="0" err="1"/>
              <a:t>Himanshu</a:t>
            </a:r>
            <a:r>
              <a:rPr lang="en-US" sz="2200" dirty="0"/>
              <a:t> Chauhan, Irina </a:t>
            </a:r>
            <a:r>
              <a:rPr lang="en-US" sz="2200" dirty="0" err="1"/>
              <a:t>Calciu</a:t>
            </a:r>
            <a:r>
              <a:rPr lang="en-US" sz="2200" dirty="0"/>
              <a:t>, Vijay Chidambaram, Eric </a:t>
            </a:r>
            <a:r>
              <a:rPr lang="en-US" sz="2200" dirty="0" err="1"/>
              <a:t>Schkufza</a:t>
            </a:r>
            <a:r>
              <a:rPr lang="en-US" sz="2200" dirty="0"/>
              <a:t>, Onur Mutlu, and </a:t>
            </a:r>
            <a:r>
              <a:rPr lang="en-US" sz="2200" dirty="0" err="1"/>
              <a:t>Pratap</a:t>
            </a:r>
            <a:r>
              <a:rPr lang="en-US" sz="2200" dirty="0"/>
              <a:t> </a:t>
            </a:r>
            <a:r>
              <a:rPr lang="en-US" sz="2200" dirty="0" err="1"/>
              <a:t>Subrahmanyam</a:t>
            </a:r>
            <a:r>
              <a:rPr lang="en-US" sz="2200" dirty="0"/>
              <a:t>,</a:t>
            </a:r>
            <a:br>
              <a:rPr lang="en-US" sz="2200" dirty="0"/>
            </a:br>
            <a:r>
              <a:rPr lang="en-US" sz="2200" b="1" dirty="0">
                <a:hlinkClick r:id="rId2"/>
              </a:rPr>
              <a:t>"NVMove: Helping Programmers Move to Byte-Based Persistence"</a:t>
            </a:r>
            <a:r>
              <a:rPr lang="en-US" sz="2200" dirty="0"/>
              <a:t/>
            </a:r>
            <a:br>
              <a:rPr lang="en-US" sz="2200" dirty="0"/>
            </a:br>
            <a:r>
              <a:rPr lang="en-US" sz="2200" i="1" dirty="0"/>
              <a:t>Proceedings of the </a:t>
            </a:r>
            <a:r>
              <a:rPr lang="en-US" sz="2200" i="1" dirty="0">
                <a:hlinkClick r:id="rId3"/>
              </a:rPr>
              <a:t>4th Workshop on Interactions of NVM/Flash with Operating Systems and Workloads </a:t>
            </a:r>
            <a:r>
              <a:rPr lang="en-US" sz="2200" i="1" dirty="0"/>
              <a:t>(</a:t>
            </a:r>
            <a:r>
              <a:rPr lang="en-US" sz="2200" b="1" i="1" dirty="0"/>
              <a:t>INFLOW</a:t>
            </a:r>
            <a:r>
              <a:rPr lang="en-US" sz="2200" i="1" dirty="0"/>
              <a:t>)</a:t>
            </a:r>
            <a:r>
              <a:rPr lang="en-US" sz="2200" dirty="0"/>
              <a:t>, Savannah, GA, USA, November 2016.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6"/>
          <a:stretch>
            <a:fillRect/>
          </a:stretch>
        </p:blipFill>
        <p:spPr>
          <a:xfrm>
            <a:off x="0" y="4149080"/>
            <a:ext cx="9144000" cy="2163587"/>
          </a:xfrm>
          <a:prstGeom prst="rect">
            <a:avLst/>
          </a:prstGeom>
        </p:spPr>
      </p:pic>
    </p:spTree>
    <p:extLst>
      <p:ext uri="{BB962C8B-B14F-4D97-AF65-F5344CB8AC3E}">
        <p14:creationId xmlns:p14="http://schemas.microsoft.com/office/powerpoint/2010/main" val="34694461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sz="3600" dirty="0"/>
              <a:t>The Future of Emerging Technologies is Bright</a:t>
            </a:r>
          </a:p>
        </p:txBody>
      </p:sp>
      <p:sp>
        <p:nvSpPr>
          <p:cNvPr id="3" name="Content Placeholder 2"/>
          <p:cNvSpPr>
            <a:spLocks noGrp="1"/>
          </p:cNvSpPr>
          <p:nvPr>
            <p:ph idx="1"/>
          </p:nvPr>
        </p:nvSpPr>
        <p:spPr>
          <a:xfrm>
            <a:off x="228600" y="1115597"/>
            <a:ext cx="8610600" cy="5193723"/>
          </a:xfrm>
        </p:spPr>
        <p:txBody>
          <a:bodyPr/>
          <a:lstStyle/>
          <a:p>
            <a:r>
              <a:rPr lang="en-US" dirty="0">
                <a:solidFill>
                  <a:srgbClr val="2C6123"/>
                </a:solidFill>
              </a:rPr>
              <a:t>Regardless of challenges </a:t>
            </a:r>
          </a:p>
          <a:p>
            <a:pPr lvl="1"/>
            <a:r>
              <a:rPr lang="en-US" dirty="0">
                <a:solidFill>
                  <a:srgbClr val="2C6123"/>
                </a:solidFill>
              </a:rPr>
              <a:t>in underlying technology and overlying problems/requirements </a:t>
            </a: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102</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5" name="Text Box 17"/>
          <p:cNvSpPr txBox="1">
            <a:spLocks noChangeArrowheads="1"/>
          </p:cNvSpPr>
          <p:nvPr/>
        </p:nvSpPr>
        <p:spPr bwMode="auto">
          <a:xfrm>
            <a:off x="3501600" y="4338414"/>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6" name="Text Box 18"/>
          <p:cNvSpPr txBox="1">
            <a:spLocks noChangeAspect="1" noChangeArrowheads="1"/>
          </p:cNvSpPr>
          <p:nvPr/>
        </p:nvSpPr>
        <p:spPr bwMode="auto">
          <a:xfrm>
            <a:off x="3501600" y="3966939"/>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7" name="Text Box 19"/>
          <p:cNvSpPr txBox="1">
            <a:spLocks noChangeAspect="1" noChangeArrowheads="1"/>
          </p:cNvSpPr>
          <p:nvPr/>
        </p:nvSpPr>
        <p:spPr bwMode="auto">
          <a:xfrm>
            <a:off x="3498425" y="3302620"/>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8" name="Text Box 20"/>
          <p:cNvSpPr txBox="1">
            <a:spLocks noChangeAspect="1" noChangeArrowheads="1"/>
          </p:cNvSpPr>
          <p:nvPr/>
        </p:nvSpPr>
        <p:spPr bwMode="auto">
          <a:xfrm>
            <a:off x="3498425" y="2931145"/>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9" name="Text Box 21"/>
          <p:cNvSpPr txBox="1">
            <a:spLocks noChangeAspect="1" noChangeArrowheads="1"/>
          </p:cNvSpPr>
          <p:nvPr/>
        </p:nvSpPr>
        <p:spPr bwMode="auto">
          <a:xfrm>
            <a:off x="3498425" y="2564432"/>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10" name="Text Box 22"/>
          <p:cNvSpPr txBox="1">
            <a:spLocks noChangeAspect="1" noChangeArrowheads="1"/>
          </p:cNvSpPr>
          <p:nvPr/>
        </p:nvSpPr>
        <p:spPr bwMode="auto">
          <a:xfrm>
            <a:off x="3501600" y="4711476"/>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endParaRPr>
          </a:p>
        </p:txBody>
      </p:sp>
      <p:sp>
        <p:nvSpPr>
          <p:cNvPr id="11" name="Text Box 23"/>
          <p:cNvSpPr txBox="1">
            <a:spLocks noChangeAspect="1" noChangeArrowheads="1"/>
          </p:cNvSpPr>
          <p:nvPr/>
        </p:nvSpPr>
        <p:spPr bwMode="auto">
          <a:xfrm>
            <a:off x="3501600" y="5082951"/>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12" name="Text Box 24"/>
          <p:cNvSpPr txBox="1">
            <a:spLocks noChangeAspect="1" noChangeArrowheads="1"/>
          </p:cNvSpPr>
          <p:nvPr/>
        </p:nvSpPr>
        <p:spPr bwMode="auto">
          <a:xfrm>
            <a:off x="3501600" y="3644552"/>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13" name="Text Box 23"/>
          <p:cNvSpPr txBox="1">
            <a:spLocks noChangeAspect="1" noChangeArrowheads="1"/>
          </p:cNvSpPr>
          <p:nvPr/>
        </p:nvSpPr>
        <p:spPr bwMode="auto">
          <a:xfrm>
            <a:off x="3503188" y="5438551"/>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14" name="Rounded Rectangle 13"/>
          <p:cNvSpPr>
            <a:spLocks noChangeArrowheads="1"/>
          </p:cNvSpPr>
          <p:nvPr/>
        </p:nvSpPr>
        <p:spPr bwMode="auto">
          <a:xfrm rot="5400000">
            <a:off x="3392996" y="3041612"/>
            <a:ext cx="2232248" cy="2286000"/>
          </a:xfrm>
          <a:prstGeom prst="roundRect">
            <a:avLst>
              <a:gd name="adj" fmla="val 16667"/>
            </a:avLst>
          </a:prstGeom>
          <a:noFill/>
          <a:ln w="4445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
              <a:cs typeface="+mn-cs"/>
            </a:endParaRPr>
          </a:p>
        </p:txBody>
      </p:sp>
      <p:sp>
        <p:nvSpPr>
          <p:cNvPr id="15" name="TextBox 14"/>
          <p:cNvSpPr txBox="1"/>
          <p:nvPr/>
        </p:nvSpPr>
        <p:spPr>
          <a:xfrm>
            <a:off x="323528" y="2780928"/>
            <a:ext cx="2579552"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Can enable: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Orders of magnitude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New applications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computing systems</a:t>
            </a:r>
          </a:p>
        </p:txBody>
      </p:sp>
      <p:sp>
        <p:nvSpPr>
          <p:cNvPr id="16" name="TextBox 15"/>
          <p:cNvSpPr txBox="1"/>
          <p:nvPr/>
        </p:nvSpPr>
        <p:spPr>
          <a:xfrm>
            <a:off x="6126592" y="2852936"/>
            <a:ext cx="2853666"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Yet, we have 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Think across the stack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Design enabling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23718627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In Doubt, Refer to Flash Memory</a:t>
            </a:r>
          </a:p>
        </p:txBody>
      </p:sp>
      <p:sp>
        <p:nvSpPr>
          <p:cNvPr id="3" name="Content Placeholder 2"/>
          <p:cNvSpPr>
            <a:spLocks noGrp="1"/>
          </p:cNvSpPr>
          <p:nvPr>
            <p:ph idx="1"/>
          </p:nvPr>
        </p:nvSpPr>
        <p:spPr>
          <a:xfrm>
            <a:off x="228600" y="980728"/>
            <a:ext cx="8610600" cy="4876800"/>
          </a:xfrm>
        </p:spPr>
        <p:txBody>
          <a:bodyPr/>
          <a:lstStyle/>
          <a:p>
            <a:r>
              <a:rPr lang="en-US" dirty="0"/>
              <a:t>A very “doubtful” emerging technology </a:t>
            </a:r>
          </a:p>
          <a:p>
            <a:pPr lvl="1"/>
            <a:r>
              <a:rPr lang="en-US" dirty="0"/>
              <a:t>for at least two decades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rotWithShape="1">
          <a:blip r:embed="rId2"/>
          <a:srcRect t="4402" b="34025"/>
          <a:stretch/>
        </p:blipFill>
        <p:spPr>
          <a:xfrm>
            <a:off x="349971" y="2020892"/>
            <a:ext cx="8352928" cy="4360436"/>
          </a:xfrm>
          <a:prstGeom prst="rect">
            <a:avLst/>
          </a:prstGeom>
          <a:ln w="19050">
            <a:solidFill>
              <a:schemeClr val="tx1">
                <a:lumMod val="50000"/>
                <a:lumOff val="50000"/>
              </a:schemeClr>
            </a:solidFill>
          </a:ln>
          <a:effectLst>
            <a:outerShdw blurRad="50800" dist="38100" dir="2700000" algn="tl" rotWithShape="0">
              <a:prstClr val="black">
                <a:alpha val="40000"/>
              </a:prstClr>
            </a:outerShdw>
          </a:effectLst>
        </p:spPr>
      </p:pic>
      <p:sp>
        <p:nvSpPr>
          <p:cNvPr id="6" name="Rectangle 5">
            <a:hlinkClick r:id="rId3"/>
          </p:cNvPr>
          <p:cNvSpPr/>
          <p:nvPr/>
        </p:nvSpPr>
        <p:spPr>
          <a:xfrm>
            <a:off x="1619672" y="6453336"/>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
                <a:cs typeface="+mn-cs"/>
                <a:hlinkClick r:id="rId3"/>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
                <a:cs typeface="+mn-cs"/>
              </a:rPr>
              <a:t>  </a:t>
            </a:r>
          </a:p>
        </p:txBody>
      </p:sp>
      <p:sp>
        <p:nvSpPr>
          <p:cNvPr id="7" name="TextBox 6"/>
          <p:cNvSpPr txBox="1"/>
          <p:nvPr/>
        </p:nvSpPr>
        <p:spPr>
          <a:xfrm>
            <a:off x="2596831" y="2204864"/>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
                <a:cs typeface="+mn-cs"/>
              </a:rPr>
              <a:t>Proceedings of the IEEE, Sept. 2017</a:t>
            </a:r>
          </a:p>
        </p:txBody>
      </p:sp>
    </p:spTree>
    <p:extLst>
      <p:ext uri="{BB962C8B-B14F-4D97-AF65-F5344CB8AC3E}">
        <p14:creationId xmlns:p14="http://schemas.microsoft.com/office/powerpoint/2010/main" val="28080367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9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5: Emerging Memory Technologies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325518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atin typeface="Garamond" charset="0"/>
                <a:ea typeface="ＭＳ Ｐゴシック" charset="0"/>
                <a:cs typeface="ＭＳ Ｐゴシック" charset="0"/>
              </a:rPr>
              <a:t>How Does PCM Work?</a:t>
            </a:r>
          </a:p>
        </p:txBody>
      </p:sp>
      <p:sp>
        <p:nvSpPr>
          <p:cNvPr id="43011" name="Content Placeholder 2"/>
          <p:cNvSpPr>
            <a:spLocks noGrp="1"/>
          </p:cNvSpPr>
          <p:nvPr>
            <p:ph idx="1"/>
          </p:nvPr>
        </p:nvSpPr>
        <p:spPr>
          <a:xfrm>
            <a:off x="228600" y="996950"/>
            <a:ext cx="8610600" cy="5194300"/>
          </a:xfrm>
        </p:spPr>
        <p:txBody>
          <a:bodyPr/>
          <a:lstStyle/>
          <a:p>
            <a:r>
              <a:rPr lang="en-US" sz="2000">
                <a:latin typeface="Tahoma" charset="0"/>
                <a:ea typeface="ＭＳ Ｐゴシック" charset="0"/>
                <a:cs typeface="ＭＳ Ｐゴシック" charset="0"/>
              </a:rPr>
              <a:t>Write: change phase via current injection</a:t>
            </a:r>
          </a:p>
          <a:p>
            <a:pPr lvl="1"/>
            <a:r>
              <a:rPr lang="en-US" sz="1800">
                <a:latin typeface="Tahoma" charset="0"/>
                <a:ea typeface="ＭＳ Ｐゴシック" charset="0"/>
              </a:rPr>
              <a:t>SET: sustained current to heat cell above T</a:t>
            </a:r>
            <a:r>
              <a:rPr lang="en-US" sz="1800" i="1">
                <a:latin typeface="Tahoma" charset="0"/>
                <a:ea typeface="ＭＳ Ｐゴシック" charset="0"/>
              </a:rPr>
              <a:t>cryst</a:t>
            </a:r>
            <a:r>
              <a:rPr lang="en-US" sz="1800">
                <a:latin typeface="Tahoma" charset="0"/>
                <a:ea typeface="ＭＳ Ｐゴシック" charset="0"/>
              </a:rPr>
              <a:t> </a:t>
            </a:r>
          </a:p>
          <a:p>
            <a:pPr lvl="1"/>
            <a:r>
              <a:rPr lang="en-US" sz="1800">
                <a:latin typeface="Tahoma" charset="0"/>
                <a:ea typeface="ＭＳ Ｐゴシック" charset="0"/>
              </a:rPr>
              <a:t>RESET: cell heated above T</a:t>
            </a:r>
            <a:r>
              <a:rPr lang="en-US" sz="1800" i="1">
                <a:latin typeface="Tahoma" charset="0"/>
                <a:ea typeface="ＭＳ Ｐゴシック" charset="0"/>
              </a:rPr>
              <a:t>melt</a:t>
            </a:r>
            <a:r>
              <a:rPr lang="en-US" sz="1800">
                <a:latin typeface="Tahoma" charset="0"/>
                <a:ea typeface="ＭＳ Ｐゴシック" charset="0"/>
              </a:rPr>
              <a:t> and quenched</a:t>
            </a:r>
          </a:p>
          <a:p>
            <a:r>
              <a:rPr lang="en-US" sz="2000">
                <a:latin typeface="Tahoma" charset="0"/>
                <a:ea typeface="ＭＳ Ｐゴシック" charset="0"/>
                <a:cs typeface="ＭＳ Ｐゴシック" charset="0"/>
              </a:rPr>
              <a:t>Read: detect phase via material resistance </a:t>
            </a:r>
          </a:p>
          <a:p>
            <a:pPr lvl="1"/>
            <a:r>
              <a:rPr lang="en-US" sz="1800">
                <a:latin typeface="Tahoma" charset="0"/>
                <a:ea typeface="ＭＳ Ｐゴシック" charset="0"/>
              </a:rPr>
              <a:t>amorphous/crystalline</a:t>
            </a: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p:txBody>
      </p:sp>
      <p:sp>
        <p:nvSpPr>
          <p:cNvPr id="4301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3969144A-7066-6447-B21E-9C90E183834E}" type="slidenum">
              <a:rPr lang="en-US" sz="1600">
                <a:solidFill>
                  <a:srgbClr val="000000"/>
                </a:solidFill>
                <a:latin typeface="Garamond" charset="0"/>
              </a:rPr>
              <a:pPr eaLnBrk="1" hangingPunct="1"/>
              <a:t>11</a:t>
            </a:fld>
            <a:endParaRPr lang="en-US" sz="1600">
              <a:solidFill>
                <a:srgbClr val="000000"/>
              </a:solidFill>
              <a:latin typeface="Garamond" charset="0"/>
            </a:endParaRPr>
          </a:p>
        </p:txBody>
      </p:sp>
      <p:grpSp>
        <p:nvGrpSpPr>
          <p:cNvPr id="2" name="Group 33"/>
          <p:cNvGrpSpPr>
            <a:grpSpLocks/>
          </p:cNvGrpSpPr>
          <p:nvPr/>
        </p:nvGrpSpPr>
        <p:grpSpPr bwMode="auto">
          <a:xfrm>
            <a:off x="-80960" y="3208341"/>
            <a:ext cx="3863977" cy="3236912"/>
            <a:chOff x="2960" y="1053"/>
            <a:chExt cx="2434" cy="2039"/>
          </a:xfrm>
        </p:grpSpPr>
        <p:grpSp>
          <p:nvGrpSpPr>
            <p:cNvPr id="43032" name="Group 34"/>
            <p:cNvGrpSpPr>
              <a:grpSpLocks/>
            </p:cNvGrpSpPr>
            <p:nvPr/>
          </p:nvGrpSpPr>
          <p:grpSpPr bwMode="auto">
            <a:xfrm>
              <a:off x="3283" y="1548"/>
              <a:ext cx="177" cy="877"/>
              <a:chOff x="3790" y="1082"/>
              <a:chExt cx="177" cy="877"/>
            </a:xfrm>
          </p:grpSpPr>
          <p:sp>
            <p:nvSpPr>
              <p:cNvPr id="47" name="Freeform 35"/>
              <p:cNvSpPr>
                <a:spLocks noChangeAspect="1"/>
              </p:cNvSpPr>
              <p:nvPr/>
            </p:nvSpPr>
            <p:spPr bwMode="auto">
              <a:xfrm>
                <a:off x="3836" y="1634"/>
                <a:ext cx="94" cy="325"/>
              </a:xfrm>
              <a:custGeom>
                <a:avLst/>
                <a:gdLst/>
                <a:ahLst/>
                <a:cxnLst>
                  <a:cxn ang="0">
                    <a:pos x="96" y="0"/>
                  </a:cxn>
                  <a:cxn ang="0">
                    <a:pos x="96" y="95"/>
                  </a:cxn>
                  <a:cxn ang="0">
                    <a:pos x="0" y="95"/>
                  </a:cxn>
                  <a:cxn ang="0">
                    <a:pos x="0" y="239"/>
                  </a:cxn>
                  <a:cxn ang="0">
                    <a:pos x="96" y="239"/>
                  </a:cxn>
                  <a:cxn ang="0">
                    <a:pos x="96" y="334"/>
                  </a:cxn>
                </a:cxnLst>
                <a:rect l="0" t="0" r="r" b="b"/>
                <a:pathLst>
                  <a:path w="96" h="334">
                    <a:moveTo>
                      <a:pt x="96" y="0"/>
                    </a:moveTo>
                    <a:lnTo>
                      <a:pt x="96" y="95"/>
                    </a:lnTo>
                    <a:lnTo>
                      <a:pt x="0" y="95"/>
                    </a:lnTo>
                    <a:lnTo>
                      <a:pt x="0" y="239"/>
                    </a:lnTo>
                    <a:lnTo>
                      <a:pt x="96" y="239"/>
                    </a:lnTo>
                    <a:lnTo>
                      <a:pt x="96" y="334"/>
                    </a:lnTo>
                  </a:path>
                </a:pathLst>
              </a:custGeom>
              <a:noFill/>
              <a:ln w="38100" cap="flat" cmpd="sng">
                <a:solidFill>
                  <a:srgbClr val="000000"/>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8" name="Line 36"/>
              <p:cNvSpPr>
                <a:spLocks noChangeAspect="1" noChangeShapeType="1"/>
              </p:cNvSpPr>
              <p:nvPr/>
            </p:nvSpPr>
            <p:spPr bwMode="auto">
              <a:xfrm>
                <a:off x="3790" y="1726"/>
                <a:ext cx="0" cy="141"/>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9" name="Freeform 37"/>
              <p:cNvSpPr>
                <a:spLocks noChangeAspect="1"/>
              </p:cNvSpPr>
              <p:nvPr/>
            </p:nvSpPr>
            <p:spPr bwMode="auto">
              <a:xfrm rot="-16200000">
                <a:off x="3772" y="1348"/>
                <a:ext cx="322" cy="63"/>
              </a:xfrm>
              <a:custGeom>
                <a:avLst/>
                <a:gdLst/>
                <a:ahLst/>
                <a:cxnLst>
                  <a:cxn ang="0">
                    <a:pos x="0" y="144"/>
                  </a:cxn>
                  <a:cxn ang="0">
                    <a:pos x="384" y="144"/>
                  </a:cxn>
                  <a:cxn ang="0">
                    <a:pos x="480" y="0"/>
                  </a:cxn>
                  <a:cxn ang="0">
                    <a:pos x="528" y="240"/>
                  </a:cxn>
                  <a:cxn ang="0">
                    <a:pos x="672" y="0"/>
                  </a:cxn>
                  <a:cxn ang="0">
                    <a:pos x="720" y="240"/>
                  </a:cxn>
                  <a:cxn ang="0">
                    <a:pos x="864" y="0"/>
                  </a:cxn>
                  <a:cxn ang="0">
                    <a:pos x="912" y="144"/>
                  </a:cxn>
                  <a:cxn ang="0">
                    <a:pos x="1344" y="144"/>
                  </a:cxn>
                </a:cxnLst>
                <a:rect l="0" t="0" r="r" b="b"/>
                <a:pathLst>
                  <a:path w="1344" h="240">
                    <a:moveTo>
                      <a:pt x="0" y="144"/>
                    </a:moveTo>
                    <a:lnTo>
                      <a:pt x="384" y="144"/>
                    </a:lnTo>
                    <a:lnTo>
                      <a:pt x="480" y="0"/>
                    </a:lnTo>
                    <a:lnTo>
                      <a:pt x="528" y="240"/>
                    </a:lnTo>
                    <a:lnTo>
                      <a:pt x="672" y="0"/>
                    </a:lnTo>
                    <a:lnTo>
                      <a:pt x="720" y="240"/>
                    </a:lnTo>
                    <a:lnTo>
                      <a:pt x="864" y="0"/>
                    </a:lnTo>
                    <a:lnTo>
                      <a:pt x="912" y="144"/>
                    </a:lnTo>
                    <a:lnTo>
                      <a:pt x="1344" y="144"/>
                    </a:lnTo>
                  </a:path>
                </a:pathLst>
              </a:custGeom>
              <a:noFill/>
              <a:ln w="38100" cap="flat" cmpd="sng">
                <a:solidFill>
                  <a:srgbClr val="000000"/>
                </a:solidFill>
                <a:prstDash val="solid"/>
                <a:round/>
                <a:headEnd/>
                <a:tailEnd/>
              </a:ln>
              <a:effectLst/>
            </p:spPr>
            <p:txBody>
              <a:bodyPr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0" name="Line 38"/>
              <p:cNvSpPr>
                <a:spLocks noChangeAspect="1" noChangeShapeType="1"/>
              </p:cNvSpPr>
              <p:nvPr/>
            </p:nvSpPr>
            <p:spPr bwMode="auto">
              <a:xfrm>
                <a:off x="3929" y="1082"/>
                <a:ext cx="0" cy="177"/>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1" name="Line 39"/>
              <p:cNvSpPr>
                <a:spLocks noChangeAspect="1" noChangeShapeType="1"/>
              </p:cNvSpPr>
              <p:nvPr/>
            </p:nvSpPr>
            <p:spPr bwMode="auto">
              <a:xfrm>
                <a:off x="3930" y="1488"/>
                <a:ext cx="0" cy="191"/>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pic>
          <p:nvPicPr>
            <p:cNvPr id="43033" name="Picture 40" descr="11201-cell5a"/>
            <p:cNvPicPr>
              <a:picLocks noChangeAspect="1" noChangeArrowheads="1"/>
            </p:cNvPicPr>
            <p:nvPr/>
          </p:nvPicPr>
          <p:blipFill>
            <a:blip r:embed="rId2">
              <a:extLst>
                <a:ext uri="{28A0092B-C50C-407E-A947-70E740481C1C}">
                  <a14:useLocalDpi xmlns:a14="http://schemas.microsoft.com/office/drawing/2010/main" val="0"/>
                </a:ext>
              </a:extLst>
            </a:blip>
            <a:srcRect l="24374" t="25031" r="25969" b="32062"/>
            <a:stretch>
              <a:fillRect/>
            </a:stretch>
          </p:blipFill>
          <p:spPr bwMode="auto">
            <a:xfrm>
              <a:off x="3949" y="1055"/>
              <a:ext cx="1445" cy="1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 name="Line 41"/>
            <p:cNvSpPr>
              <a:spLocks noChangeShapeType="1"/>
            </p:cNvSpPr>
            <p:nvPr/>
          </p:nvSpPr>
          <p:spPr bwMode="auto">
            <a:xfrm flipV="1">
              <a:off x="3426" y="1053"/>
              <a:ext cx="514" cy="713"/>
            </a:xfrm>
            <a:prstGeom prst="line">
              <a:avLst/>
            </a:prstGeom>
            <a:noFill/>
            <a:ln w="19050">
              <a:solidFill>
                <a:srgbClr val="000000"/>
              </a:solidFill>
              <a:prstDash val="sysDot"/>
              <a:round/>
              <a:headEnd/>
              <a:tailEnd type="none" w="lg" len="lg"/>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0" name="Line 42"/>
            <p:cNvSpPr>
              <a:spLocks noChangeShapeType="1"/>
            </p:cNvSpPr>
            <p:nvPr/>
          </p:nvSpPr>
          <p:spPr bwMode="auto">
            <a:xfrm>
              <a:off x="3413" y="1946"/>
              <a:ext cx="534" cy="348"/>
            </a:xfrm>
            <a:prstGeom prst="line">
              <a:avLst/>
            </a:prstGeom>
            <a:noFill/>
            <a:ln w="19050">
              <a:solidFill>
                <a:srgbClr val="000000"/>
              </a:solidFill>
              <a:prstDash val="sysDot"/>
              <a:round/>
              <a:headEnd/>
              <a:tailEnd type="none" w="lg" len="lg"/>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1" name="Line 43"/>
            <p:cNvSpPr>
              <a:spLocks noChangeShapeType="1"/>
            </p:cNvSpPr>
            <p:nvPr/>
          </p:nvSpPr>
          <p:spPr bwMode="auto">
            <a:xfrm>
              <a:off x="3269" y="1417"/>
              <a:ext cx="0" cy="507"/>
            </a:xfrm>
            <a:prstGeom prst="line">
              <a:avLst/>
            </a:prstGeom>
            <a:noFill/>
            <a:ln w="38100">
              <a:solidFill>
                <a:srgbClr val="7889FB"/>
              </a:solidFill>
              <a:round/>
              <a:headEnd/>
              <a:tailEnd type="triangle" w="lg" len="lg"/>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2" name="Text Box 44"/>
            <p:cNvSpPr txBox="1">
              <a:spLocks noChangeAspect="1" noChangeArrowheads="1"/>
            </p:cNvSpPr>
            <p:nvPr/>
          </p:nvSpPr>
          <p:spPr bwMode="auto">
            <a:xfrm>
              <a:off x="2960" y="1062"/>
              <a:ext cx="611" cy="368"/>
            </a:xfrm>
            <a:prstGeom prst="rect">
              <a:avLst/>
            </a:prstGeom>
            <a:noFill/>
            <a:ln w="12700">
              <a:noFill/>
              <a:miter lim="800000"/>
              <a:headEnd/>
              <a:tailEnd/>
            </a:ln>
            <a:effectLst/>
          </p:spPr>
          <p:txBody>
            <a:bodyPr wrap="none">
              <a:spAutoFit/>
            </a:bodyPr>
            <a:lstStyle/>
            <a:p>
              <a:pPr algn="ctr" eaLnBrk="1" fontAlgn="auto" hangingPunct="1">
                <a:spcBef>
                  <a:spcPts val="0"/>
                </a:spcBef>
                <a:spcAft>
                  <a:spcPts val="0"/>
                </a:spcAft>
                <a:defRPr/>
              </a:pPr>
              <a:r>
                <a:rPr lang="en-US" sz="1600" b="1" kern="0">
                  <a:solidFill>
                    <a:srgbClr val="7889FB"/>
                  </a:solidFill>
                  <a:latin typeface="Tahoma" pitchFamily="-107" charset="0"/>
                  <a:ea typeface="MS PGothic" pitchFamily="34" charset="-128"/>
                  <a:cs typeface="MS PGothic" pitchFamily="34" charset="-128"/>
                </a:rPr>
                <a:t>Large</a:t>
              </a:r>
            </a:p>
            <a:p>
              <a:pPr algn="ctr" eaLnBrk="1" fontAlgn="auto" hangingPunct="1">
                <a:spcBef>
                  <a:spcPts val="0"/>
                </a:spcBef>
                <a:spcAft>
                  <a:spcPts val="0"/>
                </a:spcAft>
                <a:defRPr/>
              </a:pPr>
              <a:r>
                <a:rPr lang="en-US" sz="1600" b="1" kern="0">
                  <a:solidFill>
                    <a:srgbClr val="7889FB"/>
                  </a:solidFill>
                  <a:latin typeface="Tahoma" pitchFamily="-107" charset="0"/>
                  <a:ea typeface="MS PGothic" pitchFamily="34" charset="-128"/>
                  <a:cs typeface="MS PGothic" pitchFamily="34" charset="-128"/>
                </a:rPr>
                <a:t>Current</a:t>
              </a:r>
            </a:p>
          </p:txBody>
        </p:sp>
        <p:sp>
          <p:nvSpPr>
            <p:cNvPr id="43" name="AutoShape 45"/>
            <p:cNvSpPr>
              <a:spLocks noChangeAspect="1" noChangeArrowheads="1"/>
            </p:cNvSpPr>
            <p:nvPr/>
          </p:nvSpPr>
          <p:spPr bwMode="auto">
            <a:xfrm rot="10800000" flipH="1">
              <a:off x="3375" y="2419"/>
              <a:ext cx="92" cy="76"/>
            </a:xfrm>
            <a:prstGeom prst="triangle">
              <a:avLst>
                <a:gd name="adj" fmla="val 50000"/>
              </a:avLst>
            </a:prstGeom>
            <a:noFill/>
            <a:ln w="38100">
              <a:solidFill>
                <a:srgbClr val="000000"/>
              </a:solidFill>
              <a:miter lim="800000"/>
              <a:headEnd/>
              <a:tailEnd/>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4" name="Line 46"/>
            <p:cNvSpPr>
              <a:spLocks noChangeAspect="1" noChangeShapeType="1"/>
            </p:cNvSpPr>
            <p:nvPr/>
          </p:nvSpPr>
          <p:spPr bwMode="auto">
            <a:xfrm rot="-5400000">
              <a:off x="3217" y="2185"/>
              <a:ext cx="0" cy="141"/>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5" name="Text Box 47"/>
            <p:cNvSpPr txBox="1">
              <a:spLocks noChangeAspect="1" noChangeArrowheads="1"/>
            </p:cNvSpPr>
            <p:nvPr/>
          </p:nvSpPr>
          <p:spPr bwMode="auto">
            <a:xfrm>
              <a:off x="3969" y="2333"/>
              <a:ext cx="1406" cy="446"/>
            </a:xfrm>
            <a:prstGeom prst="rect">
              <a:avLst/>
            </a:prstGeom>
            <a:solidFill>
              <a:srgbClr val="7889FB"/>
            </a:solidFill>
            <a:ln w="19050">
              <a:noFill/>
              <a:miter lim="800000"/>
              <a:headEnd/>
              <a:tailEnd/>
            </a:ln>
            <a:effectLst/>
          </p:spPr>
          <p:txBody>
            <a:bodyPr>
              <a:spAutoFit/>
            </a:bodyPr>
            <a:lstStyle/>
            <a:p>
              <a:pPr algn="ctr" eaLnBrk="1" fontAlgn="auto" hangingPunct="1">
                <a:spcBef>
                  <a:spcPts val="0"/>
                </a:spcBef>
                <a:spcAft>
                  <a:spcPts val="0"/>
                </a:spcAft>
                <a:defRPr/>
              </a:pPr>
              <a:r>
                <a:rPr lang="en-US" sz="2000" kern="0" dirty="0">
                  <a:solidFill>
                    <a:srgbClr val="FFFFFF"/>
                  </a:solidFill>
                  <a:latin typeface="Tahoma" pitchFamily="-107" charset="0"/>
                  <a:ea typeface="MS PGothic" pitchFamily="34" charset="-128"/>
                  <a:cs typeface="Tahoma" pitchFamily="-107" charset="0"/>
                </a:rPr>
                <a:t>SET (</a:t>
              </a:r>
              <a:r>
                <a:rPr lang="en-US" sz="2000" kern="0" dirty="0" err="1">
                  <a:solidFill>
                    <a:srgbClr val="FFFFFF"/>
                  </a:solidFill>
                  <a:latin typeface="Tahoma" pitchFamily="-107" charset="0"/>
                  <a:ea typeface="MS PGothic" pitchFamily="34" charset="-128"/>
                  <a:cs typeface="Tahoma" pitchFamily="-107" charset="0"/>
                </a:rPr>
                <a:t>cryst</a:t>
              </a:r>
              <a:r>
                <a:rPr lang="en-US" sz="2000" kern="0" dirty="0">
                  <a:solidFill>
                    <a:srgbClr val="FFFFFF"/>
                  </a:solidFill>
                  <a:latin typeface="Tahoma" pitchFamily="-107" charset="0"/>
                  <a:ea typeface="MS PGothic" pitchFamily="34" charset="-128"/>
                  <a:cs typeface="Tahoma" pitchFamily="-107" charset="0"/>
                </a:rPr>
                <a:t>)</a:t>
              </a:r>
            </a:p>
            <a:p>
              <a:pPr algn="ctr" eaLnBrk="1" fontAlgn="auto" hangingPunct="1">
                <a:spcBef>
                  <a:spcPts val="0"/>
                </a:spcBef>
                <a:spcAft>
                  <a:spcPts val="0"/>
                </a:spcAft>
                <a:defRPr/>
              </a:pPr>
              <a:r>
                <a:rPr lang="en-US" sz="2000" kern="0" dirty="0">
                  <a:solidFill>
                    <a:srgbClr val="FFFFFF"/>
                  </a:solidFill>
                  <a:latin typeface="Tahoma" pitchFamily="-107" charset="0"/>
                  <a:ea typeface="MS PGothic" pitchFamily="34" charset="-128"/>
                  <a:cs typeface="Tahoma" pitchFamily="-107" charset="0"/>
                </a:rPr>
                <a:t>Low resistance</a:t>
              </a:r>
            </a:p>
          </p:txBody>
        </p:sp>
        <p:sp>
          <p:nvSpPr>
            <p:cNvPr id="46" name="Text Box 48"/>
            <p:cNvSpPr txBox="1">
              <a:spLocks noChangeAspect="1" noChangeArrowheads="1"/>
            </p:cNvSpPr>
            <p:nvPr/>
          </p:nvSpPr>
          <p:spPr bwMode="auto">
            <a:xfrm>
              <a:off x="4105" y="2840"/>
              <a:ext cx="1134" cy="252"/>
            </a:xfrm>
            <a:prstGeom prst="rect">
              <a:avLst/>
            </a:prstGeom>
            <a:solidFill>
              <a:srgbClr val="7889FB"/>
            </a:solidFill>
            <a:ln w="19050">
              <a:noFill/>
              <a:miter lim="800000"/>
              <a:headEnd/>
              <a:tailEnd/>
            </a:ln>
            <a:effectLst/>
          </p:spPr>
          <p:txBody>
            <a:bodyPr>
              <a:spAutoFit/>
            </a:bodyPr>
            <a:lstStyle/>
            <a:p>
              <a:pPr algn="ctr" eaLnBrk="1" fontAlgn="auto" hangingPunct="1">
                <a:spcBef>
                  <a:spcPts val="0"/>
                </a:spcBef>
                <a:spcAft>
                  <a:spcPts val="0"/>
                </a:spcAft>
                <a:defRPr/>
              </a:pPr>
              <a:r>
                <a:rPr lang="en-US" sz="2000" kern="0">
                  <a:solidFill>
                    <a:srgbClr val="FFFFFF"/>
                  </a:solidFill>
                  <a:latin typeface="Tahoma" pitchFamily="-107" charset="0"/>
                  <a:ea typeface="MS PGothic" pitchFamily="34" charset="-128"/>
                  <a:cs typeface="Tahoma" pitchFamily="-107" charset="0"/>
                </a:rPr>
                <a:t>10</a:t>
              </a:r>
              <a:r>
                <a:rPr lang="en-US" sz="2000" kern="0" baseline="30000">
                  <a:solidFill>
                    <a:srgbClr val="FFFFFF"/>
                  </a:solidFill>
                  <a:latin typeface="Tahoma" pitchFamily="-107" charset="0"/>
                  <a:ea typeface="MS PGothic" pitchFamily="34" charset="-128"/>
                  <a:cs typeface="Tahoma" pitchFamily="-107" charset="0"/>
                </a:rPr>
                <a:t>3</a:t>
              </a:r>
              <a:r>
                <a:rPr lang="en-US" sz="2000" kern="0">
                  <a:solidFill>
                    <a:srgbClr val="FFFFFF"/>
                  </a:solidFill>
                  <a:latin typeface="Tahoma" pitchFamily="-107" charset="0"/>
                  <a:ea typeface="MS PGothic" pitchFamily="34" charset="-128"/>
                  <a:cs typeface="Tahoma" pitchFamily="-107" charset="0"/>
                </a:rPr>
                <a:t>-10</a:t>
              </a:r>
              <a:r>
                <a:rPr lang="en-US" sz="2000" kern="0" baseline="30000">
                  <a:solidFill>
                    <a:srgbClr val="FFFFFF"/>
                  </a:solidFill>
                  <a:latin typeface="Tahoma" pitchFamily="-107" charset="0"/>
                  <a:ea typeface="MS PGothic" pitchFamily="34" charset="-128"/>
                  <a:cs typeface="Tahoma" pitchFamily="-107" charset="0"/>
                </a:rPr>
                <a:t>4 </a:t>
              </a:r>
              <a:r>
                <a:rPr lang="en-US" sz="2000" kern="0">
                  <a:solidFill>
                    <a:srgbClr val="FFFFFF"/>
                  </a:solidFill>
                  <a:latin typeface="Symbol" pitchFamily="-107" charset="2"/>
                  <a:ea typeface="MS PGothic" pitchFamily="34" charset="-128"/>
                  <a:cs typeface="Tahoma" pitchFamily="-107" charset="0"/>
                </a:rPr>
                <a:t>W</a:t>
              </a:r>
            </a:p>
          </p:txBody>
        </p:sp>
      </p:grpSp>
      <p:grpSp>
        <p:nvGrpSpPr>
          <p:cNvPr id="4" name="Group 49"/>
          <p:cNvGrpSpPr>
            <a:grpSpLocks/>
          </p:cNvGrpSpPr>
          <p:nvPr/>
        </p:nvGrpSpPr>
        <p:grpSpPr bwMode="auto">
          <a:xfrm>
            <a:off x="3997328" y="3243266"/>
            <a:ext cx="4267202" cy="3236912"/>
            <a:chOff x="101" y="1053"/>
            <a:chExt cx="2688" cy="2039"/>
          </a:xfrm>
        </p:grpSpPr>
        <p:sp>
          <p:nvSpPr>
            <p:cNvPr id="53" name="Freeform 50"/>
            <p:cNvSpPr>
              <a:spLocks noChangeAspect="1"/>
            </p:cNvSpPr>
            <p:nvPr/>
          </p:nvSpPr>
          <p:spPr bwMode="auto">
            <a:xfrm>
              <a:off x="747" y="2095"/>
              <a:ext cx="94" cy="325"/>
            </a:xfrm>
            <a:custGeom>
              <a:avLst/>
              <a:gdLst/>
              <a:ahLst/>
              <a:cxnLst>
                <a:cxn ang="0">
                  <a:pos x="96" y="0"/>
                </a:cxn>
                <a:cxn ang="0">
                  <a:pos x="96" y="95"/>
                </a:cxn>
                <a:cxn ang="0">
                  <a:pos x="0" y="95"/>
                </a:cxn>
                <a:cxn ang="0">
                  <a:pos x="0" y="239"/>
                </a:cxn>
                <a:cxn ang="0">
                  <a:pos x="96" y="239"/>
                </a:cxn>
                <a:cxn ang="0">
                  <a:pos x="96" y="334"/>
                </a:cxn>
              </a:cxnLst>
              <a:rect l="0" t="0" r="r" b="b"/>
              <a:pathLst>
                <a:path w="96" h="334">
                  <a:moveTo>
                    <a:pt x="96" y="0"/>
                  </a:moveTo>
                  <a:lnTo>
                    <a:pt x="96" y="95"/>
                  </a:lnTo>
                  <a:lnTo>
                    <a:pt x="0" y="95"/>
                  </a:lnTo>
                  <a:lnTo>
                    <a:pt x="0" y="239"/>
                  </a:lnTo>
                  <a:lnTo>
                    <a:pt x="96" y="239"/>
                  </a:lnTo>
                  <a:lnTo>
                    <a:pt x="96" y="334"/>
                  </a:lnTo>
                </a:path>
              </a:pathLst>
            </a:custGeom>
            <a:noFill/>
            <a:ln w="38100" cap="flat" cmpd="sng">
              <a:solidFill>
                <a:srgbClr val="000000"/>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4" name="Line 51"/>
            <p:cNvSpPr>
              <a:spLocks noChangeAspect="1" noChangeShapeType="1"/>
            </p:cNvSpPr>
            <p:nvPr/>
          </p:nvSpPr>
          <p:spPr bwMode="auto">
            <a:xfrm>
              <a:off x="701" y="2187"/>
              <a:ext cx="0" cy="141"/>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5" name="Freeform 52"/>
            <p:cNvSpPr>
              <a:spLocks noChangeAspect="1"/>
            </p:cNvSpPr>
            <p:nvPr/>
          </p:nvSpPr>
          <p:spPr bwMode="auto">
            <a:xfrm rot="-16200000">
              <a:off x="535" y="1804"/>
              <a:ext cx="637" cy="125"/>
            </a:xfrm>
            <a:custGeom>
              <a:avLst/>
              <a:gdLst/>
              <a:ahLst/>
              <a:cxnLst>
                <a:cxn ang="0">
                  <a:pos x="0" y="144"/>
                </a:cxn>
                <a:cxn ang="0">
                  <a:pos x="384" y="144"/>
                </a:cxn>
                <a:cxn ang="0">
                  <a:pos x="480" y="0"/>
                </a:cxn>
                <a:cxn ang="0">
                  <a:pos x="528" y="240"/>
                </a:cxn>
                <a:cxn ang="0">
                  <a:pos x="672" y="0"/>
                </a:cxn>
                <a:cxn ang="0">
                  <a:pos x="720" y="240"/>
                </a:cxn>
                <a:cxn ang="0">
                  <a:pos x="864" y="0"/>
                </a:cxn>
                <a:cxn ang="0">
                  <a:pos x="912" y="144"/>
                </a:cxn>
                <a:cxn ang="0">
                  <a:pos x="1344" y="144"/>
                </a:cxn>
              </a:cxnLst>
              <a:rect l="0" t="0" r="r" b="b"/>
              <a:pathLst>
                <a:path w="1344" h="240">
                  <a:moveTo>
                    <a:pt x="0" y="144"/>
                  </a:moveTo>
                  <a:lnTo>
                    <a:pt x="384" y="144"/>
                  </a:lnTo>
                  <a:lnTo>
                    <a:pt x="480" y="0"/>
                  </a:lnTo>
                  <a:lnTo>
                    <a:pt x="528" y="240"/>
                  </a:lnTo>
                  <a:lnTo>
                    <a:pt x="672" y="0"/>
                  </a:lnTo>
                  <a:lnTo>
                    <a:pt x="720" y="240"/>
                  </a:lnTo>
                  <a:lnTo>
                    <a:pt x="864" y="0"/>
                  </a:lnTo>
                  <a:lnTo>
                    <a:pt x="912" y="144"/>
                  </a:lnTo>
                  <a:lnTo>
                    <a:pt x="1344" y="144"/>
                  </a:lnTo>
                </a:path>
              </a:pathLst>
            </a:custGeom>
            <a:noFill/>
            <a:ln w="38100" cap="flat" cmpd="sng">
              <a:solidFill>
                <a:srgbClr val="FF0000"/>
              </a:solidFill>
              <a:prstDash val="solid"/>
              <a:round/>
              <a:headEnd/>
              <a:tailEnd/>
            </a:ln>
            <a:effectLst/>
          </p:spPr>
          <p:txBody>
            <a:bodyPr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pic>
          <p:nvPicPr>
            <p:cNvPr id="43021" name="Picture 53" descr="11201-cell8a"/>
            <p:cNvPicPr>
              <a:picLocks noChangeAspect="1" noChangeArrowheads="1"/>
            </p:cNvPicPr>
            <p:nvPr/>
          </p:nvPicPr>
          <p:blipFill>
            <a:blip r:embed="rId3">
              <a:extLst>
                <a:ext uri="{28A0092B-C50C-407E-A947-70E740481C1C}">
                  <a14:useLocalDpi xmlns:a14="http://schemas.microsoft.com/office/drawing/2010/main" val="0"/>
                </a:ext>
              </a:extLst>
            </a:blip>
            <a:srcRect l="17062" t="21490" r="18938" b="29689"/>
            <a:stretch>
              <a:fillRect/>
            </a:stretch>
          </p:blipFill>
          <p:spPr bwMode="auto">
            <a:xfrm>
              <a:off x="1374" y="1054"/>
              <a:ext cx="1388" cy="1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pic>
        <p:sp>
          <p:nvSpPr>
            <p:cNvPr id="57" name="Line 54"/>
            <p:cNvSpPr>
              <a:spLocks noChangeShapeType="1"/>
            </p:cNvSpPr>
            <p:nvPr/>
          </p:nvSpPr>
          <p:spPr bwMode="auto">
            <a:xfrm flipV="1">
              <a:off x="853" y="1053"/>
              <a:ext cx="514" cy="652"/>
            </a:xfrm>
            <a:prstGeom prst="line">
              <a:avLst/>
            </a:prstGeom>
            <a:noFill/>
            <a:ln w="19050">
              <a:solidFill>
                <a:srgbClr val="000000"/>
              </a:solidFill>
              <a:prstDash val="sysDot"/>
              <a:round/>
              <a:headEnd/>
              <a:tailEnd type="none" w="lg" len="lg"/>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8" name="Line 55"/>
            <p:cNvSpPr>
              <a:spLocks noChangeShapeType="1"/>
            </p:cNvSpPr>
            <p:nvPr/>
          </p:nvSpPr>
          <p:spPr bwMode="auto">
            <a:xfrm>
              <a:off x="853" y="2021"/>
              <a:ext cx="521" cy="273"/>
            </a:xfrm>
            <a:prstGeom prst="line">
              <a:avLst/>
            </a:prstGeom>
            <a:noFill/>
            <a:ln w="19050">
              <a:solidFill>
                <a:srgbClr val="000000"/>
              </a:solidFill>
              <a:prstDash val="sysDot"/>
              <a:round/>
              <a:headEnd/>
              <a:tailEnd type="none" w="lg" len="lg"/>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9" name="Line 56"/>
            <p:cNvSpPr>
              <a:spLocks noChangeShapeType="1"/>
            </p:cNvSpPr>
            <p:nvPr/>
          </p:nvSpPr>
          <p:spPr bwMode="auto">
            <a:xfrm>
              <a:off x="633" y="1445"/>
              <a:ext cx="0" cy="148"/>
            </a:xfrm>
            <a:prstGeom prst="line">
              <a:avLst/>
            </a:prstGeom>
            <a:noFill/>
            <a:ln w="25400">
              <a:solidFill>
                <a:srgbClr val="7889FB"/>
              </a:solidFill>
              <a:round/>
              <a:headEnd/>
              <a:tailEnd type="triangle" w="med" len="med"/>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60" name="Text Box 57"/>
            <p:cNvSpPr txBox="1">
              <a:spLocks noChangeAspect="1" noChangeArrowheads="1"/>
            </p:cNvSpPr>
            <p:nvPr/>
          </p:nvSpPr>
          <p:spPr bwMode="auto">
            <a:xfrm>
              <a:off x="303" y="1071"/>
              <a:ext cx="611" cy="368"/>
            </a:xfrm>
            <a:prstGeom prst="rect">
              <a:avLst/>
            </a:prstGeom>
            <a:noFill/>
            <a:ln w="12700">
              <a:noFill/>
              <a:miter lim="800000"/>
              <a:headEnd/>
              <a:tailEnd/>
            </a:ln>
            <a:effectLst/>
          </p:spPr>
          <p:txBody>
            <a:bodyPr wrap="none">
              <a:spAutoFit/>
            </a:bodyPr>
            <a:lstStyle/>
            <a:p>
              <a:pPr algn="ctr" eaLnBrk="1" fontAlgn="auto" hangingPunct="1">
                <a:spcBef>
                  <a:spcPts val="0"/>
                </a:spcBef>
                <a:spcAft>
                  <a:spcPts val="0"/>
                </a:spcAft>
                <a:defRPr/>
              </a:pPr>
              <a:r>
                <a:rPr lang="en-US" sz="1600" b="1" kern="0">
                  <a:solidFill>
                    <a:srgbClr val="7889FB"/>
                  </a:solidFill>
                  <a:latin typeface="Tahoma" pitchFamily="-107" charset="0"/>
                  <a:ea typeface="MS PGothic" pitchFamily="34" charset="-128"/>
                  <a:cs typeface="MS PGothic" pitchFamily="34" charset="-128"/>
                </a:rPr>
                <a:t>Small</a:t>
              </a:r>
            </a:p>
            <a:p>
              <a:pPr algn="ctr" eaLnBrk="1" fontAlgn="auto" hangingPunct="1">
                <a:spcBef>
                  <a:spcPts val="0"/>
                </a:spcBef>
                <a:spcAft>
                  <a:spcPts val="0"/>
                </a:spcAft>
                <a:defRPr/>
              </a:pPr>
              <a:r>
                <a:rPr lang="en-US" sz="1600" b="1" kern="0">
                  <a:solidFill>
                    <a:srgbClr val="7889FB"/>
                  </a:solidFill>
                  <a:latin typeface="Tahoma" pitchFamily="-107" charset="0"/>
                  <a:ea typeface="MS PGothic" pitchFamily="34" charset="-128"/>
                  <a:cs typeface="MS PGothic" pitchFamily="34" charset="-128"/>
                </a:rPr>
                <a:t>Current</a:t>
              </a:r>
            </a:p>
          </p:txBody>
        </p:sp>
        <p:sp>
          <p:nvSpPr>
            <p:cNvPr id="61" name="AutoShape 58"/>
            <p:cNvSpPr>
              <a:spLocks noChangeAspect="1" noChangeArrowheads="1"/>
            </p:cNvSpPr>
            <p:nvPr/>
          </p:nvSpPr>
          <p:spPr bwMode="auto">
            <a:xfrm rot="10800000" flipH="1">
              <a:off x="795" y="2419"/>
              <a:ext cx="92" cy="76"/>
            </a:xfrm>
            <a:prstGeom prst="triangle">
              <a:avLst>
                <a:gd name="adj" fmla="val 50000"/>
              </a:avLst>
            </a:prstGeom>
            <a:noFill/>
            <a:ln w="38100">
              <a:solidFill>
                <a:srgbClr val="000000"/>
              </a:solidFill>
              <a:miter lim="800000"/>
              <a:headEnd/>
              <a:tailEnd/>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62" name="Line 59"/>
            <p:cNvSpPr>
              <a:spLocks noChangeAspect="1" noChangeShapeType="1"/>
            </p:cNvSpPr>
            <p:nvPr/>
          </p:nvSpPr>
          <p:spPr bwMode="auto">
            <a:xfrm rot="-5400000">
              <a:off x="629" y="2185"/>
              <a:ext cx="0" cy="141"/>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63" name="Text Box 60"/>
            <p:cNvSpPr txBox="1">
              <a:spLocks noChangeAspect="1" noChangeArrowheads="1"/>
            </p:cNvSpPr>
            <p:nvPr/>
          </p:nvSpPr>
          <p:spPr bwMode="auto">
            <a:xfrm>
              <a:off x="1383" y="2333"/>
              <a:ext cx="1406" cy="446"/>
            </a:xfrm>
            <a:prstGeom prst="rect">
              <a:avLst/>
            </a:prstGeom>
            <a:solidFill>
              <a:srgbClr val="7889FB"/>
            </a:solidFill>
            <a:ln w="19050">
              <a:noFill/>
              <a:miter lim="800000"/>
              <a:headEnd/>
              <a:tailEnd/>
            </a:ln>
            <a:effectLst/>
          </p:spPr>
          <p:txBody>
            <a:bodyPr>
              <a:spAutoFit/>
            </a:bodyPr>
            <a:lstStyle/>
            <a:p>
              <a:pPr algn="ctr" eaLnBrk="1" fontAlgn="auto" hangingPunct="1">
                <a:spcBef>
                  <a:spcPts val="0"/>
                </a:spcBef>
                <a:spcAft>
                  <a:spcPts val="0"/>
                </a:spcAft>
                <a:defRPr/>
              </a:pPr>
              <a:r>
                <a:rPr lang="en-US" sz="2000" kern="0" dirty="0">
                  <a:solidFill>
                    <a:srgbClr val="FFFFFF"/>
                  </a:solidFill>
                  <a:latin typeface="Tahoma" pitchFamily="-107" charset="0"/>
                  <a:ea typeface="MS PGothic" pitchFamily="34" charset="-128"/>
                  <a:cs typeface="Tahoma" pitchFamily="-107" charset="0"/>
                </a:rPr>
                <a:t>RESET (</a:t>
              </a:r>
              <a:r>
                <a:rPr lang="en-US" sz="2000" kern="0" dirty="0" err="1">
                  <a:solidFill>
                    <a:srgbClr val="FFFFFF"/>
                  </a:solidFill>
                  <a:latin typeface="Tahoma" pitchFamily="-107" charset="0"/>
                  <a:ea typeface="MS PGothic" pitchFamily="34" charset="-128"/>
                  <a:cs typeface="Tahoma" pitchFamily="-107" charset="0"/>
                </a:rPr>
                <a:t>amorph</a:t>
              </a:r>
              <a:r>
                <a:rPr lang="en-US" sz="2000" kern="0" dirty="0">
                  <a:solidFill>
                    <a:srgbClr val="FFFFFF"/>
                  </a:solidFill>
                  <a:latin typeface="Tahoma" pitchFamily="-107" charset="0"/>
                  <a:ea typeface="MS PGothic" pitchFamily="34" charset="-128"/>
                  <a:cs typeface="Tahoma" pitchFamily="-107" charset="0"/>
                </a:rPr>
                <a:t>)</a:t>
              </a:r>
            </a:p>
            <a:p>
              <a:pPr algn="ctr" eaLnBrk="1" fontAlgn="auto" hangingPunct="1">
                <a:spcBef>
                  <a:spcPts val="0"/>
                </a:spcBef>
                <a:spcAft>
                  <a:spcPts val="0"/>
                </a:spcAft>
                <a:defRPr/>
              </a:pPr>
              <a:r>
                <a:rPr lang="en-US" sz="2000" kern="0" dirty="0">
                  <a:solidFill>
                    <a:srgbClr val="FFFFFF"/>
                  </a:solidFill>
                  <a:latin typeface="Tahoma" pitchFamily="-107" charset="0"/>
                  <a:ea typeface="MS PGothic" pitchFamily="34" charset="-128"/>
                  <a:cs typeface="Tahoma" pitchFamily="-107" charset="0"/>
                </a:rPr>
                <a:t>High resistance</a:t>
              </a:r>
            </a:p>
          </p:txBody>
        </p:sp>
        <p:sp>
          <p:nvSpPr>
            <p:cNvPr id="64" name="Text Box 61"/>
            <p:cNvSpPr txBox="1">
              <a:spLocks noChangeAspect="1" noChangeArrowheads="1"/>
            </p:cNvSpPr>
            <p:nvPr/>
          </p:nvSpPr>
          <p:spPr bwMode="auto">
            <a:xfrm>
              <a:off x="135" y="2341"/>
              <a:ext cx="505" cy="368"/>
            </a:xfrm>
            <a:prstGeom prst="rect">
              <a:avLst/>
            </a:prstGeom>
            <a:noFill/>
            <a:ln w="12700">
              <a:noFill/>
              <a:miter lim="800000"/>
              <a:headEnd/>
              <a:tailEnd/>
            </a:ln>
            <a:effectLst/>
          </p:spPr>
          <p:txBody>
            <a:bodyPr wrap="none">
              <a:spAutoFit/>
            </a:bodyPr>
            <a:lstStyle/>
            <a:p>
              <a:pPr algn="ctr" eaLnBrk="1" fontAlgn="auto" hangingPunct="1">
                <a:spcBef>
                  <a:spcPts val="0"/>
                </a:spcBef>
                <a:spcAft>
                  <a:spcPts val="0"/>
                </a:spcAft>
                <a:defRPr/>
              </a:pPr>
              <a:r>
                <a:rPr lang="en-US" sz="1600" kern="0">
                  <a:solidFill>
                    <a:sysClr val="windowText" lastClr="000000"/>
                  </a:solidFill>
                  <a:latin typeface="Tahoma" pitchFamily="-107" charset="0"/>
                  <a:ea typeface="MS PGothic" pitchFamily="34" charset="-128"/>
                  <a:cs typeface="MS PGothic" pitchFamily="34" charset="-128"/>
                </a:rPr>
                <a:t>Access</a:t>
              </a:r>
            </a:p>
            <a:p>
              <a:pPr algn="ctr" eaLnBrk="1" fontAlgn="auto" hangingPunct="1">
                <a:spcBef>
                  <a:spcPts val="0"/>
                </a:spcBef>
                <a:spcAft>
                  <a:spcPts val="0"/>
                </a:spcAft>
                <a:defRPr/>
              </a:pPr>
              <a:r>
                <a:rPr lang="en-US" sz="1600" kern="0">
                  <a:solidFill>
                    <a:sysClr val="windowText" lastClr="000000"/>
                  </a:solidFill>
                  <a:latin typeface="Tahoma" pitchFamily="-107" charset="0"/>
                  <a:ea typeface="MS PGothic" pitchFamily="34" charset="-128"/>
                  <a:cs typeface="MS PGothic" pitchFamily="34" charset="-128"/>
                </a:rPr>
                <a:t>Device</a:t>
              </a:r>
            </a:p>
          </p:txBody>
        </p:sp>
        <p:sp>
          <p:nvSpPr>
            <p:cNvPr id="65" name="Text Box 62"/>
            <p:cNvSpPr txBox="1">
              <a:spLocks noChangeAspect="1" noChangeArrowheads="1"/>
            </p:cNvSpPr>
            <p:nvPr/>
          </p:nvSpPr>
          <p:spPr bwMode="auto">
            <a:xfrm>
              <a:off x="101" y="1661"/>
              <a:ext cx="578" cy="368"/>
            </a:xfrm>
            <a:prstGeom prst="rect">
              <a:avLst/>
            </a:prstGeom>
            <a:noFill/>
            <a:ln w="12700">
              <a:noFill/>
              <a:miter lim="800000"/>
              <a:headEnd/>
              <a:tailEnd/>
            </a:ln>
            <a:effectLst/>
          </p:spPr>
          <p:txBody>
            <a:bodyPr wrap="none">
              <a:spAutoFit/>
            </a:bodyPr>
            <a:lstStyle/>
            <a:p>
              <a:pPr algn="ctr" eaLnBrk="1" fontAlgn="auto" hangingPunct="1">
                <a:spcBef>
                  <a:spcPts val="0"/>
                </a:spcBef>
                <a:spcAft>
                  <a:spcPts val="0"/>
                </a:spcAft>
                <a:defRPr/>
              </a:pPr>
              <a:r>
                <a:rPr lang="en-US" sz="1600" kern="0">
                  <a:solidFill>
                    <a:sysClr val="windowText" lastClr="000000"/>
                  </a:solidFill>
                  <a:latin typeface="Tahoma" pitchFamily="-107" charset="0"/>
                  <a:ea typeface="MS PGothic" pitchFamily="34" charset="-128"/>
                  <a:cs typeface="MS PGothic" pitchFamily="34" charset="-128"/>
                </a:rPr>
                <a:t>Memory</a:t>
              </a:r>
            </a:p>
            <a:p>
              <a:pPr algn="ctr" eaLnBrk="1" fontAlgn="auto" hangingPunct="1">
                <a:spcBef>
                  <a:spcPts val="0"/>
                </a:spcBef>
                <a:spcAft>
                  <a:spcPts val="0"/>
                </a:spcAft>
                <a:defRPr/>
              </a:pPr>
              <a:r>
                <a:rPr lang="en-US" sz="1600" kern="0">
                  <a:solidFill>
                    <a:sysClr val="windowText" lastClr="000000"/>
                  </a:solidFill>
                  <a:latin typeface="Tahoma" pitchFamily="-107" charset="0"/>
                  <a:ea typeface="MS PGothic" pitchFamily="34" charset="-128"/>
                  <a:cs typeface="MS PGothic" pitchFamily="34" charset="-128"/>
                </a:rPr>
                <a:t>Element</a:t>
              </a:r>
            </a:p>
          </p:txBody>
        </p:sp>
        <p:sp>
          <p:nvSpPr>
            <p:cNvPr id="66" name="Text Box 63"/>
            <p:cNvSpPr txBox="1">
              <a:spLocks noChangeAspect="1" noChangeArrowheads="1"/>
            </p:cNvSpPr>
            <p:nvPr/>
          </p:nvSpPr>
          <p:spPr bwMode="auto">
            <a:xfrm>
              <a:off x="1610" y="2840"/>
              <a:ext cx="1043" cy="252"/>
            </a:xfrm>
            <a:prstGeom prst="rect">
              <a:avLst/>
            </a:prstGeom>
            <a:solidFill>
              <a:srgbClr val="7889FB"/>
            </a:solidFill>
            <a:ln w="19050">
              <a:noFill/>
              <a:miter lim="800000"/>
              <a:headEnd/>
              <a:tailEnd/>
            </a:ln>
            <a:effectLst/>
          </p:spPr>
          <p:txBody>
            <a:bodyPr>
              <a:spAutoFit/>
            </a:bodyPr>
            <a:lstStyle/>
            <a:p>
              <a:pPr algn="ctr" eaLnBrk="1" fontAlgn="auto" hangingPunct="1">
                <a:spcBef>
                  <a:spcPts val="0"/>
                </a:spcBef>
                <a:spcAft>
                  <a:spcPts val="0"/>
                </a:spcAft>
                <a:defRPr/>
              </a:pPr>
              <a:r>
                <a:rPr lang="en-US" sz="2000" kern="0">
                  <a:solidFill>
                    <a:srgbClr val="FFFFFF"/>
                  </a:solidFill>
                  <a:latin typeface="Tahoma" pitchFamily="-107" charset="0"/>
                  <a:ea typeface="MS PGothic" pitchFamily="34" charset="-128"/>
                  <a:cs typeface="Tahoma" pitchFamily="-107" charset="0"/>
                </a:rPr>
                <a:t>10</a:t>
              </a:r>
              <a:r>
                <a:rPr lang="en-US" sz="2000" kern="0" baseline="30000">
                  <a:solidFill>
                    <a:srgbClr val="FFFFFF"/>
                  </a:solidFill>
                  <a:latin typeface="Tahoma" pitchFamily="-107" charset="0"/>
                  <a:ea typeface="MS PGothic" pitchFamily="34" charset="-128"/>
                  <a:cs typeface="Tahoma" pitchFamily="-107" charset="0"/>
                </a:rPr>
                <a:t>6</a:t>
              </a:r>
              <a:r>
                <a:rPr lang="en-US" sz="2000" kern="0">
                  <a:solidFill>
                    <a:srgbClr val="FFFFFF"/>
                  </a:solidFill>
                  <a:latin typeface="Tahoma" pitchFamily="-107" charset="0"/>
                  <a:ea typeface="MS PGothic" pitchFamily="34" charset="-128"/>
                  <a:cs typeface="Tahoma" pitchFamily="-107" charset="0"/>
                </a:rPr>
                <a:t>-10</a:t>
              </a:r>
              <a:r>
                <a:rPr lang="en-US" sz="2000" kern="0" baseline="30000">
                  <a:solidFill>
                    <a:srgbClr val="FFFFFF"/>
                  </a:solidFill>
                  <a:latin typeface="Tahoma" pitchFamily="-107" charset="0"/>
                  <a:ea typeface="MS PGothic" pitchFamily="34" charset="-128"/>
                  <a:cs typeface="Tahoma" pitchFamily="-107" charset="0"/>
                </a:rPr>
                <a:t>7 </a:t>
              </a:r>
              <a:r>
                <a:rPr lang="en-US" sz="2000" kern="0">
                  <a:solidFill>
                    <a:srgbClr val="FFFFFF"/>
                  </a:solidFill>
                  <a:latin typeface="Symbol" pitchFamily="-107" charset="2"/>
                  <a:ea typeface="MS PGothic" pitchFamily="34" charset="-128"/>
                  <a:cs typeface="Tahoma" pitchFamily="-107" charset="0"/>
                </a:rPr>
                <a:t>W</a:t>
              </a:r>
            </a:p>
          </p:txBody>
        </p:sp>
      </p:grpSp>
      <p:pic>
        <p:nvPicPr>
          <p:cNvPr id="43015" name="Picture 25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914400"/>
            <a:ext cx="2628900" cy="219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6" name="Text Box 58" descr="90%"/>
          <p:cNvSpPr txBox="1">
            <a:spLocks noChangeArrowheads="1"/>
          </p:cNvSpPr>
          <p:nvPr/>
        </p:nvSpPr>
        <p:spPr bwMode="auto">
          <a:xfrm>
            <a:off x="152402" y="6553202"/>
            <a:ext cx="3386550" cy="280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3999" tIns="31999" rIns="63999" bIns="31999">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fontAlgn="auto" hangingPunct="1">
              <a:spcBef>
                <a:spcPts val="0"/>
              </a:spcBef>
              <a:spcAft>
                <a:spcPts val="0"/>
              </a:spcAft>
            </a:pPr>
            <a:r>
              <a:rPr lang="en-US" sz="1400" b="1">
                <a:solidFill>
                  <a:srgbClr val="000000"/>
                </a:solidFill>
              </a:rPr>
              <a:t>Photo Courtesy: Bipin Rajendran, IBM</a:t>
            </a:r>
          </a:p>
        </p:txBody>
      </p:sp>
      <p:sp>
        <p:nvSpPr>
          <p:cNvPr id="43017" name="Text Box 58" descr="90%"/>
          <p:cNvSpPr txBox="1">
            <a:spLocks noChangeArrowheads="1"/>
          </p:cNvSpPr>
          <p:nvPr/>
        </p:nvSpPr>
        <p:spPr bwMode="auto">
          <a:xfrm>
            <a:off x="3521077" y="6553202"/>
            <a:ext cx="3566086" cy="280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3999" tIns="31999" rIns="63999" bIns="31999">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fontAlgn="auto" hangingPunct="1">
              <a:spcBef>
                <a:spcPts val="0"/>
              </a:spcBef>
              <a:spcAft>
                <a:spcPts val="0"/>
              </a:spcAft>
            </a:pPr>
            <a:r>
              <a:rPr lang="en-US" sz="1400" b="1">
                <a:solidFill>
                  <a:srgbClr val="000000"/>
                </a:solidFill>
              </a:rPr>
              <a:t>Slide Courtesy: Moinuddin Qureshi, IBM</a:t>
            </a:r>
          </a:p>
        </p:txBody>
      </p:sp>
    </p:spTree>
    <p:extLst>
      <p:ext uri="{BB962C8B-B14F-4D97-AF65-F5344CB8AC3E}">
        <p14:creationId xmlns:p14="http://schemas.microsoft.com/office/powerpoint/2010/main" val="10121088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atin typeface="Garamond" charset="0"/>
                <a:ea typeface="ＭＳ Ｐゴシック" charset="0"/>
                <a:cs typeface="ＭＳ Ｐゴシック" charset="0"/>
              </a:rPr>
              <a:t>Opportunity: PCM Advantages</a:t>
            </a:r>
          </a:p>
        </p:txBody>
      </p:sp>
      <p:sp>
        <p:nvSpPr>
          <p:cNvPr id="3" name="Content Placeholder 2"/>
          <p:cNvSpPr>
            <a:spLocks noGrp="1"/>
          </p:cNvSpPr>
          <p:nvPr>
            <p:ph idx="1"/>
          </p:nvPr>
        </p:nvSpPr>
        <p:spPr>
          <a:xfrm>
            <a:off x="228600" y="996950"/>
            <a:ext cx="8610600" cy="5194300"/>
          </a:xfrm>
        </p:spPr>
        <p:txBody>
          <a:bodyPr/>
          <a:lstStyle/>
          <a:p>
            <a:r>
              <a:rPr lang="en-US">
                <a:solidFill>
                  <a:srgbClr val="0000FF"/>
                </a:solidFill>
                <a:latin typeface="Tahoma" charset="0"/>
                <a:ea typeface="ＭＳ Ｐゴシック" charset="0"/>
                <a:cs typeface="ＭＳ Ｐゴシック" charset="0"/>
              </a:rPr>
              <a:t>Scales better than DRAM, Flash</a:t>
            </a:r>
          </a:p>
          <a:p>
            <a:pPr lvl="1"/>
            <a:r>
              <a:rPr lang="en-US">
                <a:latin typeface="Tahoma" charset="0"/>
                <a:ea typeface="ＭＳ Ｐゴシック" charset="0"/>
              </a:rPr>
              <a:t>Requires current pulses, which scale linearly with feature size</a:t>
            </a:r>
          </a:p>
          <a:p>
            <a:pPr lvl="1"/>
            <a:r>
              <a:rPr lang="en-US">
                <a:latin typeface="Tahoma" charset="0"/>
                <a:ea typeface="ＭＳ Ｐゴシック" charset="0"/>
              </a:rPr>
              <a:t>Expected to scale to 9nm (2022 [ITRS])</a:t>
            </a:r>
          </a:p>
          <a:p>
            <a:pPr lvl="1"/>
            <a:r>
              <a:rPr lang="en-US">
                <a:latin typeface="Tahoma" charset="0"/>
                <a:ea typeface="ＭＳ Ｐゴシック" charset="0"/>
              </a:rPr>
              <a:t>Prototyped at 20nm (Raoux+, IBM JRD 2008)</a:t>
            </a:r>
          </a:p>
          <a:p>
            <a:pPr lvl="1"/>
            <a:endParaRPr lang="en-US">
              <a:latin typeface="Tahoma" charset="0"/>
              <a:ea typeface="ＭＳ Ｐゴシック" charset="0"/>
            </a:endParaRPr>
          </a:p>
          <a:p>
            <a:r>
              <a:rPr lang="en-US">
                <a:solidFill>
                  <a:srgbClr val="0000FF"/>
                </a:solidFill>
                <a:latin typeface="Tahoma" charset="0"/>
                <a:ea typeface="ＭＳ Ｐゴシック" charset="0"/>
                <a:cs typeface="ＭＳ Ｐゴシック" charset="0"/>
              </a:rPr>
              <a:t>Can be denser than DRAM</a:t>
            </a:r>
          </a:p>
          <a:p>
            <a:pPr lvl="1"/>
            <a:r>
              <a:rPr lang="en-US">
                <a:latin typeface="Tahoma" charset="0"/>
                <a:ea typeface="ＭＳ Ｐゴシック" charset="0"/>
              </a:rPr>
              <a:t>Can store multiple bits per cell due to large resistance range</a:t>
            </a:r>
          </a:p>
          <a:p>
            <a:pPr lvl="1"/>
            <a:r>
              <a:rPr lang="en-US">
                <a:latin typeface="Tahoma" charset="0"/>
                <a:ea typeface="ＭＳ Ｐゴシック" charset="0"/>
              </a:rPr>
              <a:t>Prototypes with 2 bits/cell in ISSCC</a:t>
            </a:r>
            <a:r>
              <a:rPr lang="ja-JP" altLang="en-US">
                <a:latin typeface="Tahoma" charset="0"/>
                <a:ea typeface="ＭＳ Ｐゴシック" charset="0"/>
              </a:rPr>
              <a:t>’</a:t>
            </a:r>
            <a:r>
              <a:rPr lang="en-US">
                <a:latin typeface="Tahoma" charset="0"/>
                <a:ea typeface="ＭＳ Ｐゴシック" charset="0"/>
              </a:rPr>
              <a:t>08, 4 bits/cell by 2012</a:t>
            </a:r>
          </a:p>
          <a:p>
            <a:pPr lvl="1"/>
            <a:endParaRPr lang="en-US">
              <a:latin typeface="Tahoma" charset="0"/>
              <a:ea typeface="ＭＳ Ｐゴシック" charset="0"/>
            </a:endParaRPr>
          </a:p>
          <a:p>
            <a:r>
              <a:rPr lang="en-US">
                <a:solidFill>
                  <a:srgbClr val="0000FF"/>
                </a:solidFill>
                <a:latin typeface="Tahoma" charset="0"/>
                <a:ea typeface="ＭＳ Ｐゴシック" charset="0"/>
                <a:cs typeface="ＭＳ Ｐゴシック" charset="0"/>
              </a:rPr>
              <a:t>Non-volatile</a:t>
            </a:r>
          </a:p>
          <a:p>
            <a:pPr lvl="1"/>
            <a:r>
              <a:rPr lang="en-US">
                <a:latin typeface="Tahoma" charset="0"/>
                <a:ea typeface="ＭＳ Ｐゴシック" charset="0"/>
              </a:rPr>
              <a:t>Retain data for &gt;10 years at 85C</a:t>
            </a:r>
          </a:p>
          <a:p>
            <a:pPr lvl="1"/>
            <a:endParaRPr lang="en-US">
              <a:solidFill>
                <a:srgbClr val="0000FF"/>
              </a:solidFill>
              <a:latin typeface="Tahoma" charset="0"/>
              <a:ea typeface="ＭＳ Ｐゴシック" charset="0"/>
            </a:endParaRPr>
          </a:p>
          <a:p>
            <a:r>
              <a:rPr lang="en-US">
                <a:solidFill>
                  <a:srgbClr val="0000FF"/>
                </a:solidFill>
                <a:latin typeface="Tahoma" charset="0"/>
                <a:ea typeface="ＭＳ Ｐゴシック" charset="0"/>
                <a:cs typeface="ＭＳ Ｐゴシック" charset="0"/>
              </a:rPr>
              <a:t>No refresh needed, low idle power</a:t>
            </a:r>
          </a:p>
        </p:txBody>
      </p:sp>
      <p:sp>
        <p:nvSpPr>
          <p:cNvPr id="4403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24117907-FFDA-F74E-9C3F-5CD2C05E7B65}" type="slidenum">
              <a:rPr lang="en-US" sz="1600">
                <a:solidFill>
                  <a:srgbClr val="000000"/>
                </a:solidFill>
                <a:latin typeface="Garamond" charset="0"/>
              </a:rPr>
              <a:pPr eaLnBrk="1" hangingPunct="1"/>
              <a:t>12</a:t>
            </a:fld>
            <a:endParaRPr lang="en-US" sz="1600">
              <a:solidFill>
                <a:srgbClr val="000000"/>
              </a:solidFill>
              <a:latin typeface="Garamond" charset="0"/>
            </a:endParaRPr>
          </a:p>
        </p:txBody>
      </p:sp>
    </p:spTree>
    <p:extLst>
      <p:ext uri="{BB962C8B-B14F-4D97-AF65-F5344CB8AC3E}">
        <p14:creationId xmlns:p14="http://schemas.microsoft.com/office/powerpoint/2010/main" val="2960623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5pPr>
            <a:lvl6pPr marL="1760132"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6pPr>
            <a:lvl7pPr marL="2080156"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7pPr>
            <a:lvl8pPr marL="2400180"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8pPr>
            <a:lvl9pPr marL="2720204"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9pPr>
          </a:lstStyle>
          <a:p>
            <a:pPr>
              <a:buClrTx/>
              <a:buFontTx/>
              <a:buNone/>
              <a:defRPr/>
            </a:pPr>
            <a:fld id="{ED80AFE6-6954-7B40-A163-C288CF22933E}" type="slidenum">
              <a:rPr lang="en-US" smtClean="0">
                <a:solidFill>
                  <a:srgbClr val="000000"/>
                </a:solidFill>
              </a:rPr>
              <a:pPr>
                <a:buClrTx/>
                <a:buFontTx/>
                <a:buNone/>
                <a:defRPr/>
              </a:pPr>
              <a:t>13</a:t>
            </a:fld>
            <a:endParaRPr lang="en-US">
              <a:solidFill>
                <a:srgbClr val="000000"/>
              </a:solidFill>
            </a:endParaRPr>
          </a:p>
        </p:txBody>
      </p:sp>
      <p:sp>
        <p:nvSpPr>
          <p:cNvPr id="13315" name="Rectangle 1"/>
          <p:cNvSpPr>
            <a:spLocks noGrp="1" noChangeArrowheads="1"/>
          </p:cNvSpPr>
          <p:nvPr>
            <p:ph type="title"/>
          </p:nvPr>
        </p:nvSpPr>
        <p:spPr>
          <a:xfrm>
            <a:off x="457400" y="273845"/>
            <a:ext cx="8229203" cy="1145646"/>
          </a:xfrm>
        </p:spPr>
        <p:txBody>
          <a:bodyPr/>
          <a:lstStyle/>
          <a:p>
            <a:pPr eaLnBrk="1">
              <a:buClrTx/>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 pos="6587160" algn="l"/>
                <a:tab pos="7093865" algn="l"/>
                <a:tab pos="7600570" algn="l"/>
                <a:tab pos="8107275" algn="l"/>
                <a:tab pos="8613980" algn="l"/>
                <a:tab pos="9120684" algn="l"/>
              </a:tabLst>
              <a:defRPr/>
            </a:pPr>
            <a:r>
              <a:rPr lang="en-US" sz="4900" b="1">
                <a:latin typeface="Calibri" charset="0"/>
                <a:cs typeface="Droid Sans" charset="0"/>
              </a:rPr>
              <a:t>PCM Resistance → Value</a:t>
            </a:r>
          </a:p>
        </p:txBody>
      </p:sp>
      <p:cxnSp>
        <p:nvCxnSpPr>
          <p:cNvPr id="13316" name="AutoShape 2"/>
          <p:cNvCxnSpPr>
            <a:cxnSpLocks noChangeShapeType="1"/>
          </p:cNvCxnSpPr>
          <p:nvPr/>
        </p:nvCxnSpPr>
        <p:spPr bwMode="auto">
          <a:xfrm>
            <a:off x="1603376" y="5077355"/>
            <a:ext cx="6585149" cy="2646"/>
          </a:xfrm>
          <a:prstGeom prst="straightConnector1">
            <a:avLst/>
          </a:prstGeom>
          <a:noFill/>
          <a:ln w="5472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13317" name="Text Box 3"/>
          <p:cNvSpPr txBox="1">
            <a:spLocks noChangeArrowheads="1"/>
          </p:cNvSpPr>
          <p:nvPr/>
        </p:nvSpPr>
        <p:spPr bwMode="auto">
          <a:xfrm>
            <a:off x="6344047" y="5167312"/>
            <a:ext cx="1828602" cy="404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resistance</a:t>
            </a:r>
          </a:p>
        </p:txBody>
      </p:sp>
      <p:cxnSp>
        <p:nvCxnSpPr>
          <p:cNvPr id="13318" name="AutoShape 4"/>
          <p:cNvCxnSpPr>
            <a:cxnSpLocks noChangeShapeType="1"/>
          </p:cNvCxnSpPr>
          <p:nvPr/>
        </p:nvCxnSpPr>
        <p:spPr bwMode="auto">
          <a:xfrm>
            <a:off x="4826001" y="2730502"/>
            <a:ext cx="993" cy="2299229"/>
          </a:xfrm>
          <a:prstGeom prst="straightConnector1">
            <a:avLst/>
          </a:prstGeom>
          <a:noFill/>
          <a:ln w="54720">
            <a:solidFill>
              <a:srgbClr val="4F81BD"/>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13319" name="Rectangle 5"/>
          <p:cNvSpPr>
            <a:spLocks noChangeArrowheads="1"/>
          </p:cNvSpPr>
          <p:nvPr/>
        </p:nvSpPr>
        <p:spPr bwMode="auto">
          <a:xfrm>
            <a:off x="3085704" y="3352271"/>
            <a:ext cx="333375" cy="762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000000"/>
                </a:solidFill>
                <a:latin typeface="Calibri" charset="0"/>
                <a:ea typeface="ＭＳ Ｐゴシック" charset="0"/>
              </a:rPr>
              <a:t>1</a:t>
            </a:r>
          </a:p>
        </p:txBody>
      </p:sp>
      <p:sp>
        <p:nvSpPr>
          <p:cNvPr id="13320" name="Rectangle 6"/>
          <p:cNvSpPr>
            <a:spLocks noChangeArrowheads="1"/>
          </p:cNvSpPr>
          <p:nvPr/>
        </p:nvSpPr>
        <p:spPr bwMode="auto">
          <a:xfrm>
            <a:off x="6124774" y="3352271"/>
            <a:ext cx="333375" cy="762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000000"/>
                </a:solidFill>
                <a:latin typeface="Calibri" charset="0"/>
                <a:ea typeface="ＭＳ Ｐゴシック" charset="0"/>
              </a:rPr>
              <a:t>0</a:t>
            </a:r>
          </a:p>
        </p:txBody>
      </p:sp>
      <p:sp>
        <p:nvSpPr>
          <p:cNvPr id="13321" name="Text Box 7"/>
          <p:cNvSpPr txBox="1">
            <a:spLocks noChangeArrowheads="1"/>
          </p:cNvSpPr>
          <p:nvPr/>
        </p:nvSpPr>
        <p:spPr bwMode="auto">
          <a:xfrm>
            <a:off x="343298" y="3536157"/>
            <a:ext cx="1200547" cy="74326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value:</a:t>
            </a:r>
          </a:p>
        </p:txBody>
      </p:sp>
    </p:spTree>
    <p:extLst>
      <p:ext uri="{BB962C8B-B14F-4D97-AF65-F5344CB8AC3E}">
        <p14:creationId xmlns:p14="http://schemas.microsoft.com/office/powerpoint/2010/main" val="12428215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5pPr>
            <a:lvl6pPr marL="1760132"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6pPr>
            <a:lvl7pPr marL="2080156"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7pPr>
            <a:lvl8pPr marL="2400180"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8pPr>
            <a:lvl9pPr marL="2720204"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9pPr>
          </a:lstStyle>
          <a:p>
            <a:pPr>
              <a:buClrTx/>
              <a:buFontTx/>
              <a:buNone/>
              <a:defRPr/>
            </a:pPr>
            <a:fld id="{E90779AF-54B2-494F-861B-5F6FC6831A6F}" type="slidenum">
              <a:rPr lang="en-US" smtClean="0">
                <a:solidFill>
                  <a:srgbClr val="000000"/>
                </a:solidFill>
              </a:rPr>
              <a:pPr>
                <a:buClrTx/>
                <a:buFontTx/>
                <a:buNone/>
                <a:defRPr/>
              </a:pPr>
              <a:t>14</a:t>
            </a:fld>
            <a:endParaRPr lang="en-US">
              <a:solidFill>
                <a:srgbClr val="000000"/>
              </a:solidFill>
            </a:endParaRPr>
          </a:p>
        </p:txBody>
      </p:sp>
      <p:sp>
        <p:nvSpPr>
          <p:cNvPr id="15363" name="Rectangle 1"/>
          <p:cNvSpPr>
            <a:spLocks noGrp="1" noChangeArrowheads="1"/>
          </p:cNvSpPr>
          <p:nvPr>
            <p:ph type="title"/>
          </p:nvPr>
        </p:nvSpPr>
        <p:spPr>
          <a:xfrm>
            <a:off x="457400" y="273845"/>
            <a:ext cx="8229203" cy="1145646"/>
          </a:xfrm>
        </p:spPr>
        <p:txBody>
          <a:bodyPr/>
          <a:lstStyle/>
          <a:p>
            <a:pPr eaLnBrk="1">
              <a:buClrTx/>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 pos="6587160" algn="l"/>
                <a:tab pos="7093865" algn="l"/>
                <a:tab pos="7600570" algn="l"/>
                <a:tab pos="8107275" algn="l"/>
                <a:tab pos="8613980" algn="l"/>
                <a:tab pos="9120684" algn="l"/>
              </a:tabLst>
              <a:defRPr/>
            </a:pPr>
            <a:r>
              <a:rPr lang="en-US" sz="4900" b="1" dirty="0">
                <a:latin typeface="Calibri" charset="0"/>
                <a:cs typeface="Droid Sans" charset="0"/>
              </a:rPr>
              <a:t>Multi-Level Cell PCM</a:t>
            </a:r>
          </a:p>
        </p:txBody>
      </p:sp>
      <p:sp>
        <p:nvSpPr>
          <p:cNvPr id="9218" name="Rectangle 2"/>
          <p:cNvSpPr>
            <a:spLocks noGrp="1" noChangeArrowheads="1"/>
          </p:cNvSpPr>
          <p:nvPr>
            <p:ph type="body" idx="1"/>
          </p:nvPr>
        </p:nvSpPr>
        <p:spPr>
          <a:xfrm>
            <a:off x="457400" y="1604699"/>
            <a:ext cx="8046641" cy="4643438"/>
          </a:xfrm>
        </p:spPr>
        <p:txBody>
          <a:bodyPr/>
          <a:lstStyle/>
          <a:p>
            <a:pPr marL="291134" indent="-217794" eaLnBrk="1">
              <a:lnSpc>
                <a:spcPct val="100000"/>
              </a:lnSpc>
              <a:buSzPct val="45000"/>
              <a:buFont typeface="Wingdings" charset="0"/>
              <a:buChar char=""/>
              <a:tabLst>
                <a:tab pos="291134" algn="l"/>
                <a:tab pos="370028" algn="l"/>
                <a:tab pos="690052" algn="l"/>
                <a:tab pos="1010076" algn="l"/>
                <a:tab pos="1330101" algn="l"/>
                <a:tab pos="1650125" algn="l"/>
                <a:tab pos="1970149" algn="l"/>
                <a:tab pos="2290173" algn="l"/>
                <a:tab pos="2610196" algn="l"/>
                <a:tab pos="2930220" algn="l"/>
                <a:tab pos="3250244" algn="l"/>
                <a:tab pos="3570269" algn="l"/>
                <a:tab pos="3890293" algn="l"/>
                <a:tab pos="4210317" algn="l"/>
                <a:tab pos="4530341" algn="l"/>
                <a:tab pos="4850364" algn="l"/>
                <a:tab pos="5170388" algn="l"/>
                <a:tab pos="5490412" algn="l"/>
                <a:tab pos="5810437" algn="l"/>
                <a:tab pos="6130461" algn="l"/>
                <a:tab pos="6450485" algn="l"/>
                <a:tab pos="6587160" algn="l"/>
                <a:tab pos="7093865" algn="l"/>
                <a:tab pos="7600570" algn="l"/>
                <a:tab pos="8107275" algn="l"/>
                <a:tab pos="8613980" algn="l"/>
              </a:tabLst>
              <a:defRPr/>
            </a:pPr>
            <a:r>
              <a:rPr lang="en-US" dirty="0">
                <a:latin typeface="Calibri" charset="0"/>
                <a:cs typeface="Droid Sans" charset="0"/>
              </a:rPr>
              <a:t>Multi-level cell: more than 1 bit per cell</a:t>
            </a:r>
          </a:p>
          <a:p>
            <a:pPr marL="593378" lvl="1" indent="-222239" eaLnBrk="1">
              <a:lnSpc>
                <a:spcPct val="100000"/>
              </a:lnSpc>
              <a:buSzPct val="75000"/>
              <a:buFont typeface="Symbol" charset="0"/>
              <a:buChar char=""/>
              <a:tabLst>
                <a:tab pos="291134" algn="l"/>
                <a:tab pos="370028" algn="l"/>
                <a:tab pos="690052" algn="l"/>
                <a:tab pos="1010076" algn="l"/>
                <a:tab pos="1330101" algn="l"/>
                <a:tab pos="1650125" algn="l"/>
                <a:tab pos="1970149" algn="l"/>
                <a:tab pos="2290173" algn="l"/>
                <a:tab pos="2610196" algn="l"/>
                <a:tab pos="2930220" algn="l"/>
                <a:tab pos="3250244" algn="l"/>
                <a:tab pos="3570269" algn="l"/>
                <a:tab pos="3890293" algn="l"/>
                <a:tab pos="4210317" algn="l"/>
                <a:tab pos="4530341" algn="l"/>
                <a:tab pos="4850364" algn="l"/>
                <a:tab pos="5170388" algn="l"/>
                <a:tab pos="5490412" algn="l"/>
                <a:tab pos="5810437" algn="l"/>
                <a:tab pos="6130461" algn="l"/>
                <a:tab pos="6450485" algn="l"/>
                <a:tab pos="6587160" algn="l"/>
                <a:tab pos="7093865" algn="l"/>
                <a:tab pos="7600570" algn="l"/>
                <a:tab pos="8107275" algn="l"/>
                <a:tab pos="8613980" algn="l"/>
              </a:tabLst>
              <a:defRPr/>
            </a:pPr>
            <a:r>
              <a:rPr lang="en-US" sz="2500" dirty="0">
                <a:latin typeface="Calibri" charset="0"/>
                <a:ea typeface="Droid Sans" charset="0"/>
                <a:cs typeface="Droid Sans" charset="0"/>
              </a:rPr>
              <a:t>Further increases density by 2 to 4x [Lee+,ISCA'09]</a:t>
            </a:r>
          </a:p>
          <a:p>
            <a:pPr marL="291134" indent="-217794" eaLnBrk="1">
              <a:lnSpc>
                <a:spcPct val="100000"/>
              </a:lnSpc>
              <a:buClrTx/>
              <a:buSzPct val="45000"/>
              <a:tabLst>
                <a:tab pos="291134" algn="l"/>
                <a:tab pos="370028" algn="l"/>
                <a:tab pos="690052" algn="l"/>
                <a:tab pos="1010076" algn="l"/>
                <a:tab pos="1330101" algn="l"/>
                <a:tab pos="1650125" algn="l"/>
                <a:tab pos="1970149" algn="l"/>
                <a:tab pos="2290173" algn="l"/>
                <a:tab pos="2610196" algn="l"/>
                <a:tab pos="2930220" algn="l"/>
                <a:tab pos="3250244" algn="l"/>
                <a:tab pos="3570269" algn="l"/>
                <a:tab pos="3890293" algn="l"/>
                <a:tab pos="4210317" algn="l"/>
                <a:tab pos="4530341" algn="l"/>
                <a:tab pos="4850364" algn="l"/>
                <a:tab pos="5170388" algn="l"/>
                <a:tab pos="5490412" algn="l"/>
                <a:tab pos="5810437" algn="l"/>
                <a:tab pos="6130461" algn="l"/>
                <a:tab pos="6450485" algn="l"/>
                <a:tab pos="6587160" algn="l"/>
                <a:tab pos="7093865" algn="l"/>
                <a:tab pos="7600570" algn="l"/>
                <a:tab pos="8107275" algn="l"/>
                <a:tab pos="8613980" algn="l"/>
              </a:tabLst>
              <a:defRPr/>
            </a:pPr>
            <a:endParaRPr lang="en-US" dirty="0">
              <a:latin typeface="Calibri" charset="0"/>
              <a:cs typeface="Droid Sans" charset="0"/>
            </a:endParaRPr>
          </a:p>
          <a:p>
            <a:pPr marL="291134" indent="-217794" eaLnBrk="1">
              <a:lnSpc>
                <a:spcPct val="100000"/>
              </a:lnSpc>
              <a:buSzPct val="45000"/>
              <a:buFont typeface="Wingdings" charset="0"/>
              <a:buChar char=""/>
              <a:tabLst>
                <a:tab pos="291134" algn="l"/>
                <a:tab pos="370028" algn="l"/>
                <a:tab pos="690052" algn="l"/>
                <a:tab pos="1010076" algn="l"/>
                <a:tab pos="1330101" algn="l"/>
                <a:tab pos="1650125" algn="l"/>
                <a:tab pos="1970149" algn="l"/>
                <a:tab pos="2290173" algn="l"/>
                <a:tab pos="2610196" algn="l"/>
                <a:tab pos="2930220" algn="l"/>
                <a:tab pos="3250244" algn="l"/>
                <a:tab pos="3570269" algn="l"/>
                <a:tab pos="3890293" algn="l"/>
                <a:tab pos="4210317" algn="l"/>
                <a:tab pos="4530341" algn="l"/>
                <a:tab pos="4850364" algn="l"/>
                <a:tab pos="5170388" algn="l"/>
                <a:tab pos="5490412" algn="l"/>
                <a:tab pos="5810437" algn="l"/>
                <a:tab pos="6130461" algn="l"/>
                <a:tab pos="6450485" algn="l"/>
                <a:tab pos="6587160" algn="l"/>
                <a:tab pos="7093865" algn="l"/>
                <a:tab pos="7600570" algn="l"/>
                <a:tab pos="8107275" algn="l"/>
                <a:tab pos="8613980" algn="l"/>
              </a:tabLst>
              <a:defRPr/>
            </a:pPr>
            <a:r>
              <a:rPr lang="en-US" dirty="0">
                <a:latin typeface="Calibri" charset="0"/>
                <a:cs typeface="Droid Sans" charset="0"/>
              </a:rPr>
              <a:t>But MLC-PCM also has drawbacks</a:t>
            </a:r>
          </a:p>
          <a:p>
            <a:pPr marL="593378" lvl="1" indent="-222239" eaLnBrk="1">
              <a:lnSpc>
                <a:spcPct val="100000"/>
              </a:lnSpc>
              <a:buSzPct val="75000"/>
              <a:buFont typeface="Symbol" charset="0"/>
              <a:buChar char=""/>
              <a:tabLst>
                <a:tab pos="291134" algn="l"/>
                <a:tab pos="370028" algn="l"/>
                <a:tab pos="690052" algn="l"/>
                <a:tab pos="1010076" algn="l"/>
                <a:tab pos="1330101" algn="l"/>
                <a:tab pos="1650125" algn="l"/>
                <a:tab pos="1970149" algn="l"/>
                <a:tab pos="2290173" algn="l"/>
                <a:tab pos="2610196" algn="l"/>
                <a:tab pos="2930220" algn="l"/>
                <a:tab pos="3250244" algn="l"/>
                <a:tab pos="3570269" algn="l"/>
                <a:tab pos="3890293" algn="l"/>
                <a:tab pos="4210317" algn="l"/>
                <a:tab pos="4530341" algn="l"/>
                <a:tab pos="4850364" algn="l"/>
                <a:tab pos="5170388" algn="l"/>
                <a:tab pos="5490412" algn="l"/>
                <a:tab pos="5810437" algn="l"/>
                <a:tab pos="6130461" algn="l"/>
                <a:tab pos="6450485" algn="l"/>
                <a:tab pos="6587160" algn="l"/>
                <a:tab pos="7093865" algn="l"/>
                <a:tab pos="7600570" algn="l"/>
                <a:tab pos="8107275" algn="l"/>
                <a:tab pos="8613980" algn="l"/>
              </a:tabLst>
              <a:defRPr/>
            </a:pPr>
            <a:r>
              <a:rPr lang="en-US" sz="2500" dirty="0">
                <a:latin typeface="Calibri" charset="0"/>
                <a:ea typeface="Droid Sans" charset="0"/>
                <a:cs typeface="Droid Sans" charset="0"/>
              </a:rPr>
              <a:t>Higher latency and energy than single-level cell PCM</a:t>
            </a:r>
          </a:p>
        </p:txBody>
      </p:sp>
    </p:spTree>
    <p:extLst>
      <p:ext uri="{BB962C8B-B14F-4D97-AF65-F5344CB8AC3E}">
        <p14:creationId xmlns:p14="http://schemas.microsoft.com/office/powerpoint/2010/main" val="160035966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9218">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9218">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9218">
                                            <p:txEl>
                                              <p:pRg st="3" end="3"/>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92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5pPr>
            <a:lvl6pPr marL="1760132"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6pPr>
            <a:lvl7pPr marL="2080156"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7pPr>
            <a:lvl8pPr marL="2400180"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8pPr>
            <a:lvl9pPr marL="2720204"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9pPr>
          </a:lstStyle>
          <a:p>
            <a:pPr>
              <a:buClrTx/>
              <a:buFontTx/>
              <a:buNone/>
              <a:defRPr/>
            </a:pPr>
            <a:fld id="{2F3510F2-0B90-8C47-8010-5554990E327D}" type="slidenum">
              <a:rPr lang="en-US" smtClean="0">
                <a:solidFill>
                  <a:srgbClr val="000000"/>
                </a:solidFill>
              </a:rPr>
              <a:pPr>
                <a:buClrTx/>
                <a:buFontTx/>
                <a:buNone/>
                <a:defRPr/>
              </a:pPr>
              <a:t>15</a:t>
            </a:fld>
            <a:endParaRPr lang="en-US">
              <a:solidFill>
                <a:srgbClr val="000000"/>
              </a:solidFill>
            </a:endParaRPr>
          </a:p>
        </p:txBody>
      </p:sp>
      <p:sp>
        <p:nvSpPr>
          <p:cNvPr id="17411" name="Rectangle 1"/>
          <p:cNvSpPr>
            <a:spLocks noGrp="1" noChangeArrowheads="1"/>
          </p:cNvSpPr>
          <p:nvPr>
            <p:ph type="title"/>
          </p:nvPr>
        </p:nvSpPr>
        <p:spPr>
          <a:xfrm>
            <a:off x="457400" y="273845"/>
            <a:ext cx="8229203" cy="1145646"/>
          </a:xfrm>
        </p:spPr>
        <p:txBody>
          <a:bodyPr/>
          <a:lstStyle/>
          <a:p>
            <a:pPr eaLnBrk="1">
              <a:buClrTx/>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 pos="6587160" algn="l"/>
                <a:tab pos="7093865" algn="l"/>
                <a:tab pos="7600570" algn="l"/>
                <a:tab pos="8107275" algn="l"/>
                <a:tab pos="8613980" algn="l"/>
                <a:tab pos="9120684" algn="l"/>
              </a:tabLst>
              <a:defRPr/>
            </a:pPr>
            <a:r>
              <a:rPr lang="en-US" sz="4900" b="1">
                <a:latin typeface="Calibri" charset="0"/>
                <a:cs typeface="Droid Sans" charset="0"/>
              </a:rPr>
              <a:t>MLC-PCM Resistance → Value</a:t>
            </a:r>
          </a:p>
        </p:txBody>
      </p:sp>
      <p:cxnSp>
        <p:nvCxnSpPr>
          <p:cNvPr id="17412" name="AutoShape 2"/>
          <p:cNvCxnSpPr>
            <a:cxnSpLocks noChangeShapeType="1"/>
          </p:cNvCxnSpPr>
          <p:nvPr/>
        </p:nvCxnSpPr>
        <p:spPr bwMode="auto">
          <a:xfrm>
            <a:off x="1603376" y="5077355"/>
            <a:ext cx="6585149" cy="2646"/>
          </a:xfrm>
          <a:prstGeom prst="straightConnector1">
            <a:avLst/>
          </a:prstGeom>
          <a:noFill/>
          <a:ln w="5472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17413" name="Text Box 3"/>
          <p:cNvSpPr txBox="1">
            <a:spLocks noChangeArrowheads="1"/>
          </p:cNvSpPr>
          <p:nvPr/>
        </p:nvSpPr>
        <p:spPr bwMode="auto">
          <a:xfrm>
            <a:off x="6344047" y="5167312"/>
            <a:ext cx="1828602" cy="404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resistance</a:t>
            </a:r>
          </a:p>
        </p:txBody>
      </p:sp>
      <p:cxnSp>
        <p:nvCxnSpPr>
          <p:cNvPr id="17414" name="AutoShape 4"/>
          <p:cNvCxnSpPr>
            <a:cxnSpLocks noChangeShapeType="1"/>
          </p:cNvCxnSpPr>
          <p:nvPr/>
        </p:nvCxnSpPr>
        <p:spPr bwMode="auto">
          <a:xfrm>
            <a:off x="3388321" y="2717271"/>
            <a:ext cx="1984" cy="2315104"/>
          </a:xfrm>
          <a:prstGeom prst="straightConnector1">
            <a:avLst/>
          </a:prstGeom>
          <a:noFill/>
          <a:ln w="54720">
            <a:solidFill>
              <a:srgbClr val="4F81BD"/>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17415" name="AutoShape 5"/>
          <p:cNvCxnSpPr>
            <a:cxnSpLocks noChangeShapeType="1"/>
          </p:cNvCxnSpPr>
          <p:nvPr/>
        </p:nvCxnSpPr>
        <p:spPr bwMode="auto">
          <a:xfrm>
            <a:off x="6336110" y="2730502"/>
            <a:ext cx="1984" cy="2299229"/>
          </a:xfrm>
          <a:prstGeom prst="straightConnector1">
            <a:avLst/>
          </a:prstGeom>
          <a:noFill/>
          <a:ln w="54720">
            <a:solidFill>
              <a:srgbClr val="4F81BD"/>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17416" name="AutoShape 6"/>
          <p:cNvCxnSpPr>
            <a:cxnSpLocks noChangeShapeType="1"/>
          </p:cNvCxnSpPr>
          <p:nvPr/>
        </p:nvCxnSpPr>
        <p:spPr bwMode="auto">
          <a:xfrm>
            <a:off x="4826001" y="2730502"/>
            <a:ext cx="993" cy="2299229"/>
          </a:xfrm>
          <a:prstGeom prst="straightConnector1">
            <a:avLst/>
          </a:prstGeom>
          <a:noFill/>
          <a:ln w="54720">
            <a:solidFill>
              <a:srgbClr val="4F81BD"/>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17417" name="Rectangle 7"/>
          <p:cNvSpPr>
            <a:spLocks noChangeArrowheads="1"/>
          </p:cNvSpPr>
          <p:nvPr/>
        </p:nvSpPr>
        <p:spPr bwMode="auto">
          <a:xfrm>
            <a:off x="2171899" y="3352271"/>
            <a:ext cx="333375" cy="762000"/>
          </a:xfrm>
          <a:prstGeom prst="rect">
            <a:avLst/>
          </a:prstGeom>
          <a:gradFill rotWithShape="0">
            <a:gsLst>
              <a:gs pos="0">
                <a:srgbClr val="CE3B37"/>
              </a:gs>
              <a:gs pos="100000">
                <a:srgbClr val="9B2D2A"/>
              </a:gs>
            </a:gsLst>
            <a:lin ang="5400000" scaled="1"/>
          </a:gradFill>
          <a:ln w="9360">
            <a:solidFill>
              <a:srgbClr val="BE4B48"/>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7418" name="Rectangle 8"/>
          <p:cNvSpPr>
            <a:spLocks noChangeArrowheads="1"/>
          </p:cNvSpPr>
          <p:nvPr/>
        </p:nvSpPr>
        <p:spPr bwMode="auto">
          <a:xfrm>
            <a:off x="2505274" y="3352271"/>
            <a:ext cx="333375" cy="762000"/>
          </a:xfrm>
          <a:prstGeom prst="rect">
            <a:avLst/>
          </a:prstGeom>
          <a:gradFill rotWithShape="0">
            <a:gsLst>
              <a:gs pos="0">
                <a:srgbClr val="CE3B37"/>
              </a:gs>
              <a:gs pos="100000">
                <a:srgbClr val="9B2D2A"/>
              </a:gs>
            </a:gsLst>
            <a:lin ang="5400000" scaled="1"/>
          </a:gradFill>
          <a:ln w="9360">
            <a:solidFill>
              <a:srgbClr val="BE4B48"/>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7419" name="Rectangle 9"/>
          <p:cNvSpPr>
            <a:spLocks noChangeArrowheads="1"/>
          </p:cNvSpPr>
          <p:nvPr/>
        </p:nvSpPr>
        <p:spPr bwMode="auto">
          <a:xfrm>
            <a:off x="6743899" y="3352271"/>
            <a:ext cx="333375" cy="762000"/>
          </a:xfrm>
          <a:prstGeom prst="rect">
            <a:avLst/>
          </a:prstGeom>
          <a:gradFill rotWithShape="0">
            <a:gsLst>
              <a:gs pos="0">
                <a:srgbClr val="9CC746"/>
              </a:gs>
              <a:gs pos="100000">
                <a:srgbClr val="769535"/>
              </a:gs>
            </a:gsLst>
            <a:lin ang="5400000" scaled="1"/>
          </a:gradFill>
          <a:ln w="9360">
            <a:solidFill>
              <a:srgbClr val="98B954"/>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7420" name="Rectangle 10"/>
          <p:cNvSpPr>
            <a:spLocks noChangeArrowheads="1"/>
          </p:cNvSpPr>
          <p:nvPr/>
        </p:nvSpPr>
        <p:spPr bwMode="auto">
          <a:xfrm>
            <a:off x="7077274" y="3352271"/>
            <a:ext cx="333375" cy="762000"/>
          </a:xfrm>
          <a:prstGeom prst="rect">
            <a:avLst/>
          </a:prstGeom>
          <a:gradFill rotWithShape="0">
            <a:gsLst>
              <a:gs pos="0">
                <a:srgbClr val="9CC746"/>
              </a:gs>
              <a:gs pos="100000">
                <a:srgbClr val="769535"/>
              </a:gs>
            </a:gsLst>
            <a:lin ang="5400000" scaled="1"/>
          </a:gradFill>
          <a:ln w="9360">
            <a:solidFill>
              <a:srgbClr val="98B954"/>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7421" name="Rectangle 11"/>
          <p:cNvSpPr>
            <a:spLocks noChangeArrowheads="1"/>
          </p:cNvSpPr>
          <p:nvPr/>
        </p:nvSpPr>
        <p:spPr bwMode="auto">
          <a:xfrm>
            <a:off x="5276454" y="3352271"/>
            <a:ext cx="333375" cy="762000"/>
          </a:xfrm>
          <a:prstGeom prst="rect">
            <a:avLst/>
          </a:prstGeom>
          <a:gradFill rotWithShape="0">
            <a:gsLst>
              <a:gs pos="0">
                <a:srgbClr val="7B57A8"/>
              </a:gs>
              <a:gs pos="100000">
                <a:srgbClr val="5D417E"/>
              </a:gs>
            </a:gsLst>
            <a:lin ang="5400000" scaled="1"/>
          </a:gradFill>
          <a:ln w="9360">
            <a:solidFill>
              <a:srgbClr val="7D60A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7422" name="Rectangle 12"/>
          <p:cNvSpPr>
            <a:spLocks noChangeArrowheads="1"/>
          </p:cNvSpPr>
          <p:nvPr/>
        </p:nvSpPr>
        <p:spPr bwMode="auto">
          <a:xfrm>
            <a:off x="5609829" y="3352271"/>
            <a:ext cx="333375" cy="762000"/>
          </a:xfrm>
          <a:prstGeom prst="rect">
            <a:avLst/>
          </a:prstGeom>
          <a:gradFill rotWithShape="0">
            <a:gsLst>
              <a:gs pos="0">
                <a:srgbClr val="7B57A8"/>
              </a:gs>
              <a:gs pos="100000">
                <a:srgbClr val="5D417E"/>
              </a:gs>
            </a:gsLst>
            <a:lin ang="5400000" scaled="1"/>
          </a:gradFill>
          <a:ln w="9360">
            <a:solidFill>
              <a:srgbClr val="7D60A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7423" name="Rectangle 13"/>
          <p:cNvSpPr>
            <a:spLocks noChangeArrowheads="1"/>
          </p:cNvSpPr>
          <p:nvPr/>
        </p:nvSpPr>
        <p:spPr bwMode="auto">
          <a:xfrm>
            <a:off x="3772298" y="3352271"/>
            <a:ext cx="333375" cy="762000"/>
          </a:xfrm>
          <a:prstGeom prst="rect">
            <a:avLst/>
          </a:prstGeom>
          <a:gradFill rotWithShape="0">
            <a:gsLst>
              <a:gs pos="0">
                <a:srgbClr val="FF8F26"/>
              </a:gs>
              <a:gs pos="100000">
                <a:srgbClr val="CB6C1D"/>
              </a:gs>
            </a:gsLst>
            <a:lin ang="5400000" scaled="1"/>
          </a:gradFill>
          <a:ln w="9360">
            <a:solidFill>
              <a:srgbClr val="F6924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7424" name="Rectangle 14"/>
          <p:cNvSpPr>
            <a:spLocks noChangeArrowheads="1"/>
          </p:cNvSpPr>
          <p:nvPr/>
        </p:nvSpPr>
        <p:spPr bwMode="auto">
          <a:xfrm>
            <a:off x="4104681" y="3352271"/>
            <a:ext cx="333375" cy="762000"/>
          </a:xfrm>
          <a:prstGeom prst="rect">
            <a:avLst/>
          </a:prstGeom>
          <a:gradFill rotWithShape="0">
            <a:gsLst>
              <a:gs pos="0">
                <a:srgbClr val="FF8F26"/>
              </a:gs>
              <a:gs pos="100000">
                <a:srgbClr val="CB6C1D"/>
              </a:gs>
            </a:gsLst>
            <a:lin ang="5400000" scaled="1"/>
          </a:gradFill>
          <a:ln w="9360">
            <a:solidFill>
              <a:srgbClr val="F6924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7425" name="Text Box 15"/>
          <p:cNvSpPr txBox="1">
            <a:spLocks noChangeArrowheads="1"/>
          </p:cNvSpPr>
          <p:nvPr/>
        </p:nvSpPr>
        <p:spPr bwMode="auto">
          <a:xfrm>
            <a:off x="343298" y="3537479"/>
            <a:ext cx="1200547" cy="74326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value:</a:t>
            </a:r>
          </a:p>
        </p:txBody>
      </p:sp>
      <p:sp>
        <p:nvSpPr>
          <p:cNvPr id="17426" name="Text Box 16"/>
          <p:cNvSpPr txBox="1">
            <a:spLocks noChangeArrowheads="1"/>
          </p:cNvSpPr>
          <p:nvPr/>
        </p:nvSpPr>
        <p:spPr bwMode="auto">
          <a:xfrm>
            <a:off x="1714501" y="2448720"/>
            <a:ext cx="799703" cy="45087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ctr" defTabSz="320024" eaLnBrk="1">
              <a:lnSpc>
                <a:spcPct val="100000"/>
              </a:lnSpc>
              <a:buClrTx/>
              <a:buSzPct val="45000"/>
              <a:defRPr/>
            </a:pPr>
            <a:r>
              <a:rPr lang="en-US" sz="2500">
                <a:solidFill>
                  <a:srgbClr val="000000"/>
                </a:solidFill>
                <a:latin typeface="Calibri" charset="0"/>
              </a:rPr>
              <a:t>Bit 1</a:t>
            </a:r>
          </a:p>
        </p:txBody>
      </p:sp>
      <p:sp>
        <p:nvSpPr>
          <p:cNvPr id="17427" name="Text Box 17"/>
          <p:cNvSpPr txBox="1">
            <a:spLocks noChangeArrowheads="1"/>
          </p:cNvSpPr>
          <p:nvPr/>
        </p:nvSpPr>
        <p:spPr bwMode="auto">
          <a:xfrm>
            <a:off x="2514203" y="2448720"/>
            <a:ext cx="857250" cy="45087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ctr" defTabSz="320024" eaLnBrk="1">
              <a:lnSpc>
                <a:spcPct val="100000"/>
              </a:lnSpc>
              <a:buClrTx/>
              <a:buSzPct val="45000"/>
              <a:defRPr/>
            </a:pPr>
            <a:r>
              <a:rPr lang="en-US" sz="2500">
                <a:solidFill>
                  <a:srgbClr val="000000"/>
                </a:solidFill>
                <a:latin typeface="Calibri" charset="0"/>
              </a:rPr>
              <a:t>Bit 0</a:t>
            </a:r>
          </a:p>
        </p:txBody>
      </p:sp>
      <p:cxnSp>
        <p:nvCxnSpPr>
          <p:cNvPr id="17428" name="AutoShape 18"/>
          <p:cNvCxnSpPr>
            <a:cxnSpLocks noChangeShapeType="1"/>
            <a:stCxn id="17426" idx="2"/>
            <a:endCxn id="17417" idx="0"/>
          </p:cNvCxnSpPr>
          <p:nvPr/>
        </p:nvCxnSpPr>
        <p:spPr bwMode="auto">
          <a:xfrm>
            <a:off x="2114353" y="2899599"/>
            <a:ext cx="224234" cy="452672"/>
          </a:xfrm>
          <a:prstGeom prst="straightConnector1">
            <a:avLst/>
          </a:prstGeom>
          <a:noFill/>
          <a:ln w="5472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17429" name="AutoShape 19"/>
          <p:cNvCxnSpPr>
            <a:cxnSpLocks noChangeShapeType="1"/>
            <a:stCxn id="17427" idx="2"/>
            <a:endCxn id="17418" idx="0"/>
          </p:cNvCxnSpPr>
          <p:nvPr/>
        </p:nvCxnSpPr>
        <p:spPr bwMode="auto">
          <a:xfrm flipH="1">
            <a:off x="2671962" y="2899599"/>
            <a:ext cx="270866" cy="452672"/>
          </a:xfrm>
          <a:prstGeom prst="straightConnector1">
            <a:avLst/>
          </a:prstGeom>
          <a:noFill/>
          <a:ln w="5472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9365191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5pPr>
            <a:lvl6pPr marL="1760132"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6pPr>
            <a:lvl7pPr marL="2080156"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7pPr>
            <a:lvl8pPr marL="2400180"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8pPr>
            <a:lvl9pPr marL="2720204"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9pPr>
          </a:lstStyle>
          <a:p>
            <a:pPr>
              <a:buClrTx/>
              <a:buFontTx/>
              <a:buNone/>
              <a:defRPr/>
            </a:pPr>
            <a:fld id="{CBC358AF-F68D-EF49-9F2B-F46424A2F21C}" type="slidenum">
              <a:rPr lang="en-US" smtClean="0">
                <a:solidFill>
                  <a:srgbClr val="000000"/>
                </a:solidFill>
              </a:rPr>
              <a:pPr>
                <a:buClrTx/>
                <a:buFontTx/>
                <a:buNone/>
                <a:defRPr/>
              </a:pPr>
              <a:t>16</a:t>
            </a:fld>
            <a:endParaRPr lang="en-US">
              <a:solidFill>
                <a:srgbClr val="000000"/>
              </a:solidFill>
            </a:endParaRPr>
          </a:p>
        </p:txBody>
      </p:sp>
      <p:sp>
        <p:nvSpPr>
          <p:cNvPr id="19459" name="Rectangle 1"/>
          <p:cNvSpPr>
            <a:spLocks noGrp="1" noChangeArrowheads="1"/>
          </p:cNvSpPr>
          <p:nvPr>
            <p:ph type="title"/>
          </p:nvPr>
        </p:nvSpPr>
        <p:spPr>
          <a:xfrm>
            <a:off x="457400" y="273845"/>
            <a:ext cx="8229203" cy="1145646"/>
          </a:xfrm>
        </p:spPr>
        <p:txBody>
          <a:bodyPr/>
          <a:lstStyle/>
          <a:p>
            <a:pPr eaLnBrk="1">
              <a:buClrTx/>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 pos="6587160" algn="l"/>
                <a:tab pos="7093865" algn="l"/>
                <a:tab pos="7600570" algn="l"/>
                <a:tab pos="8107275" algn="l"/>
                <a:tab pos="8613980" algn="l"/>
                <a:tab pos="9120684" algn="l"/>
              </a:tabLst>
              <a:defRPr/>
            </a:pPr>
            <a:r>
              <a:rPr lang="en-US" sz="4900" b="1">
                <a:latin typeface="Calibri" charset="0"/>
                <a:cs typeface="Droid Sans" charset="0"/>
              </a:rPr>
              <a:t>MLC-PCM Resistance → Value</a:t>
            </a:r>
          </a:p>
        </p:txBody>
      </p:sp>
      <p:cxnSp>
        <p:nvCxnSpPr>
          <p:cNvPr id="19460" name="AutoShape 2"/>
          <p:cNvCxnSpPr>
            <a:cxnSpLocks noChangeShapeType="1"/>
          </p:cNvCxnSpPr>
          <p:nvPr/>
        </p:nvCxnSpPr>
        <p:spPr bwMode="auto">
          <a:xfrm>
            <a:off x="1603376" y="5077355"/>
            <a:ext cx="6585149" cy="2646"/>
          </a:xfrm>
          <a:prstGeom prst="straightConnector1">
            <a:avLst/>
          </a:prstGeom>
          <a:noFill/>
          <a:ln w="54720">
            <a:solidFill>
              <a:srgbClr val="0000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19461" name="Text Box 3"/>
          <p:cNvSpPr txBox="1">
            <a:spLocks noChangeArrowheads="1"/>
          </p:cNvSpPr>
          <p:nvPr/>
        </p:nvSpPr>
        <p:spPr bwMode="auto">
          <a:xfrm>
            <a:off x="6344047" y="5167312"/>
            <a:ext cx="1828602" cy="404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resistance</a:t>
            </a:r>
          </a:p>
        </p:txBody>
      </p:sp>
      <p:cxnSp>
        <p:nvCxnSpPr>
          <p:cNvPr id="19462" name="AutoShape 4"/>
          <p:cNvCxnSpPr>
            <a:cxnSpLocks noChangeShapeType="1"/>
          </p:cNvCxnSpPr>
          <p:nvPr/>
        </p:nvCxnSpPr>
        <p:spPr bwMode="auto">
          <a:xfrm>
            <a:off x="3388321" y="2717271"/>
            <a:ext cx="1984" cy="2315104"/>
          </a:xfrm>
          <a:prstGeom prst="straightConnector1">
            <a:avLst/>
          </a:prstGeom>
          <a:noFill/>
          <a:ln w="54720">
            <a:solidFill>
              <a:srgbClr val="4F81BD"/>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19463" name="AutoShape 5"/>
          <p:cNvCxnSpPr>
            <a:cxnSpLocks noChangeShapeType="1"/>
          </p:cNvCxnSpPr>
          <p:nvPr/>
        </p:nvCxnSpPr>
        <p:spPr bwMode="auto">
          <a:xfrm>
            <a:off x="6336110" y="2730502"/>
            <a:ext cx="1984" cy="2299229"/>
          </a:xfrm>
          <a:prstGeom prst="straightConnector1">
            <a:avLst/>
          </a:prstGeom>
          <a:noFill/>
          <a:ln w="54720">
            <a:solidFill>
              <a:srgbClr val="4F81BD"/>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19464" name="AutoShape 6"/>
          <p:cNvCxnSpPr>
            <a:cxnSpLocks noChangeShapeType="1"/>
          </p:cNvCxnSpPr>
          <p:nvPr/>
        </p:nvCxnSpPr>
        <p:spPr bwMode="auto">
          <a:xfrm>
            <a:off x="4826001" y="2730502"/>
            <a:ext cx="993" cy="2299229"/>
          </a:xfrm>
          <a:prstGeom prst="straightConnector1">
            <a:avLst/>
          </a:prstGeom>
          <a:noFill/>
          <a:ln w="54720">
            <a:solidFill>
              <a:srgbClr val="4F81BD"/>
            </a:solidFill>
            <a:prstDash val="dash"/>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19465" name="Rectangle 7"/>
          <p:cNvSpPr>
            <a:spLocks noChangeArrowheads="1"/>
          </p:cNvSpPr>
          <p:nvPr/>
        </p:nvSpPr>
        <p:spPr bwMode="auto">
          <a:xfrm>
            <a:off x="2171899" y="3352271"/>
            <a:ext cx="333375" cy="762000"/>
          </a:xfrm>
          <a:prstGeom prst="rect">
            <a:avLst/>
          </a:prstGeom>
          <a:gradFill rotWithShape="0">
            <a:gsLst>
              <a:gs pos="0">
                <a:srgbClr val="CE3B37"/>
              </a:gs>
              <a:gs pos="100000">
                <a:srgbClr val="9B2D2A"/>
              </a:gs>
            </a:gsLst>
            <a:lin ang="5400000" scaled="1"/>
          </a:gradFill>
          <a:ln w="9360">
            <a:solidFill>
              <a:srgbClr val="BE4B48"/>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9466" name="Rectangle 8"/>
          <p:cNvSpPr>
            <a:spLocks noChangeArrowheads="1"/>
          </p:cNvSpPr>
          <p:nvPr/>
        </p:nvSpPr>
        <p:spPr bwMode="auto">
          <a:xfrm>
            <a:off x="2505274" y="3352271"/>
            <a:ext cx="333375" cy="762000"/>
          </a:xfrm>
          <a:prstGeom prst="rect">
            <a:avLst/>
          </a:prstGeom>
          <a:gradFill rotWithShape="0">
            <a:gsLst>
              <a:gs pos="0">
                <a:srgbClr val="CE3B37"/>
              </a:gs>
              <a:gs pos="100000">
                <a:srgbClr val="9B2D2A"/>
              </a:gs>
            </a:gsLst>
            <a:lin ang="5400000" scaled="1"/>
          </a:gradFill>
          <a:ln w="9360">
            <a:solidFill>
              <a:srgbClr val="BE4B48"/>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9467" name="Rectangle 9"/>
          <p:cNvSpPr>
            <a:spLocks noChangeArrowheads="1"/>
          </p:cNvSpPr>
          <p:nvPr/>
        </p:nvSpPr>
        <p:spPr bwMode="auto">
          <a:xfrm>
            <a:off x="6743899" y="3352271"/>
            <a:ext cx="333375" cy="762000"/>
          </a:xfrm>
          <a:prstGeom prst="rect">
            <a:avLst/>
          </a:prstGeom>
          <a:gradFill rotWithShape="0">
            <a:gsLst>
              <a:gs pos="0">
                <a:srgbClr val="9CC746"/>
              </a:gs>
              <a:gs pos="100000">
                <a:srgbClr val="769535"/>
              </a:gs>
            </a:gsLst>
            <a:lin ang="5400000" scaled="1"/>
          </a:gradFill>
          <a:ln w="9360">
            <a:solidFill>
              <a:srgbClr val="98B954"/>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9468" name="Rectangle 10"/>
          <p:cNvSpPr>
            <a:spLocks noChangeArrowheads="1"/>
          </p:cNvSpPr>
          <p:nvPr/>
        </p:nvSpPr>
        <p:spPr bwMode="auto">
          <a:xfrm>
            <a:off x="7077274" y="3352271"/>
            <a:ext cx="333375" cy="762000"/>
          </a:xfrm>
          <a:prstGeom prst="rect">
            <a:avLst/>
          </a:prstGeom>
          <a:gradFill rotWithShape="0">
            <a:gsLst>
              <a:gs pos="0">
                <a:srgbClr val="9CC746"/>
              </a:gs>
              <a:gs pos="100000">
                <a:srgbClr val="769535"/>
              </a:gs>
            </a:gsLst>
            <a:lin ang="5400000" scaled="1"/>
          </a:gradFill>
          <a:ln w="9360">
            <a:solidFill>
              <a:srgbClr val="98B954"/>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9469" name="Rectangle 11"/>
          <p:cNvSpPr>
            <a:spLocks noChangeArrowheads="1"/>
          </p:cNvSpPr>
          <p:nvPr/>
        </p:nvSpPr>
        <p:spPr bwMode="auto">
          <a:xfrm>
            <a:off x="5276454" y="3352271"/>
            <a:ext cx="333375" cy="762000"/>
          </a:xfrm>
          <a:prstGeom prst="rect">
            <a:avLst/>
          </a:prstGeom>
          <a:gradFill rotWithShape="0">
            <a:gsLst>
              <a:gs pos="0">
                <a:srgbClr val="7B57A8"/>
              </a:gs>
              <a:gs pos="100000">
                <a:srgbClr val="5D417E"/>
              </a:gs>
            </a:gsLst>
            <a:lin ang="5400000" scaled="1"/>
          </a:gradFill>
          <a:ln w="9360">
            <a:solidFill>
              <a:srgbClr val="7D60A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9470" name="Rectangle 12"/>
          <p:cNvSpPr>
            <a:spLocks noChangeArrowheads="1"/>
          </p:cNvSpPr>
          <p:nvPr/>
        </p:nvSpPr>
        <p:spPr bwMode="auto">
          <a:xfrm>
            <a:off x="5609829" y="3352271"/>
            <a:ext cx="333375" cy="762000"/>
          </a:xfrm>
          <a:prstGeom prst="rect">
            <a:avLst/>
          </a:prstGeom>
          <a:gradFill rotWithShape="0">
            <a:gsLst>
              <a:gs pos="0">
                <a:srgbClr val="7B57A8"/>
              </a:gs>
              <a:gs pos="100000">
                <a:srgbClr val="5D417E"/>
              </a:gs>
            </a:gsLst>
            <a:lin ang="5400000" scaled="1"/>
          </a:gradFill>
          <a:ln w="9360">
            <a:solidFill>
              <a:srgbClr val="7D60A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9471" name="Rectangle 13"/>
          <p:cNvSpPr>
            <a:spLocks noChangeArrowheads="1"/>
          </p:cNvSpPr>
          <p:nvPr/>
        </p:nvSpPr>
        <p:spPr bwMode="auto">
          <a:xfrm>
            <a:off x="3772298" y="3352271"/>
            <a:ext cx="333375" cy="762000"/>
          </a:xfrm>
          <a:prstGeom prst="rect">
            <a:avLst/>
          </a:prstGeom>
          <a:gradFill rotWithShape="0">
            <a:gsLst>
              <a:gs pos="0">
                <a:srgbClr val="FF8F26"/>
              </a:gs>
              <a:gs pos="100000">
                <a:srgbClr val="CB6C1D"/>
              </a:gs>
            </a:gsLst>
            <a:lin ang="5400000" scaled="1"/>
          </a:gradFill>
          <a:ln w="9360">
            <a:solidFill>
              <a:srgbClr val="F6924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9472" name="Rectangle 14"/>
          <p:cNvSpPr>
            <a:spLocks noChangeArrowheads="1"/>
          </p:cNvSpPr>
          <p:nvPr/>
        </p:nvSpPr>
        <p:spPr bwMode="auto">
          <a:xfrm>
            <a:off x="4104681" y="3352271"/>
            <a:ext cx="333375" cy="762000"/>
          </a:xfrm>
          <a:prstGeom prst="rect">
            <a:avLst/>
          </a:prstGeom>
          <a:gradFill rotWithShape="0">
            <a:gsLst>
              <a:gs pos="0">
                <a:srgbClr val="FF8F26"/>
              </a:gs>
              <a:gs pos="100000">
                <a:srgbClr val="CB6C1D"/>
              </a:gs>
            </a:gsLst>
            <a:lin ang="5400000" scaled="1"/>
          </a:gradFill>
          <a:ln w="9360">
            <a:solidFill>
              <a:srgbClr val="F6924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9473" name="Text Box 15"/>
          <p:cNvSpPr txBox="1">
            <a:spLocks noChangeArrowheads="1"/>
          </p:cNvSpPr>
          <p:nvPr/>
        </p:nvSpPr>
        <p:spPr bwMode="auto">
          <a:xfrm>
            <a:off x="343298" y="3537479"/>
            <a:ext cx="1200547" cy="74326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value:</a:t>
            </a:r>
          </a:p>
        </p:txBody>
      </p:sp>
      <p:sp>
        <p:nvSpPr>
          <p:cNvPr id="19474" name="Text Box 16"/>
          <p:cNvSpPr txBox="1">
            <a:spLocks noChangeArrowheads="1"/>
          </p:cNvSpPr>
          <p:nvPr/>
        </p:nvSpPr>
        <p:spPr bwMode="auto">
          <a:xfrm>
            <a:off x="827585" y="1321595"/>
            <a:ext cx="7288510" cy="10818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9pPr>
          </a:lstStyle>
          <a:p>
            <a:pPr algn="ctr" defTabSz="320024" eaLnBrk="1">
              <a:lnSpc>
                <a:spcPct val="100000"/>
              </a:lnSpc>
              <a:buClrTx/>
              <a:buSzPct val="45000"/>
              <a:defRPr/>
            </a:pPr>
            <a:r>
              <a:rPr lang="en-US" sz="2200" b="1" i="1">
                <a:solidFill>
                  <a:srgbClr val="000000"/>
                </a:solidFill>
                <a:latin typeface="Calibri" charset="0"/>
              </a:rPr>
              <a:t>Less margin between values</a:t>
            </a:r>
          </a:p>
          <a:p>
            <a:pPr algn="ctr" defTabSz="320024" eaLnBrk="1">
              <a:lnSpc>
                <a:spcPct val="100000"/>
              </a:lnSpc>
              <a:buClrTx/>
              <a:buSzPct val="45000"/>
              <a:defRPr/>
            </a:pPr>
            <a:r>
              <a:rPr lang="en-US" sz="2200">
                <a:solidFill>
                  <a:srgbClr val="000000"/>
                </a:solidFill>
                <a:latin typeface="Calibri" charset="0"/>
              </a:rPr>
              <a:t>→ need more precise sensing/modification of cell contents</a:t>
            </a:r>
          </a:p>
          <a:p>
            <a:pPr algn="ctr" defTabSz="320024" eaLnBrk="1">
              <a:lnSpc>
                <a:spcPct val="100000"/>
              </a:lnSpc>
              <a:buClrTx/>
              <a:buSzPct val="45000"/>
              <a:defRPr/>
            </a:pPr>
            <a:r>
              <a:rPr lang="en-US" sz="2200">
                <a:solidFill>
                  <a:srgbClr val="000000"/>
                </a:solidFill>
                <a:latin typeface="Calibri" charset="0"/>
              </a:rPr>
              <a:t>→ higher latency/energy (~2x for reads and 4x for writes)</a:t>
            </a:r>
          </a:p>
        </p:txBody>
      </p:sp>
    </p:spTree>
    <p:extLst>
      <p:ext uri="{BB962C8B-B14F-4D97-AF65-F5344CB8AC3E}">
        <p14:creationId xmlns:p14="http://schemas.microsoft.com/office/powerpoint/2010/main" val="398722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atin typeface="Garamond" charset="0"/>
                <a:ea typeface="ＭＳ Ｐゴシック" charset="0"/>
                <a:cs typeface="ＭＳ Ｐゴシック" charset="0"/>
              </a:rPr>
              <a:t>Phase Change Memory Properties</a:t>
            </a:r>
          </a:p>
        </p:txBody>
      </p:sp>
      <p:sp>
        <p:nvSpPr>
          <p:cNvPr id="45059" name="Content Placeholder 2"/>
          <p:cNvSpPr>
            <a:spLocks noGrp="1"/>
          </p:cNvSpPr>
          <p:nvPr>
            <p:ph idx="1"/>
          </p:nvPr>
        </p:nvSpPr>
        <p:spPr>
          <a:xfrm>
            <a:off x="228600" y="996950"/>
            <a:ext cx="8610600" cy="5194300"/>
          </a:xfrm>
        </p:spPr>
        <p:txBody>
          <a:bodyPr/>
          <a:lstStyle/>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Surveyed prototypes from 2003-2008	(ITRS, IEDM, VLSI, ISSCC)</a:t>
            </a:r>
          </a:p>
          <a:p>
            <a:r>
              <a:rPr lang="en-US" dirty="0">
                <a:latin typeface="Tahoma" charset="0"/>
                <a:ea typeface="ＭＳ Ｐゴシック" charset="0"/>
                <a:cs typeface="ＭＳ Ｐゴシック" charset="0"/>
              </a:rPr>
              <a:t>Derived PCM parameters for F=90nm</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Lee, </a:t>
            </a:r>
            <a:r>
              <a:rPr lang="en-US" dirty="0" err="1">
                <a:latin typeface="Tahoma" charset="0"/>
                <a:ea typeface="ＭＳ Ｐゴシック" charset="0"/>
                <a:cs typeface="ＭＳ Ｐゴシック" charset="0"/>
              </a:rPr>
              <a:t>Ipek</a:t>
            </a:r>
            <a:r>
              <a:rPr lang="en-US" dirty="0">
                <a:latin typeface="Tahoma" charset="0"/>
                <a:ea typeface="ＭＳ Ｐゴシック" charset="0"/>
                <a:cs typeface="ＭＳ Ｐゴシック" charset="0"/>
              </a:rPr>
              <a:t>, Mutlu, Burger, </a:t>
            </a:r>
            <a:r>
              <a:rPr lang="ja-JP" altLang="en-US" dirty="0">
                <a:latin typeface="Tahoma" charset="0"/>
                <a:ea typeface="ＭＳ Ｐゴシック" charset="0"/>
                <a:cs typeface="ＭＳ Ｐゴシック" charset="0"/>
              </a:rPr>
              <a:t>“</a:t>
            </a:r>
            <a:r>
              <a:rPr lang="en-US" dirty="0">
                <a:solidFill>
                  <a:srgbClr val="0000FF"/>
                </a:solidFill>
                <a:latin typeface="Tahoma" charset="0"/>
                <a:ea typeface="ＭＳ Ｐゴシック" charset="0"/>
                <a:cs typeface="ＭＳ Ｐゴシック" charset="0"/>
              </a:rPr>
              <a:t>Architecting Phase Change Memory as a Scalable DRAM Alternative</a:t>
            </a:r>
            <a:r>
              <a:rPr lang="en-US" dirty="0">
                <a:latin typeface="Tahoma" charset="0"/>
                <a:ea typeface="ＭＳ Ｐゴシック" charset="0"/>
                <a:cs typeface="ＭＳ Ｐゴシック" charset="0"/>
              </a:rPr>
              <a:t>,</a:t>
            </a:r>
            <a:r>
              <a:rPr lang="ja-JP" altLang="en-US" dirty="0">
                <a:latin typeface="Tahoma" charset="0"/>
                <a:ea typeface="ＭＳ Ｐゴシック" charset="0"/>
                <a:cs typeface="ＭＳ Ｐゴシック" charset="0"/>
              </a:rPr>
              <a:t>”</a:t>
            </a:r>
            <a:r>
              <a:rPr lang="en-US" dirty="0">
                <a:latin typeface="Tahoma" charset="0"/>
                <a:ea typeface="ＭＳ Ｐゴシック" charset="0"/>
                <a:cs typeface="ＭＳ Ｐゴシック" charset="0"/>
              </a:rPr>
              <a:t> ISCA 2009.</a:t>
            </a:r>
          </a:p>
          <a:p>
            <a:r>
              <a:rPr lang="en-US" dirty="0">
                <a:latin typeface="Tahoma" charset="0"/>
                <a:ea typeface="ＭＳ Ｐゴシック" charset="0"/>
                <a:cs typeface="ＭＳ Ｐゴシック" charset="0"/>
              </a:rPr>
              <a:t>Lee et al., “</a:t>
            </a:r>
            <a:r>
              <a:rPr lang="en-US" dirty="0">
                <a:solidFill>
                  <a:srgbClr val="0000FF"/>
                </a:solidFill>
                <a:latin typeface="Tahoma" charset="0"/>
                <a:ea typeface="ＭＳ Ｐゴシック" charset="0"/>
                <a:cs typeface="ＭＳ Ｐゴシック" charset="0"/>
              </a:rPr>
              <a:t>Phase Change Technology and the Future of Main Memory</a:t>
            </a:r>
            <a:r>
              <a:rPr lang="en-US" dirty="0">
                <a:latin typeface="Tahoma" charset="0"/>
                <a:ea typeface="ＭＳ Ｐゴシック" charset="0"/>
                <a:cs typeface="ＭＳ Ｐゴシック" charset="0"/>
              </a:rPr>
              <a:t>,” IEEE Micro Top Picks 2010.</a:t>
            </a:r>
          </a:p>
        </p:txBody>
      </p:sp>
      <p:sp>
        <p:nvSpPr>
          <p:cNvPr id="4506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D305571C-B6B9-D944-9674-781C1E0E6C1E}" type="slidenum">
              <a:rPr lang="en-US" sz="1600">
                <a:solidFill>
                  <a:srgbClr val="000000"/>
                </a:solidFill>
                <a:latin typeface="Garamond" charset="0"/>
              </a:rPr>
              <a:pPr eaLnBrk="1" hangingPunct="1"/>
              <a:t>17</a:t>
            </a:fld>
            <a:endParaRPr lang="en-US" sz="1600">
              <a:solidFill>
                <a:srgbClr val="000000"/>
              </a:solidFill>
              <a:latin typeface="Garamond" charset="0"/>
            </a:endParaRPr>
          </a:p>
        </p:txBody>
      </p:sp>
    </p:spTree>
    <p:extLst>
      <p:ext uri="{BB962C8B-B14F-4D97-AF65-F5344CB8AC3E}">
        <p14:creationId xmlns:p14="http://schemas.microsoft.com/office/powerpoint/2010/main" val="17451544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1"/>
          </p:nvPr>
        </p:nvSpPr>
        <p:spPr/>
        <p:txBody>
          <a:bodyPr/>
          <a:lstStyle/>
          <a:p>
            <a:fld id="{481389B1-16D0-EE4E-960B-3BEB333B27E2}" type="slidenum">
              <a:rPr lang="en-US" smtClean="0"/>
              <a:pPr/>
              <a:t>18</a:t>
            </a:fld>
            <a:endParaRPr lang="en-US"/>
          </a:p>
        </p:txBody>
      </p:sp>
      <p:pic>
        <p:nvPicPr>
          <p:cNvPr id="5" name="Picture 4"/>
          <p:cNvPicPr>
            <a:picLocks noChangeAspect="1"/>
          </p:cNvPicPr>
          <p:nvPr/>
        </p:nvPicPr>
        <p:blipFill>
          <a:blip r:embed="rId2"/>
          <a:stretch>
            <a:fillRect/>
          </a:stretch>
        </p:blipFill>
        <p:spPr>
          <a:xfrm>
            <a:off x="406400" y="152400"/>
            <a:ext cx="8318500" cy="6553200"/>
          </a:xfrm>
          <a:prstGeom prst="rect">
            <a:avLst/>
          </a:prstGeom>
        </p:spPr>
      </p:pic>
    </p:spTree>
    <p:extLst>
      <p:ext uri="{BB962C8B-B14F-4D97-AF65-F5344CB8AC3E}">
        <p14:creationId xmlns:p14="http://schemas.microsoft.com/office/powerpoint/2010/main" val="4792408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228600" y="152400"/>
            <a:ext cx="8915400" cy="1066800"/>
          </a:xfrm>
        </p:spPr>
        <p:txBody>
          <a:bodyPr/>
          <a:lstStyle/>
          <a:p>
            <a:r>
              <a:rPr lang="en-US">
                <a:latin typeface="Garamond" charset="0"/>
                <a:ea typeface="ＭＳ Ｐゴシック" charset="0"/>
                <a:cs typeface="ＭＳ Ｐゴシック" charset="0"/>
              </a:rPr>
              <a:t>Phase Change Memory Properties: Latency</a:t>
            </a:r>
          </a:p>
        </p:txBody>
      </p:sp>
      <p:sp>
        <p:nvSpPr>
          <p:cNvPr id="3" name="Content Placeholder 2"/>
          <p:cNvSpPr>
            <a:spLocks noGrp="1"/>
          </p:cNvSpPr>
          <p:nvPr>
            <p:ph idx="1"/>
          </p:nvPr>
        </p:nvSpPr>
        <p:spPr>
          <a:xfrm>
            <a:off x="228600" y="1066800"/>
            <a:ext cx="8610600" cy="5194300"/>
          </a:xfrm>
        </p:spPr>
        <p:txBody>
          <a:bodyPr/>
          <a:lstStyle/>
          <a:p>
            <a:r>
              <a:rPr lang="en-US">
                <a:latin typeface="Tahoma" charset="0"/>
                <a:ea typeface="ＭＳ Ｐゴシック" charset="0"/>
                <a:cs typeface="ＭＳ Ｐゴシック" charset="0"/>
              </a:rPr>
              <a:t>Latency comparable to, but slower than DRAM</a:t>
            </a: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pPr>
              <a:buFont typeface="Wingdings" charset="0"/>
              <a:buNone/>
            </a:pPr>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Read Latency</a:t>
            </a:r>
          </a:p>
          <a:p>
            <a:pPr lvl="1"/>
            <a:r>
              <a:rPr lang="en-US">
                <a:latin typeface="Tahoma" charset="0"/>
                <a:ea typeface="ＭＳ Ｐゴシック" charset="0"/>
              </a:rPr>
              <a:t>50ns: 4x DRAM, 10</a:t>
            </a:r>
            <a:r>
              <a:rPr lang="en-US" baseline="30000">
                <a:latin typeface="Tahoma" charset="0"/>
                <a:ea typeface="ＭＳ Ｐゴシック" charset="0"/>
              </a:rPr>
              <a:t>-3</a:t>
            </a:r>
            <a:r>
              <a:rPr lang="en-US">
                <a:latin typeface="Tahoma" charset="0"/>
                <a:ea typeface="ＭＳ Ｐゴシック" charset="0"/>
              </a:rPr>
              <a:t>x NAND Flash</a:t>
            </a:r>
          </a:p>
          <a:p>
            <a:r>
              <a:rPr lang="en-US">
                <a:latin typeface="Tahoma" charset="0"/>
                <a:ea typeface="ＭＳ Ｐゴシック" charset="0"/>
                <a:cs typeface="ＭＳ Ｐゴシック" charset="0"/>
              </a:rPr>
              <a:t>Write Latency</a:t>
            </a:r>
          </a:p>
          <a:p>
            <a:pPr lvl="1"/>
            <a:r>
              <a:rPr lang="en-US">
                <a:latin typeface="Tahoma" charset="0"/>
                <a:ea typeface="ＭＳ Ｐゴシック" charset="0"/>
              </a:rPr>
              <a:t>150ns: 12x DRAM</a:t>
            </a:r>
          </a:p>
          <a:p>
            <a:r>
              <a:rPr lang="en-US">
                <a:latin typeface="Tahoma" charset="0"/>
                <a:ea typeface="ＭＳ Ｐゴシック" charset="0"/>
                <a:cs typeface="ＭＳ Ｐゴシック" charset="0"/>
              </a:rPr>
              <a:t>Write Bandwidth</a:t>
            </a:r>
          </a:p>
          <a:p>
            <a:pPr lvl="1"/>
            <a:r>
              <a:rPr lang="en-US">
                <a:latin typeface="Tahoma" charset="0"/>
                <a:ea typeface="ＭＳ Ｐゴシック" charset="0"/>
              </a:rPr>
              <a:t>5-10 MB/s: 0.1x DRAM, 1x NAND Flash</a:t>
            </a:r>
          </a:p>
          <a:p>
            <a:pPr lvl="1"/>
            <a:endParaRPr lang="en-US">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a:p>
            <a:endParaRPr lang="en-US">
              <a:latin typeface="Tahoma" charset="0"/>
              <a:ea typeface="ＭＳ Ｐゴシック" charset="0"/>
              <a:cs typeface="ＭＳ Ｐゴシック" charset="0"/>
            </a:endParaRPr>
          </a:p>
        </p:txBody>
      </p:sp>
      <p:pic>
        <p:nvPicPr>
          <p:cNvPr id="4608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524000"/>
            <a:ext cx="9042400" cy="2273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1676400" y="4114803"/>
            <a:ext cx="3581400" cy="428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
        <p:nvSpPr>
          <p:cNvPr id="7" name="Rectangle 6"/>
          <p:cNvSpPr/>
          <p:nvPr/>
        </p:nvSpPr>
        <p:spPr>
          <a:xfrm>
            <a:off x="2362200" y="5791203"/>
            <a:ext cx="3581400" cy="428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
        <p:nvSpPr>
          <p:cNvPr id="8" name="Rectangle 7"/>
          <p:cNvSpPr/>
          <p:nvPr/>
        </p:nvSpPr>
        <p:spPr>
          <a:xfrm>
            <a:off x="1858966" y="4953003"/>
            <a:ext cx="1493837" cy="428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
        <p:nvSpPr>
          <p:cNvPr id="2" name="TextBox 1"/>
          <p:cNvSpPr txBox="1"/>
          <p:nvPr/>
        </p:nvSpPr>
        <p:spPr>
          <a:xfrm>
            <a:off x="0" y="6477000"/>
            <a:ext cx="9277796" cy="307777"/>
          </a:xfrm>
          <a:prstGeom prst="rect">
            <a:avLst/>
          </a:prstGeom>
          <a:noFill/>
        </p:spPr>
        <p:txBody>
          <a:bodyPr wrap="none" rtlCol="0">
            <a:spAutoFit/>
          </a:bodyPr>
          <a:lstStyle/>
          <a:p>
            <a:r>
              <a:rPr lang="en-US" sz="1400" dirty="0"/>
              <a:t>Qureshi+, “</a:t>
            </a:r>
            <a:r>
              <a:rPr lang="en-US" sz="1400" dirty="0">
                <a:solidFill>
                  <a:srgbClr val="0432FF"/>
                </a:solidFill>
              </a:rPr>
              <a:t>Scalable high performance main memory system using phase-change memory technology</a:t>
            </a:r>
            <a:r>
              <a:rPr lang="en-US" sz="1400" dirty="0"/>
              <a:t>,” ISCA 2009.</a:t>
            </a:r>
          </a:p>
        </p:txBody>
      </p:sp>
    </p:spTree>
    <p:extLst>
      <p:ext uri="{BB962C8B-B14F-4D97-AF65-F5344CB8AC3E}">
        <p14:creationId xmlns:p14="http://schemas.microsoft.com/office/powerpoint/2010/main" val="15372056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76400"/>
            <a:ext cx="8153400" cy="1752600"/>
          </a:xfrm>
        </p:spPr>
        <p:txBody>
          <a:bodyPr/>
          <a:lstStyle/>
          <a:p>
            <a:r>
              <a:rPr lang="en-US" dirty="0"/>
              <a:t>Emerging </a:t>
            </a:r>
            <a:r>
              <a:rPr lang="en-US"/>
              <a:t>Memory Technologies</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341D3D9-3FE8-4025-BF66-8DAB1ABB951F}" type="slidenum">
              <a:rPr lang="en-US" altLang="en-US" smtClean="0">
                <a:solidFill>
                  <a:srgbClr val="000000"/>
                </a:solidFill>
              </a:rPr>
              <a:pPr/>
              <a:t>2</a:t>
            </a:fld>
            <a:endParaRPr lang="en-US" altLang="en-US">
              <a:solidFill>
                <a:srgbClr val="000000"/>
              </a:solidFill>
            </a:endParaRPr>
          </a:p>
        </p:txBody>
      </p:sp>
    </p:spTree>
    <p:extLst>
      <p:ext uri="{BB962C8B-B14F-4D97-AF65-F5344CB8AC3E}">
        <p14:creationId xmlns:p14="http://schemas.microsoft.com/office/powerpoint/2010/main" val="123820136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atin typeface="Garamond" charset="0"/>
                <a:ea typeface="ＭＳ Ｐゴシック" charset="0"/>
                <a:cs typeface="ＭＳ Ｐゴシック" charset="0"/>
              </a:rPr>
              <a:t>Phase Change Memory Properties</a:t>
            </a:r>
          </a:p>
        </p:txBody>
      </p:sp>
      <p:sp>
        <p:nvSpPr>
          <p:cNvPr id="47107" name="Content Placeholder 2"/>
          <p:cNvSpPr>
            <a:spLocks noGrp="1"/>
          </p:cNvSpPr>
          <p:nvPr>
            <p:ph idx="1"/>
          </p:nvPr>
        </p:nvSpPr>
        <p:spPr>
          <a:xfrm>
            <a:off x="228600" y="996950"/>
            <a:ext cx="8610600" cy="5194300"/>
          </a:xfrm>
        </p:spPr>
        <p:txBody>
          <a:bodyPr/>
          <a:lstStyle/>
          <a:p>
            <a:r>
              <a:rPr lang="en-US">
                <a:latin typeface="Tahoma" charset="0"/>
                <a:ea typeface="ＭＳ Ｐゴシック" charset="0"/>
                <a:cs typeface="ＭＳ Ｐゴシック" charset="0"/>
              </a:rPr>
              <a:t>Dynamic Energy</a:t>
            </a:r>
          </a:p>
          <a:p>
            <a:pPr lvl="1"/>
            <a:r>
              <a:rPr lang="en-US">
                <a:latin typeface="Tahoma" charset="0"/>
                <a:ea typeface="ＭＳ Ｐゴシック" charset="0"/>
              </a:rPr>
              <a:t>40 uA Rd, 150 uA Wr</a:t>
            </a:r>
          </a:p>
          <a:p>
            <a:pPr lvl="1"/>
            <a:r>
              <a:rPr lang="en-US">
                <a:latin typeface="Tahoma" charset="0"/>
                <a:ea typeface="ＭＳ Ｐゴシック" charset="0"/>
              </a:rPr>
              <a:t>2-43x DRAM, 1x NAND Flash</a:t>
            </a:r>
          </a:p>
          <a:p>
            <a:pPr lvl="1"/>
            <a:endParaRPr lang="en-US">
              <a:latin typeface="Tahoma" charset="0"/>
              <a:ea typeface="ＭＳ Ｐゴシック" charset="0"/>
            </a:endParaRPr>
          </a:p>
          <a:p>
            <a:r>
              <a:rPr lang="en-US">
                <a:latin typeface="Tahoma" charset="0"/>
                <a:ea typeface="ＭＳ Ｐゴシック" charset="0"/>
                <a:cs typeface="ＭＳ Ｐゴシック" charset="0"/>
              </a:rPr>
              <a:t>Endurance</a:t>
            </a:r>
          </a:p>
          <a:p>
            <a:pPr lvl="1"/>
            <a:r>
              <a:rPr lang="en-US">
                <a:latin typeface="Tahoma" charset="0"/>
                <a:ea typeface="ＭＳ Ｐゴシック" charset="0"/>
              </a:rPr>
              <a:t>Writes induce phase change at 650C</a:t>
            </a:r>
          </a:p>
          <a:p>
            <a:pPr lvl="1"/>
            <a:r>
              <a:rPr lang="en-US">
                <a:latin typeface="Tahoma" charset="0"/>
                <a:ea typeface="ＭＳ Ｐゴシック" charset="0"/>
              </a:rPr>
              <a:t>Contacts degrade from thermal expansion/contraction</a:t>
            </a:r>
          </a:p>
          <a:p>
            <a:pPr lvl="1"/>
            <a:r>
              <a:rPr lang="en-US">
                <a:latin typeface="Tahoma" charset="0"/>
                <a:ea typeface="ＭＳ Ｐゴシック" charset="0"/>
              </a:rPr>
              <a:t>10</a:t>
            </a:r>
            <a:r>
              <a:rPr lang="en-US" baseline="30000">
                <a:latin typeface="Tahoma" charset="0"/>
                <a:ea typeface="ＭＳ Ｐゴシック" charset="0"/>
              </a:rPr>
              <a:t>8</a:t>
            </a:r>
            <a:r>
              <a:rPr lang="en-US">
                <a:latin typeface="Tahoma" charset="0"/>
                <a:ea typeface="ＭＳ Ｐゴシック" charset="0"/>
              </a:rPr>
              <a:t> writes per cell</a:t>
            </a:r>
          </a:p>
          <a:p>
            <a:pPr lvl="1"/>
            <a:r>
              <a:rPr lang="en-US">
                <a:latin typeface="Tahoma" charset="0"/>
                <a:ea typeface="ＭＳ Ｐゴシック" charset="0"/>
              </a:rPr>
              <a:t>10</a:t>
            </a:r>
            <a:r>
              <a:rPr lang="en-US" baseline="30000">
                <a:latin typeface="Tahoma" charset="0"/>
                <a:ea typeface="ＭＳ Ｐゴシック" charset="0"/>
              </a:rPr>
              <a:t>-8</a:t>
            </a:r>
            <a:r>
              <a:rPr lang="en-US">
                <a:latin typeface="Tahoma" charset="0"/>
                <a:ea typeface="ＭＳ Ｐゴシック" charset="0"/>
              </a:rPr>
              <a:t>x DRAM, 10</a:t>
            </a:r>
            <a:r>
              <a:rPr lang="en-US" baseline="30000">
                <a:latin typeface="Tahoma" charset="0"/>
                <a:ea typeface="ＭＳ Ｐゴシック" charset="0"/>
              </a:rPr>
              <a:t>3</a:t>
            </a:r>
            <a:r>
              <a:rPr lang="en-US">
                <a:latin typeface="Tahoma" charset="0"/>
                <a:ea typeface="ＭＳ Ｐゴシック" charset="0"/>
              </a:rPr>
              <a:t>x NAND Flash</a:t>
            </a:r>
          </a:p>
          <a:p>
            <a:pPr lvl="1"/>
            <a:endParaRPr lang="en-US">
              <a:latin typeface="Tahoma" charset="0"/>
              <a:ea typeface="ＭＳ Ｐゴシック" charset="0"/>
            </a:endParaRPr>
          </a:p>
          <a:p>
            <a:r>
              <a:rPr lang="en-US">
                <a:latin typeface="Tahoma" charset="0"/>
                <a:ea typeface="ＭＳ Ｐゴシック" charset="0"/>
                <a:cs typeface="ＭＳ Ｐゴシック" charset="0"/>
              </a:rPr>
              <a:t>Cell Size</a:t>
            </a:r>
          </a:p>
          <a:p>
            <a:pPr lvl="1"/>
            <a:r>
              <a:rPr lang="en-US">
                <a:latin typeface="Tahoma" charset="0"/>
                <a:ea typeface="ＭＳ Ｐゴシック" charset="0"/>
              </a:rPr>
              <a:t>9-12F</a:t>
            </a:r>
            <a:r>
              <a:rPr lang="en-US" baseline="30000">
                <a:latin typeface="Tahoma" charset="0"/>
                <a:ea typeface="ＭＳ Ｐゴシック" charset="0"/>
              </a:rPr>
              <a:t>2</a:t>
            </a:r>
            <a:r>
              <a:rPr lang="en-US">
                <a:latin typeface="Tahoma" charset="0"/>
                <a:ea typeface="ＭＳ Ｐゴシック" charset="0"/>
              </a:rPr>
              <a:t> using BJT, single-level cells</a:t>
            </a:r>
          </a:p>
          <a:p>
            <a:pPr lvl="1"/>
            <a:r>
              <a:rPr lang="en-US">
                <a:latin typeface="Tahoma" charset="0"/>
                <a:ea typeface="ＭＳ Ｐゴシック" charset="0"/>
              </a:rPr>
              <a:t>1.5x DRAM, 2-3x NAND     (will scale with feature size, MLC)</a:t>
            </a:r>
          </a:p>
          <a:p>
            <a:pPr lvl="1"/>
            <a:endParaRPr lang="en-US">
              <a:latin typeface="Tahoma" charset="0"/>
              <a:ea typeface="ＭＳ Ｐゴシック" charset="0"/>
            </a:endParaRPr>
          </a:p>
        </p:txBody>
      </p:sp>
      <p:sp>
        <p:nvSpPr>
          <p:cNvPr id="4710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F1BB1E15-88E8-7E48-935F-EBC85272E6E3}" type="slidenum">
              <a:rPr lang="en-US" sz="1600">
                <a:solidFill>
                  <a:srgbClr val="000000"/>
                </a:solidFill>
                <a:latin typeface="Garamond" charset="0"/>
              </a:rPr>
              <a:pPr eaLnBrk="1" hangingPunct="1"/>
              <a:t>20</a:t>
            </a:fld>
            <a:endParaRPr lang="en-US" sz="1600">
              <a:solidFill>
                <a:srgbClr val="000000"/>
              </a:solidFill>
              <a:latin typeface="Garamond" charset="0"/>
            </a:endParaRPr>
          </a:p>
        </p:txBody>
      </p:sp>
      <p:sp>
        <p:nvSpPr>
          <p:cNvPr id="6" name="Rectangle 5"/>
          <p:cNvSpPr/>
          <p:nvPr/>
        </p:nvSpPr>
        <p:spPr>
          <a:xfrm>
            <a:off x="838200" y="1828803"/>
            <a:ext cx="3810000" cy="428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
        <p:nvSpPr>
          <p:cNvPr id="7" name="Rectangle 6"/>
          <p:cNvSpPr/>
          <p:nvPr/>
        </p:nvSpPr>
        <p:spPr>
          <a:xfrm>
            <a:off x="838200" y="4278313"/>
            <a:ext cx="4038600" cy="428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
        <p:nvSpPr>
          <p:cNvPr id="8" name="Rectangle 7"/>
          <p:cNvSpPr/>
          <p:nvPr/>
        </p:nvSpPr>
        <p:spPr>
          <a:xfrm>
            <a:off x="838200" y="5943603"/>
            <a:ext cx="3124200" cy="42862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Tree>
    <p:extLst>
      <p:ext uri="{BB962C8B-B14F-4D97-AF65-F5344CB8AC3E}">
        <p14:creationId xmlns:p14="http://schemas.microsoft.com/office/powerpoint/2010/main" val="15873382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latin typeface="Garamond" charset="0"/>
                <a:ea typeface="ＭＳ Ｐゴシック" charset="0"/>
                <a:cs typeface="ＭＳ Ｐゴシック" charset="0"/>
              </a:rPr>
              <a:t>Phase Change Memory: Pros and Cons</a:t>
            </a:r>
          </a:p>
        </p:txBody>
      </p:sp>
      <p:sp>
        <p:nvSpPr>
          <p:cNvPr id="29699" name="Content Placeholder 2"/>
          <p:cNvSpPr>
            <a:spLocks noGrp="1"/>
          </p:cNvSpPr>
          <p:nvPr>
            <p:ph idx="1"/>
          </p:nvPr>
        </p:nvSpPr>
        <p:spPr>
          <a:xfrm>
            <a:off x="228600" y="520700"/>
            <a:ext cx="8610600" cy="5194300"/>
          </a:xfrm>
        </p:spPr>
        <p:txBody>
          <a:bodyPr/>
          <a:lstStyle/>
          <a:p>
            <a:pPr eaLnBrk="1" hangingPunct="1"/>
            <a:endParaRPr lang="en-US" dirty="0">
              <a:latin typeface="Tahoma" charset="0"/>
              <a:ea typeface="ＭＳ Ｐゴシック" charset="0"/>
              <a:cs typeface="ＭＳ Ｐゴシック" charset="0"/>
            </a:endParaRPr>
          </a:p>
          <a:p>
            <a:pPr eaLnBrk="1" hangingPunct="1"/>
            <a:r>
              <a:rPr lang="en-US" dirty="0">
                <a:latin typeface="Tahoma" charset="0"/>
                <a:ea typeface="ＭＳ Ｐゴシック" charset="0"/>
                <a:cs typeface="ＭＳ Ｐゴシック" charset="0"/>
              </a:rPr>
              <a:t>Pros over DRAM</a:t>
            </a:r>
          </a:p>
          <a:p>
            <a:pPr lvl="1" eaLnBrk="1" hangingPunct="1"/>
            <a:r>
              <a:rPr lang="en-US" dirty="0">
                <a:solidFill>
                  <a:srgbClr val="008000"/>
                </a:solidFill>
                <a:latin typeface="Tahoma" charset="0"/>
                <a:ea typeface="ＭＳ Ｐゴシック" charset="0"/>
              </a:rPr>
              <a:t>Better technology scaling (capacity and cost)</a:t>
            </a:r>
          </a:p>
          <a:p>
            <a:pPr lvl="1" eaLnBrk="1" hangingPunct="1"/>
            <a:r>
              <a:rPr lang="en-US" dirty="0">
                <a:solidFill>
                  <a:srgbClr val="008000"/>
                </a:solidFill>
                <a:latin typeface="Tahoma" charset="0"/>
                <a:ea typeface="ＭＳ Ｐゴシック" charset="0"/>
              </a:rPr>
              <a:t>Non volatile </a:t>
            </a:r>
            <a:r>
              <a:rPr lang="en-US" dirty="0">
                <a:solidFill>
                  <a:srgbClr val="008000"/>
                </a:solidFill>
                <a:latin typeface="Tahoma" charset="0"/>
                <a:ea typeface="ＭＳ Ｐゴシック" charset="0"/>
                <a:sym typeface="Wingdings"/>
              </a:rPr>
              <a:t> Persistent</a:t>
            </a:r>
            <a:endParaRPr lang="en-US" dirty="0">
              <a:solidFill>
                <a:srgbClr val="008000"/>
              </a:solidFill>
              <a:latin typeface="Tahoma" charset="0"/>
              <a:ea typeface="ＭＳ Ｐゴシック" charset="0"/>
            </a:endParaRPr>
          </a:p>
          <a:p>
            <a:pPr lvl="1" eaLnBrk="1" hangingPunct="1"/>
            <a:r>
              <a:rPr lang="en-US" dirty="0">
                <a:solidFill>
                  <a:srgbClr val="008000"/>
                </a:solidFill>
                <a:latin typeface="Tahoma" charset="0"/>
                <a:ea typeface="ＭＳ Ｐゴシック" charset="0"/>
              </a:rPr>
              <a:t>Low idle power (no refresh)</a:t>
            </a:r>
          </a:p>
          <a:p>
            <a:pPr lvl="1" eaLnBrk="1" hangingPunct="1"/>
            <a:endParaRPr lang="en-US" sz="1100" dirty="0">
              <a:latin typeface="Tahoma" charset="0"/>
              <a:ea typeface="ＭＳ Ｐゴシック" charset="0"/>
            </a:endParaRPr>
          </a:p>
          <a:p>
            <a:pPr eaLnBrk="1" hangingPunct="1"/>
            <a:r>
              <a:rPr lang="en-US" dirty="0">
                <a:latin typeface="Tahoma" charset="0"/>
                <a:ea typeface="ＭＳ Ｐゴシック" charset="0"/>
                <a:cs typeface="ＭＳ Ｐゴシック" charset="0"/>
              </a:rPr>
              <a:t>Cons</a:t>
            </a:r>
          </a:p>
          <a:p>
            <a:pPr lvl="1" eaLnBrk="1" hangingPunct="1"/>
            <a:r>
              <a:rPr lang="en-US" dirty="0">
                <a:solidFill>
                  <a:srgbClr val="FF0000"/>
                </a:solidFill>
                <a:latin typeface="Tahoma" charset="0"/>
                <a:ea typeface="ＭＳ Ｐゴシック" charset="0"/>
              </a:rPr>
              <a:t>Higher latencies: ~4-15x DRAM (especially write)</a:t>
            </a:r>
          </a:p>
          <a:p>
            <a:pPr lvl="1" eaLnBrk="1" hangingPunct="1"/>
            <a:r>
              <a:rPr lang="en-US" dirty="0">
                <a:solidFill>
                  <a:srgbClr val="FF0000"/>
                </a:solidFill>
                <a:latin typeface="Tahoma" charset="0"/>
                <a:ea typeface="ＭＳ Ｐゴシック" charset="0"/>
              </a:rPr>
              <a:t>Higher active energy: ~2-50x DRAM (especially write)</a:t>
            </a:r>
          </a:p>
          <a:p>
            <a:pPr lvl="1" eaLnBrk="1" hangingPunct="1"/>
            <a:r>
              <a:rPr lang="en-US" dirty="0">
                <a:solidFill>
                  <a:srgbClr val="FF0000"/>
                </a:solidFill>
                <a:latin typeface="Tahoma" charset="0"/>
                <a:ea typeface="ＭＳ Ｐゴシック" charset="0"/>
              </a:rPr>
              <a:t>Lower endurance (a cell dies after ~10</a:t>
            </a:r>
            <a:r>
              <a:rPr lang="en-US" baseline="30000" dirty="0">
                <a:solidFill>
                  <a:srgbClr val="FF0000"/>
                </a:solidFill>
                <a:latin typeface="Tahoma" charset="0"/>
                <a:ea typeface="ＭＳ Ｐゴシック" charset="0"/>
              </a:rPr>
              <a:t>8</a:t>
            </a:r>
            <a:r>
              <a:rPr lang="en-US" dirty="0">
                <a:solidFill>
                  <a:srgbClr val="FF0000"/>
                </a:solidFill>
                <a:latin typeface="Tahoma" charset="0"/>
                <a:ea typeface="ＭＳ Ｐゴシック" charset="0"/>
              </a:rPr>
              <a:t> writes)</a:t>
            </a:r>
          </a:p>
          <a:p>
            <a:pPr lvl="1" eaLnBrk="1" hangingPunct="1"/>
            <a:r>
              <a:rPr lang="en-US" dirty="0">
                <a:solidFill>
                  <a:srgbClr val="FF0000"/>
                </a:solidFill>
                <a:latin typeface="Tahoma" charset="0"/>
                <a:ea typeface="ＭＳ Ｐゴシック" charset="0"/>
              </a:rPr>
              <a:t>Reliability issues (resistance drift)</a:t>
            </a:r>
          </a:p>
          <a:p>
            <a:pPr lvl="1" eaLnBrk="1" hangingPunct="1"/>
            <a:endParaRPr lang="en-US" sz="2000" dirty="0">
              <a:latin typeface="Tahoma" charset="0"/>
              <a:ea typeface="ＭＳ Ｐゴシック" charset="0"/>
            </a:endParaRPr>
          </a:p>
          <a:p>
            <a:pPr eaLnBrk="1" hangingPunct="1"/>
            <a:r>
              <a:rPr lang="en-US" dirty="0">
                <a:latin typeface="Tahoma" charset="0"/>
                <a:ea typeface="ＭＳ Ｐゴシック" charset="0"/>
                <a:cs typeface="ＭＳ Ｐゴシック" charset="0"/>
              </a:rPr>
              <a:t>Challenges in enabling PCM as DRAM replacement/helper:</a:t>
            </a:r>
          </a:p>
          <a:p>
            <a:pPr lvl="1" eaLnBrk="1" hangingPunct="1"/>
            <a:r>
              <a:rPr lang="en-US" dirty="0">
                <a:solidFill>
                  <a:srgbClr val="0000FF"/>
                </a:solidFill>
                <a:latin typeface="Tahoma" charset="0"/>
                <a:ea typeface="ＭＳ Ｐゴシック" charset="0"/>
              </a:rPr>
              <a:t>Mitigate PCM shortcomings</a:t>
            </a:r>
          </a:p>
          <a:p>
            <a:pPr lvl="1" eaLnBrk="1" hangingPunct="1"/>
            <a:r>
              <a:rPr lang="en-US" dirty="0">
                <a:solidFill>
                  <a:srgbClr val="0000FF"/>
                </a:solidFill>
                <a:latin typeface="Tahoma" charset="0"/>
                <a:ea typeface="ＭＳ Ｐゴシック" charset="0"/>
              </a:rPr>
              <a:t>Find the right way to place PCM in the system</a:t>
            </a:r>
          </a:p>
        </p:txBody>
      </p:sp>
      <p:sp>
        <p:nvSpPr>
          <p:cNvPr id="48132"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52FE82CC-7BA9-6841-9A5F-3367483BAFFF}" type="slidenum">
              <a:rPr lang="en-US" sz="1600">
                <a:solidFill>
                  <a:srgbClr val="000000"/>
                </a:solidFill>
                <a:latin typeface="Garamond" charset="0"/>
              </a:rPr>
              <a:pPr eaLnBrk="1" hangingPunct="1"/>
              <a:t>21</a:t>
            </a:fld>
            <a:endParaRPr lang="en-US" sz="1600">
              <a:solidFill>
                <a:srgbClr val="000000"/>
              </a:solidFill>
              <a:latin typeface="Garamond" charset="0"/>
            </a:endParaRPr>
          </a:p>
        </p:txBody>
      </p:sp>
    </p:spTree>
    <p:extLst>
      <p:ext uri="{BB962C8B-B14F-4D97-AF65-F5344CB8AC3E}">
        <p14:creationId xmlns:p14="http://schemas.microsoft.com/office/powerpoint/2010/main" val="5618730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12" end="1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699">
                                            <p:txEl>
                                              <p:pRg st="13" end="1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69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228600" y="152400"/>
            <a:ext cx="8915400" cy="1066800"/>
          </a:xfrm>
        </p:spPr>
        <p:txBody>
          <a:bodyPr/>
          <a:lstStyle/>
          <a:p>
            <a:pPr eaLnBrk="1" hangingPunct="1"/>
            <a:r>
              <a:rPr lang="en-US" dirty="0">
                <a:latin typeface="Garamond" charset="0"/>
                <a:ea typeface="ＭＳ Ｐゴシック" charset="0"/>
                <a:cs typeface="ＭＳ Ｐゴシック" charset="0"/>
              </a:rPr>
              <a:t>PCM-based Main Memory (I)</a:t>
            </a:r>
          </a:p>
        </p:txBody>
      </p:sp>
      <p:sp>
        <p:nvSpPr>
          <p:cNvPr id="52227" name="Content Placeholder 2"/>
          <p:cNvSpPr>
            <a:spLocks noGrp="1"/>
          </p:cNvSpPr>
          <p:nvPr>
            <p:ph idx="1"/>
          </p:nvPr>
        </p:nvSpPr>
        <p:spPr>
          <a:xfrm>
            <a:off x="228600" y="908720"/>
            <a:ext cx="8610600" cy="5181600"/>
          </a:xfrm>
        </p:spPr>
        <p:txBody>
          <a:bodyPr/>
          <a:lstStyle/>
          <a:p>
            <a:pPr eaLnBrk="1" hangingPunct="1"/>
            <a:r>
              <a:rPr lang="en-US" dirty="0">
                <a:latin typeface="Tahoma" charset="0"/>
                <a:ea typeface="ＭＳ Ｐゴシック" charset="0"/>
                <a:cs typeface="ＭＳ Ｐゴシック" charset="0"/>
              </a:rPr>
              <a:t>How should PCM-based (main) memory be organized?</a:t>
            </a: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buFont typeface="Wingdings" charset="0"/>
              <a:buNone/>
            </a:pPr>
            <a:endParaRPr lang="en-US" dirty="0">
              <a:latin typeface="Tahoma" charset="0"/>
              <a:ea typeface="ＭＳ Ｐゴシック" charset="0"/>
              <a:cs typeface="ＭＳ Ｐゴシック" charset="0"/>
            </a:endParaRPr>
          </a:p>
          <a:p>
            <a:pPr eaLnBrk="1" hangingPunct="1"/>
            <a:endParaRPr lang="en-US" sz="1100" dirty="0">
              <a:solidFill>
                <a:srgbClr val="0000FF"/>
              </a:solidFill>
              <a:latin typeface="Tahoma" charset="0"/>
              <a:ea typeface="ＭＳ Ｐゴシック" charset="0"/>
              <a:cs typeface="ＭＳ Ｐゴシック" charset="0"/>
            </a:endParaRPr>
          </a:p>
          <a:p>
            <a:pPr eaLnBrk="1" hangingPunct="1"/>
            <a:endParaRPr lang="en-US" sz="1100" dirty="0">
              <a:solidFill>
                <a:srgbClr val="0000FF"/>
              </a:solidFill>
              <a:latin typeface="Tahoma" charset="0"/>
              <a:ea typeface="ＭＳ Ｐゴシック" charset="0"/>
              <a:cs typeface="ＭＳ Ｐゴシック" charset="0"/>
            </a:endParaRPr>
          </a:p>
          <a:p>
            <a:pPr eaLnBrk="1" hangingPunct="1"/>
            <a:r>
              <a:rPr lang="en-US" dirty="0">
                <a:solidFill>
                  <a:srgbClr val="0000FF"/>
                </a:solidFill>
                <a:latin typeface="Tahoma" charset="0"/>
                <a:ea typeface="ＭＳ Ｐゴシック" charset="0"/>
                <a:cs typeface="ＭＳ Ｐゴシック" charset="0"/>
              </a:rPr>
              <a:t>Hybrid PCM+DRAM </a:t>
            </a:r>
            <a:r>
              <a:rPr lang="en-US" sz="2000" dirty="0">
                <a:solidFill>
                  <a:srgbClr val="008000"/>
                </a:solidFill>
                <a:latin typeface="Tahoma" charset="0"/>
                <a:ea typeface="ＭＳ Ｐゴシック" charset="0"/>
                <a:cs typeface="ＭＳ Ｐゴシック" charset="0"/>
              </a:rPr>
              <a:t>[</a:t>
            </a:r>
            <a:r>
              <a:rPr lang="en-US" sz="2000" dirty="0" err="1">
                <a:solidFill>
                  <a:srgbClr val="008000"/>
                </a:solidFill>
                <a:latin typeface="Tahoma" charset="0"/>
                <a:ea typeface="ＭＳ Ｐゴシック" charset="0"/>
                <a:cs typeface="ＭＳ Ｐゴシック" charset="0"/>
              </a:rPr>
              <a:t>Qureshi</a:t>
            </a:r>
            <a:r>
              <a:rPr lang="en-US" sz="2000" dirty="0">
                <a:solidFill>
                  <a:srgbClr val="008000"/>
                </a:solidFill>
                <a:latin typeface="Tahoma" charset="0"/>
                <a:ea typeface="ＭＳ Ｐゴシック" charset="0"/>
                <a:cs typeface="ＭＳ Ｐゴシック" charset="0"/>
              </a:rPr>
              <a:t>+ ISCA’09, </a:t>
            </a:r>
            <a:r>
              <a:rPr lang="en-US" sz="2000" dirty="0" err="1">
                <a:solidFill>
                  <a:srgbClr val="008000"/>
                </a:solidFill>
                <a:latin typeface="Tahoma" charset="0"/>
                <a:ea typeface="ＭＳ Ｐゴシック" charset="0"/>
                <a:cs typeface="ＭＳ Ｐゴシック" charset="0"/>
              </a:rPr>
              <a:t>Dhiman</a:t>
            </a:r>
            <a:r>
              <a:rPr lang="en-US" sz="2000" dirty="0">
                <a:solidFill>
                  <a:srgbClr val="008000"/>
                </a:solidFill>
                <a:latin typeface="Tahoma" charset="0"/>
                <a:ea typeface="ＭＳ Ｐゴシック" charset="0"/>
                <a:cs typeface="ＭＳ Ｐゴシック" charset="0"/>
              </a:rPr>
              <a:t>+ DAC’09]</a:t>
            </a:r>
            <a:r>
              <a:rPr lang="en-US" dirty="0">
                <a:solidFill>
                  <a:srgbClr val="0000FF"/>
                </a:solidFill>
                <a:latin typeface="Tahoma" charset="0"/>
                <a:ea typeface="ＭＳ Ｐゴシック" charset="0"/>
                <a:cs typeface="ＭＳ Ｐゴシック" charset="0"/>
              </a:rPr>
              <a:t>: </a:t>
            </a:r>
          </a:p>
          <a:p>
            <a:pPr lvl="1" eaLnBrk="1" hangingPunct="1"/>
            <a:r>
              <a:rPr lang="en-US" dirty="0">
                <a:latin typeface="Tahoma" charset="0"/>
                <a:ea typeface="ＭＳ Ｐゴシック" charset="0"/>
              </a:rPr>
              <a:t>How to partition/migrate data between PCM and DRAM</a:t>
            </a:r>
          </a:p>
        </p:txBody>
      </p:sp>
      <p:sp>
        <p:nvSpPr>
          <p:cNvPr id="52228"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6B3EF163-E7CF-734F-8A38-A2627986A4B3}" type="slidenum">
              <a:rPr lang="en-US" sz="1600">
                <a:solidFill>
                  <a:srgbClr val="000000"/>
                </a:solidFill>
                <a:latin typeface="Garamond" charset="0"/>
              </a:rPr>
              <a:pPr eaLnBrk="1" hangingPunct="1"/>
              <a:t>22</a:t>
            </a:fld>
            <a:endParaRPr lang="en-US" sz="1600">
              <a:solidFill>
                <a:srgbClr val="000000"/>
              </a:solidFill>
              <a:latin typeface="Garamond" charset="0"/>
            </a:endParaRPr>
          </a:p>
        </p:txBody>
      </p:sp>
      <p:pic>
        <p:nvPicPr>
          <p:cNvPr id="52229" name="Picture 4" descr="pcm-dram.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1524000"/>
            <a:ext cx="5588000" cy="2557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23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 y="1484784"/>
            <a:ext cx="8642350" cy="2432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2231" name="Rectangle 5"/>
          <p:cNvSpPr>
            <a:spLocks noChangeArrowheads="1"/>
          </p:cNvSpPr>
          <p:nvPr/>
        </p:nvSpPr>
        <p:spPr bwMode="auto">
          <a:xfrm>
            <a:off x="3200400" y="2708920"/>
            <a:ext cx="2895600" cy="1143000"/>
          </a:xfrm>
          <a:prstGeom prst="rect">
            <a:avLst/>
          </a:prstGeom>
          <a:noFill/>
          <a:ln w="1270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1" fontAlgn="auto" hangingPunct="1">
              <a:spcBef>
                <a:spcPts val="0"/>
              </a:spcBef>
              <a:spcAft>
                <a:spcPts val="0"/>
              </a:spcAft>
            </a:pPr>
            <a:endParaRPr lang="en-US">
              <a:solidFill>
                <a:srgbClr val="000000"/>
              </a:solidFill>
              <a:latin typeface="Tahoma"/>
              <a:ea typeface=""/>
            </a:endParaRPr>
          </a:p>
        </p:txBody>
      </p:sp>
    </p:spTree>
    <p:extLst>
      <p:ext uri="{BB962C8B-B14F-4D97-AF65-F5344CB8AC3E}">
        <p14:creationId xmlns:p14="http://schemas.microsoft.com/office/powerpoint/2010/main" val="1978891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2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P spid="522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228600" y="152400"/>
            <a:ext cx="8915400" cy="1066800"/>
          </a:xfrm>
        </p:spPr>
        <p:txBody>
          <a:bodyPr/>
          <a:lstStyle/>
          <a:p>
            <a:pPr eaLnBrk="1" hangingPunct="1"/>
            <a:r>
              <a:rPr lang="en-US" dirty="0">
                <a:latin typeface="Garamond" charset="0"/>
                <a:ea typeface="ＭＳ Ｐゴシック" charset="0"/>
                <a:cs typeface="ＭＳ Ｐゴシック" charset="0"/>
              </a:rPr>
              <a:t>PCM-based Main Memory (II)</a:t>
            </a:r>
          </a:p>
        </p:txBody>
      </p:sp>
      <p:sp>
        <p:nvSpPr>
          <p:cNvPr id="54275" name="Content Placeholder 2"/>
          <p:cNvSpPr>
            <a:spLocks noGrp="1"/>
          </p:cNvSpPr>
          <p:nvPr>
            <p:ph idx="1"/>
          </p:nvPr>
        </p:nvSpPr>
        <p:spPr>
          <a:xfrm>
            <a:off x="228600" y="908720"/>
            <a:ext cx="8610600" cy="5181600"/>
          </a:xfrm>
        </p:spPr>
        <p:txBody>
          <a:bodyPr/>
          <a:lstStyle/>
          <a:p>
            <a:pPr eaLnBrk="1" hangingPunct="1"/>
            <a:r>
              <a:rPr lang="en-US" dirty="0">
                <a:latin typeface="Tahoma" charset="0"/>
                <a:ea typeface="ＭＳ Ｐゴシック" charset="0"/>
                <a:cs typeface="ＭＳ Ｐゴシック" charset="0"/>
              </a:rPr>
              <a:t>How should PCM-based (main) memory be organized?</a:t>
            </a: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buFont typeface="Wingdings" charset="0"/>
              <a:buNone/>
            </a:pPr>
            <a:endParaRPr lang="en-US" dirty="0">
              <a:latin typeface="Tahoma" charset="0"/>
              <a:ea typeface="ＭＳ Ｐゴシック" charset="0"/>
              <a:cs typeface="ＭＳ Ｐゴシック" charset="0"/>
            </a:endParaRPr>
          </a:p>
          <a:p>
            <a:pPr eaLnBrk="1" hangingPunct="1"/>
            <a:r>
              <a:rPr lang="en-US" dirty="0">
                <a:solidFill>
                  <a:srgbClr val="0000FF"/>
                </a:solidFill>
                <a:latin typeface="Tahoma" charset="0"/>
                <a:ea typeface="ＭＳ Ｐゴシック" charset="0"/>
                <a:cs typeface="ＭＳ Ｐゴシック" charset="0"/>
              </a:rPr>
              <a:t>Pure PCM main memory </a:t>
            </a:r>
            <a:r>
              <a:rPr lang="en-US" sz="2000" dirty="0">
                <a:solidFill>
                  <a:srgbClr val="008000"/>
                </a:solidFill>
                <a:latin typeface="Tahoma" charset="0"/>
                <a:ea typeface="ＭＳ Ｐゴシック" charset="0"/>
                <a:cs typeface="ＭＳ Ｐゴシック" charset="0"/>
              </a:rPr>
              <a:t>[Lee et al., ISCA’09, Top Picks’10]</a:t>
            </a:r>
            <a:r>
              <a:rPr lang="en-US" dirty="0">
                <a:latin typeface="Tahoma" charset="0"/>
                <a:ea typeface="ＭＳ Ｐゴシック" charset="0"/>
                <a:cs typeface="ＭＳ Ｐゴシック" charset="0"/>
              </a:rPr>
              <a:t>: </a:t>
            </a:r>
          </a:p>
          <a:p>
            <a:pPr lvl="1" eaLnBrk="1" hangingPunct="1"/>
            <a:r>
              <a:rPr lang="en-US" dirty="0">
                <a:latin typeface="Tahoma" charset="0"/>
                <a:ea typeface="ＭＳ Ｐゴシック" charset="0"/>
              </a:rPr>
              <a:t>How to redesign entire hierarchy (and cores) to overcome PCM shortcomings</a:t>
            </a:r>
          </a:p>
        </p:txBody>
      </p:sp>
      <p:sp>
        <p:nvSpPr>
          <p:cNvPr id="5427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E9D8C9EB-AE2A-C24C-B938-98D1CB46FF5A}" type="slidenum">
              <a:rPr lang="en-US" sz="1600">
                <a:solidFill>
                  <a:srgbClr val="000000"/>
                </a:solidFill>
                <a:latin typeface="Garamond" charset="0"/>
              </a:rPr>
              <a:pPr eaLnBrk="1" hangingPunct="1"/>
              <a:t>23</a:t>
            </a:fld>
            <a:endParaRPr lang="en-US" sz="1600">
              <a:solidFill>
                <a:srgbClr val="000000"/>
              </a:solidFill>
              <a:latin typeface="Garamond" charset="0"/>
            </a:endParaRPr>
          </a:p>
        </p:txBody>
      </p:sp>
      <p:pic>
        <p:nvPicPr>
          <p:cNvPr id="54277" name="Picture 4" descr="pcm-dram.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1524000"/>
            <a:ext cx="5588000" cy="2557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471" y="1484784"/>
            <a:ext cx="8642350" cy="2432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79" name="Rectangle 5"/>
          <p:cNvSpPr>
            <a:spLocks noChangeArrowheads="1"/>
          </p:cNvSpPr>
          <p:nvPr/>
        </p:nvSpPr>
        <p:spPr bwMode="auto">
          <a:xfrm>
            <a:off x="6096000" y="2743200"/>
            <a:ext cx="2895600" cy="1143000"/>
          </a:xfrm>
          <a:prstGeom prst="rect">
            <a:avLst/>
          </a:prstGeom>
          <a:noFill/>
          <a:ln w="1270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eaLnBrk="1" fontAlgn="auto" hangingPunct="1">
              <a:spcBef>
                <a:spcPts val="0"/>
              </a:spcBef>
              <a:spcAft>
                <a:spcPts val="0"/>
              </a:spcAft>
            </a:pPr>
            <a:endParaRPr lang="en-US">
              <a:solidFill>
                <a:srgbClr val="000000"/>
              </a:solidFill>
              <a:latin typeface="Tahoma"/>
              <a:ea typeface=""/>
            </a:endParaRPr>
          </a:p>
        </p:txBody>
      </p:sp>
    </p:spTree>
    <p:extLst>
      <p:ext uri="{BB962C8B-B14F-4D97-AF65-F5344CB8AC3E}">
        <p14:creationId xmlns:p14="http://schemas.microsoft.com/office/powerpoint/2010/main" val="114589681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An Initial Study: Replace DRAM with PCM</a:t>
            </a:r>
          </a:p>
        </p:txBody>
      </p:sp>
      <p:sp>
        <p:nvSpPr>
          <p:cNvPr id="45059" name="Content Placeholder 2"/>
          <p:cNvSpPr>
            <a:spLocks noGrp="1"/>
          </p:cNvSpPr>
          <p:nvPr>
            <p:ph idx="1"/>
          </p:nvPr>
        </p:nvSpPr>
        <p:spPr>
          <a:xfrm>
            <a:off x="228600" y="996950"/>
            <a:ext cx="8807896" cy="5194300"/>
          </a:xfrm>
        </p:spPr>
        <p:txBody>
          <a:bodyPr/>
          <a:lstStyle/>
          <a:p>
            <a:r>
              <a:rPr lang="en-US" dirty="0">
                <a:latin typeface="Tahoma" charset="0"/>
                <a:ea typeface="ＭＳ Ｐゴシック" charset="0"/>
                <a:cs typeface="ＭＳ Ｐゴシック" charset="0"/>
              </a:rPr>
              <a:t>Lee, </a:t>
            </a:r>
            <a:r>
              <a:rPr lang="en-US" dirty="0" err="1">
                <a:latin typeface="Tahoma" charset="0"/>
                <a:ea typeface="ＭＳ Ｐゴシック" charset="0"/>
                <a:cs typeface="ＭＳ Ｐゴシック" charset="0"/>
              </a:rPr>
              <a:t>Ipek</a:t>
            </a:r>
            <a:r>
              <a:rPr lang="en-US" dirty="0">
                <a:latin typeface="Tahoma" charset="0"/>
                <a:ea typeface="ＭＳ Ｐゴシック" charset="0"/>
                <a:cs typeface="ＭＳ Ｐゴシック" charset="0"/>
              </a:rPr>
              <a:t>, Mutlu, Burger, </a:t>
            </a:r>
            <a:r>
              <a:rPr lang="ja-JP" altLang="en-US" dirty="0">
                <a:latin typeface="Tahoma" charset="0"/>
                <a:ea typeface="ＭＳ Ｐゴシック" charset="0"/>
                <a:cs typeface="ＭＳ Ｐゴシック" charset="0"/>
              </a:rPr>
              <a:t>“</a:t>
            </a:r>
            <a:r>
              <a:rPr lang="en-US" dirty="0">
                <a:solidFill>
                  <a:srgbClr val="0000FF"/>
                </a:solidFill>
                <a:latin typeface="Tahoma" charset="0"/>
                <a:ea typeface="ＭＳ Ｐゴシック" charset="0"/>
                <a:cs typeface="ＭＳ Ｐゴシック" charset="0"/>
              </a:rPr>
              <a:t>Architecting Phase Change Memory as a Scalable DRAM Alternative</a:t>
            </a:r>
            <a:r>
              <a:rPr lang="en-US" dirty="0">
                <a:latin typeface="Tahoma" charset="0"/>
                <a:ea typeface="ＭＳ Ｐゴシック" charset="0"/>
                <a:cs typeface="ＭＳ Ｐゴシック" charset="0"/>
              </a:rPr>
              <a:t>,</a:t>
            </a:r>
            <a:r>
              <a:rPr lang="ja-JP" altLang="en-US" dirty="0">
                <a:latin typeface="Tahoma" charset="0"/>
                <a:ea typeface="ＭＳ Ｐゴシック" charset="0"/>
                <a:cs typeface="ＭＳ Ｐゴシック" charset="0"/>
              </a:rPr>
              <a:t>”</a:t>
            </a:r>
            <a:r>
              <a:rPr lang="en-US" dirty="0">
                <a:latin typeface="Tahoma" charset="0"/>
                <a:ea typeface="ＭＳ Ｐゴシック" charset="0"/>
                <a:cs typeface="ＭＳ Ｐゴシック" charset="0"/>
              </a:rPr>
              <a:t> ISCA 2009.</a:t>
            </a:r>
          </a:p>
          <a:p>
            <a:pPr lvl="1"/>
            <a:r>
              <a:rPr lang="en-US" dirty="0">
                <a:latin typeface="Tahoma" charset="0"/>
                <a:ea typeface="ＭＳ Ｐゴシック" charset="0"/>
                <a:cs typeface="ＭＳ Ｐゴシック" charset="0"/>
              </a:rPr>
              <a:t>Surveyed prototypes from 2003-2008 (e.g. IEDM, VLSI, ISSCC)</a:t>
            </a:r>
          </a:p>
          <a:p>
            <a:pPr lvl="1"/>
            <a:r>
              <a:rPr lang="en-US" dirty="0">
                <a:latin typeface="Tahoma" charset="0"/>
                <a:ea typeface="ＭＳ Ｐゴシック" charset="0"/>
                <a:cs typeface="ＭＳ Ｐゴシック" charset="0"/>
              </a:rPr>
              <a:t>Derived “average” PCM parameters for F=90nm</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4506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F082A579-E316-044F-805A-ED8A38B34982}" type="slidenum">
              <a:rPr lang="en-US" sz="1600">
                <a:solidFill>
                  <a:srgbClr val="000000"/>
                </a:solidFill>
                <a:latin typeface="Garamond" charset="0"/>
              </a:rPr>
              <a:pPr eaLnBrk="1" hangingPunct="1"/>
              <a:t>24</a:t>
            </a:fld>
            <a:endParaRPr lang="en-US" sz="1600">
              <a:solidFill>
                <a:srgbClr val="000000"/>
              </a:solidFill>
              <a:latin typeface="Garamond"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284984"/>
            <a:ext cx="8401050" cy="3071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611560" y="5301208"/>
            <a:ext cx="2160240" cy="4286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7" name="Rectangle 6"/>
          <p:cNvSpPr/>
          <p:nvPr/>
        </p:nvSpPr>
        <p:spPr>
          <a:xfrm>
            <a:off x="4876800" y="4199384"/>
            <a:ext cx="2438400" cy="4286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8" name="Rectangle 7"/>
          <p:cNvSpPr/>
          <p:nvPr/>
        </p:nvSpPr>
        <p:spPr>
          <a:xfrm>
            <a:off x="4876800" y="5775772"/>
            <a:ext cx="2438400" cy="4286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Tree>
    <p:extLst>
      <p:ext uri="{BB962C8B-B14F-4D97-AF65-F5344CB8AC3E}">
        <p14:creationId xmlns:p14="http://schemas.microsoft.com/office/powerpoint/2010/main" val="454490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228600" y="152400"/>
            <a:ext cx="8915400" cy="1066800"/>
          </a:xfrm>
        </p:spPr>
        <p:txBody>
          <a:bodyPr/>
          <a:lstStyle/>
          <a:p>
            <a:r>
              <a:rPr lang="en-US" sz="3500">
                <a:solidFill>
                  <a:srgbClr val="006633"/>
                </a:solidFill>
                <a:latin typeface="Garamond" charset="0"/>
                <a:ea typeface="ＭＳ Ｐゴシック" charset="0"/>
                <a:cs typeface="ＭＳ Ｐゴシック" charset="0"/>
              </a:rPr>
              <a:t>Results: Naïve Replacement of DRAM with PCM</a:t>
            </a:r>
            <a:endParaRPr lang="en-US">
              <a:latin typeface="Garamond" charset="0"/>
              <a:ea typeface="ＭＳ Ｐゴシック" charset="0"/>
              <a:cs typeface="ＭＳ Ｐゴシック" charset="0"/>
            </a:endParaRPr>
          </a:p>
        </p:txBody>
      </p:sp>
      <p:sp>
        <p:nvSpPr>
          <p:cNvPr id="55299" name="Content Placeholder 2"/>
          <p:cNvSpPr>
            <a:spLocks noGrp="1"/>
          </p:cNvSpPr>
          <p:nvPr>
            <p:ph idx="1"/>
          </p:nvPr>
        </p:nvSpPr>
        <p:spPr>
          <a:xfrm>
            <a:off x="228600" y="996950"/>
            <a:ext cx="8915400" cy="5194300"/>
          </a:xfrm>
        </p:spPr>
        <p:txBody>
          <a:bodyPr/>
          <a:lstStyle/>
          <a:p>
            <a:r>
              <a:rPr lang="en-US" sz="2200" dirty="0">
                <a:latin typeface="Tahoma" charset="0"/>
                <a:ea typeface="ＭＳ Ｐゴシック" charset="0"/>
                <a:cs typeface="ＭＳ Ｐゴシック" charset="0"/>
              </a:rPr>
              <a:t>Replace DRAM with PCM in a 4-core, 4MB L2 system</a:t>
            </a:r>
          </a:p>
          <a:p>
            <a:r>
              <a:rPr lang="en-US" sz="2200" dirty="0">
                <a:latin typeface="Tahoma" charset="0"/>
                <a:ea typeface="ＭＳ Ｐゴシック" charset="0"/>
                <a:cs typeface="ＭＳ Ｐゴシック" charset="0"/>
              </a:rPr>
              <a:t>PCM organized the same as DRAM: row buffers, banks, peripherals</a:t>
            </a:r>
          </a:p>
          <a:p>
            <a:r>
              <a:rPr lang="en-US" sz="2200" dirty="0">
                <a:solidFill>
                  <a:srgbClr val="FF0000"/>
                </a:solidFill>
                <a:latin typeface="Tahoma" charset="0"/>
                <a:ea typeface="ＭＳ Ｐゴシック" charset="0"/>
                <a:cs typeface="ＭＳ Ｐゴシック" charset="0"/>
              </a:rPr>
              <a:t>1.6x delay, 2.2x energy, 500-hour average lifetime</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pPr>
              <a:buFont typeface="Wingdings" charset="0"/>
              <a:buNone/>
            </a:pPr>
            <a:endParaRPr lang="en-US" dirty="0">
              <a:latin typeface="Tahoma" charset="0"/>
              <a:ea typeface="ＭＳ Ｐゴシック" charset="0"/>
              <a:cs typeface="ＭＳ Ｐゴシック" charset="0"/>
            </a:endParaRPr>
          </a:p>
          <a:p>
            <a:r>
              <a:rPr lang="en-US" sz="2200" dirty="0">
                <a:latin typeface="Tahoma" charset="0"/>
                <a:ea typeface="ＭＳ Ｐゴシック" charset="0"/>
                <a:cs typeface="ＭＳ Ｐゴシック" charset="0"/>
              </a:rPr>
              <a:t>Lee, </a:t>
            </a:r>
            <a:r>
              <a:rPr lang="en-US" sz="2200" dirty="0" err="1">
                <a:latin typeface="Tahoma" charset="0"/>
                <a:ea typeface="ＭＳ Ｐゴシック" charset="0"/>
                <a:cs typeface="ＭＳ Ｐゴシック" charset="0"/>
              </a:rPr>
              <a:t>Ipek</a:t>
            </a:r>
            <a:r>
              <a:rPr lang="en-US" sz="2200" dirty="0">
                <a:latin typeface="Tahoma" charset="0"/>
                <a:ea typeface="ＭＳ Ｐゴシック" charset="0"/>
                <a:cs typeface="ＭＳ Ｐゴシック" charset="0"/>
              </a:rPr>
              <a:t>, Mutlu, Burger, </a:t>
            </a:r>
            <a:r>
              <a:rPr lang="ja-JP" altLang="en-US" sz="2200" dirty="0">
                <a:latin typeface="Tahoma" charset="0"/>
                <a:ea typeface="ＭＳ Ｐゴシック" charset="0"/>
                <a:cs typeface="ＭＳ Ｐゴシック" charset="0"/>
              </a:rPr>
              <a:t>“</a:t>
            </a:r>
            <a:r>
              <a:rPr lang="en-US" sz="2200" dirty="0">
                <a:solidFill>
                  <a:srgbClr val="0000FF"/>
                </a:solidFill>
                <a:latin typeface="Tahoma" charset="0"/>
                <a:ea typeface="ＭＳ Ｐゴシック" charset="0"/>
                <a:cs typeface="ＭＳ Ｐゴシック" charset="0"/>
              </a:rPr>
              <a:t>Architecting Phase Change Memory as a Scalable DRAM Alternative</a:t>
            </a:r>
            <a:r>
              <a:rPr lang="en-US" sz="2200" dirty="0">
                <a:latin typeface="Tahoma" charset="0"/>
                <a:ea typeface="ＭＳ Ｐゴシック" charset="0"/>
                <a:cs typeface="ＭＳ Ｐゴシック" charset="0"/>
              </a:rPr>
              <a:t>,</a:t>
            </a:r>
            <a:r>
              <a:rPr lang="ja-JP" altLang="en-US" sz="2200" dirty="0">
                <a:latin typeface="Tahoma" charset="0"/>
                <a:ea typeface="ＭＳ Ｐゴシック" charset="0"/>
                <a:cs typeface="ＭＳ Ｐゴシック" charset="0"/>
              </a:rPr>
              <a:t>”</a:t>
            </a:r>
            <a:r>
              <a:rPr lang="en-US" sz="2200" dirty="0">
                <a:latin typeface="Tahoma" charset="0"/>
                <a:ea typeface="ＭＳ Ｐゴシック" charset="0"/>
                <a:cs typeface="ＭＳ Ｐゴシック" charset="0"/>
              </a:rPr>
              <a:t> ISCA 2009.</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5530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905DDA85-8629-3848-BCAD-65B9EC188183}" type="slidenum">
              <a:rPr lang="en-US" sz="1600">
                <a:solidFill>
                  <a:srgbClr val="000000"/>
                </a:solidFill>
                <a:latin typeface="Garamond" charset="0"/>
              </a:rPr>
              <a:pPr eaLnBrk="1" hangingPunct="1"/>
              <a:t>25</a:t>
            </a:fld>
            <a:endParaRPr lang="en-US" sz="1600">
              <a:solidFill>
                <a:srgbClr val="000000"/>
              </a:solidFill>
              <a:latin typeface="Garamond" charset="0"/>
            </a:endParaRPr>
          </a:p>
        </p:txBody>
      </p:sp>
      <p:pic>
        <p:nvPicPr>
          <p:cNvPr id="5530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0" y="2362200"/>
            <a:ext cx="8280400" cy="325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368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228600" y="152400"/>
            <a:ext cx="8915400" cy="1066800"/>
          </a:xfrm>
        </p:spPr>
        <p:txBody>
          <a:bodyPr/>
          <a:lstStyle/>
          <a:p>
            <a:r>
              <a:rPr lang="en-US">
                <a:latin typeface="Garamond" charset="0"/>
                <a:ea typeface="ＭＳ Ｐゴシック" charset="0"/>
                <a:cs typeface="ＭＳ Ｐゴシック" charset="0"/>
              </a:rPr>
              <a:t>Architecting PCM to Mitigate Shortcomings</a:t>
            </a:r>
          </a:p>
        </p:txBody>
      </p:sp>
      <p:sp>
        <p:nvSpPr>
          <p:cNvPr id="56323" name="Content Placeholder 2"/>
          <p:cNvSpPr>
            <a:spLocks noGrp="1"/>
          </p:cNvSpPr>
          <p:nvPr>
            <p:ph idx="1"/>
          </p:nvPr>
        </p:nvSpPr>
        <p:spPr>
          <a:xfrm>
            <a:off x="228600" y="996950"/>
            <a:ext cx="8915400" cy="5194300"/>
          </a:xfrm>
        </p:spPr>
        <p:txBody>
          <a:bodyPr/>
          <a:lstStyle/>
          <a:p>
            <a:r>
              <a:rPr lang="en-US" dirty="0">
                <a:latin typeface="Tahoma" charset="0"/>
                <a:ea typeface="ＭＳ Ｐゴシック" charset="0"/>
                <a:cs typeface="ＭＳ Ｐゴシック" charset="0"/>
              </a:rPr>
              <a:t>Idea 1: Use multiple narrow row buffers in each PCM chip</a:t>
            </a:r>
          </a:p>
          <a:p>
            <a:pPr marL="695220" lvl="2" indent="-342849">
              <a:buNone/>
            </a:pPr>
            <a:r>
              <a:rPr lang="en-US" sz="2200" dirty="0">
                <a:latin typeface="Tahoma" charset="0"/>
                <a:ea typeface="ＭＳ Ｐゴシック" charset="0"/>
                <a:sym typeface="Wingdings" charset="0"/>
              </a:rPr>
              <a:t> </a:t>
            </a:r>
            <a:r>
              <a:rPr lang="en-US" sz="2200" dirty="0">
                <a:latin typeface="Tahoma" charset="0"/>
                <a:ea typeface="ＭＳ Ｐゴシック" charset="0"/>
              </a:rPr>
              <a:t>Reduces array reads/writes </a:t>
            </a:r>
            <a:r>
              <a:rPr lang="en-US" sz="2200" dirty="0">
                <a:latin typeface="Tahoma" charset="0"/>
                <a:ea typeface="ＭＳ Ｐゴシック" charset="0"/>
                <a:sym typeface="Wingdings" charset="0"/>
              </a:rPr>
              <a:t> better endurance, latency, energy</a:t>
            </a:r>
            <a:endParaRPr lang="en-US" dirty="0">
              <a:latin typeface="Tahoma" charset="0"/>
              <a:ea typeface="ＭＳ Ｐゴシック" charset="0"/>
            </a:endParaRPr>
          </a:p>
          <a:p>
            <a:pPr lvl="1"/>
            <a:endParaRPr lang="en-US" dirty="0">
              <a:latin typeface="Tahoma" charset="0"/>
              <a:ea typeface="ＭＳ Ｐゴシック" charset="0"/>
              <a:sym typeface="Wingdings" charset="0"/>
            </a:endParaRPr>
          </a:p>
          <a:p>
            <a:r>
              <a:rPr lang="en-US" dirty="0">
                <a:latin typeface="Tahoma" charset="0"/>
                <a:ea typeface="ＭＳ Ｐゴシック" charset="0"/>
                <a:cs typeface="ＭＳ Ｐゴシック" charset="0"/>
                <a:sym typeface="Wingdings" charset="0"/>
              </a:rPr>
              <a:t>Idea 2: Write into array at</a:t>
            </a:r>
          </a:p>
          <a:p>
            <a:pPr>
              <a:buFont typeface="Wingdings" charset="0"/>
              <a:buNone/>
            </a:pPr>
            <a:r>
              <a:rPr lang="en-US" dirty="0">
                <a:latin typeface="Tahoma" charset="0"/>
                <a:ea typeface="ＭＳ Ｐゴシック" charset="0"/>
                <a:cs typeface="ＭＳ Ｐゴシック" charset="0"/>
                <a:sym typeface="Wingdings" charset="0"/>
              </a:rPr>
              <a:t>    cache block or word </a:t>
            </a:r>
          </a:p>
          <a:p>
            <a:pPr>
              <a:buFont typeface="Wingdings" charset="0"/>
              <a:buNone/>
            </a:pPr>
            <a:r>
              <a:rPr lang="en-US" dirty="0">
                <a:latin typeface="Tahoma" charset="0"/>
                <a:ea typeface="ＭＳ Ｐゴシック" charset="0"/>
                <a:cs typeface="ＭＳ Ｐゴシック" charset="0"/>
                <a:sym typeface="Wingdings" charset="0"/>
              </a:rPr>
              <a:t>    granularity</a:t>
            </a:r>
          </a:p>
          <a:p>
            <a:pPr>
              <a:buFont typeface="Wingdings" charset="0"/>
              <a:buNone/>
            </a:pPr>
            <a:r>
              <a:rPr lang="en-US" sz="2200" dirty="0">
                <a:latin typeface="Tahoma" charset="0"/>
                <a:ea typeface="ＭＳ Ｐゴシック" charset="0"/>
                <a:cs typeface="ＭＳ Ｐゴシック" charset="0"/>
                <a:sym typeface="Wingdings" charset="0"/>
              </a:rPr>
              <a:t>	 Reduces unnecessary wear	 </a:t>
            </a:r>
            <a:endParaRPr lang="en-US" sz="2200" dirty="0">
              <a:latin typeface="Tahoma" charset="0"/>
              <a:ea typeface="ＭＳ Ｐゴシック" charset="0"/>
              <a:cs typeface="ＭＳ Ｐゴシック" charset="0"/>
            </a:endParaRPr>
          </a:p>
          <a:p>
            <a:pPr lvl="1"/>
            <a:endParaRPr lang="en-US" dirty="0">
              <a:latin typeface="Tahoma" charset="0"/>
              <a:ea typeface="ＭＳ Ｐゴシック" charset="0"/>
            </a:endParaRPr>
          </a:p>
          <a:p>
            <a:pPr lvl="1"/>
            <a:endParaRPr lang="en-US" dirty="0">
              <a:latin typeface="Tahoma" charset="0"/>
              <a:ea typeface="ＭＳ Ｐゴシック" charset="0"/>
            </a:endParaRPr>
          </a:p>
        </p:txBody>
      </p:sp>
      <p:sp>
        <p:nvSpPr>
          <p:cNvPr id="56324"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9C7187ED-11D3-4F44-9645-0E823415E70E}" type="slidenum">
              <a:rPr lang="en-US" sz="1600">
                <a:solidFill>
                  <a:srgbClr val="000000"/>
                </a:solidFill>
                <a:latin typeface="Garamond" charset="0"/>
              </a:rPr>
              <a:pPr eaLnBrk="1" hangingPunct="1"/>
              <a:t>26</a:t>
            </a:fld>
            <a:endParaRPr lang="en-US" sz="1600">
              <a:solidFill>
                <a:srgbClr val="000000"/>
              </a:solidFill>
              <a:latin typeface="Garamond" charset="0"/>
            </a:endParaRPr>
          </a:p>
        </p:txBody>
      </p:sp>
      <p:pic>
        <p:nvPicPr>
          <p:cNvPr id="5632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352800"/>
            <a:ext cx="4419600" cy="3122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26" name="Text Box 55"/>
          <p:cNvSpPr txBox="1">
            <a:spLocks noChangeArrowheads="1"/>
          </p:cNvSpPr>
          <p:nvPr/>
        </p:nvSpPr>
        <p:spPr bwMode="auto">
          <a:xfrm>
            <a:off x="5105530" y="3200402"/>
            <a:ext cx="1107817" cy="461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6" tIns="45714" rIns="91426" bIns="4571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fontAlgn="auto" hangingPunct="1">
              <a:spcBef>
                <a:spcPts val="0"/>
              </a:spcBef>
              <a:spcAft>
                <a:spcPts val="0"/>
              </a:spcAft>
            </a:pPr>
            <a:r>
              <a:rPr lang="en-US" b="1">
                <a:solidFill>
                  <a:srgbClr val="0000FF"/>
                </a:solidFill>
              </a:rPr>
              <a:t>DRAM</a:t>
            </a:r>
          </a:p>
        </p:txBody>
      </p:sp>
      <p:sp>
        <p:nvSpPr>
          <p:cNvPr id="56327" name="Text Box 55"/>
          <p:cNvSpPr txBox="1">
            <a:spLocks noChangeArrowheads="1"/>
          </p:cNvSpPr>
          <p:nvPr/>
        </p:nvSpPr>
        <p:spPr bwMode="auto">
          <a:xfrm>
            <a:off x="7742136" y="3195641"/>
            <a:ext cx="868569" cy="461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6" tIns="45714" rIns="91426" bIns="4571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fontAlgn="auto" hangingPunct="1">
              <a:spcBef>
                <a:spcPts val="0"/>
              </a:spcBef>
              <a:spcAft>
                <a:spcPts val="0"/>
              </a:spcAft>
            </a:pPr>
            <a:r>
              <a:rPr lang="en-US" b="1">
                <a:solidFill>
                  <a:srgbClr val="0000FF"/>
                </a:solidFill>
              </a:rPr>
              <a:t>PCM</a:t>
            </a:r>
          </a:p>
        </p:txBody>
      </p:sp>
    </p:spTree>
    <p:extLst>
      <p:ext uri="{BB962C8B-B14F-4D97-AF65-F5344CB8AC3E}">
        <p14:creationId xmlns:p14="http://schemas.microsoft.com/office/powerpoint/2010/main" val="2636222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Results: Architected PCM as Main Memory </a:t>
            </a:r>
          </a:p>
        </p:txBody>
      </p:sp>
      <p:sp>
        <p:nvSpPr>
          <p:cNvPr id="3" name="Content Placeholder 2"/>
          <p:cNvSpPr>
            <a:spLocks noGrp="1"/>
          </p:cNvSpPr>
          <p:nvPr>
            <p:ph idx="1"/>
          </p:nvPr>
        </p:nvSpPr>
        <p:spPr>
          <a:xfrm>
            <a:off x="228600" y="996950"/>
            <a:ext cx="8915400" cy="5194300"/>
          </a:xfrm>
        </p:spPr>
        <p:txBody>
          <a:bodyPr/>
          <a:lstStyle/>
          <a:p>
            <a:r>
              <a:rPr lang="en-US" sz="2200" dirty="0">
                <a:solidFill>
                  <a:srgbClr val="FF0000"/>
                </a:solidFill>
                <a:latin typeface="Tahoma" charset="0"/>
                <a:ea typeface="ＭＳ Ｐゴシック" charset="0"/>
                <a:cs typeface="ＭＳ Ｐゴシック" charset="0"/>
              </a:rPr>
              <a:t>1.2x delay, 1.0x energy, 5.6-year average lifetime</a:t>
            </a:r>
          </a:p>
          <a:p>
            <a:r>
              <a:rPr lang="en-US" sz="2200" dirty="0">
                <a:latin typeface="Tahoma" charset="0"/>
                <a:ea typeface="ＭＳ Ｐゴシック" charset="0"/>
                <a:cs typeface="ＭＳ Ｐゴシック" charset="0"/>
              </a:rPr>
              <a:t>Scaling improves energy, endurance, density</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r>
              <a:rPr lang="en-US" sz="2100" dirty="0">
                <a:latin typeface="Tahoma" charset="0"/>
                <a:ea typeface="ＭＳ Ｐゴシック" charset="0"/>
                <a:cs typeface="ＭＳ Ｐゴシック" charset="0"/>
              </a:rPr>
              <a:t>Caveat 1: Worst-case lifetime is much shorter (no guarantees)</a:t>
            </a:r>
          </a:p>
          <a:p>
            <a:r>
              <a:rPr lang="en-US" sz="2100" dirty="0">
                <a:latin typeface="Tahoma" charset="0"/>
                <a:ea typeface="ＭＳ Ｐゴシック" charset="0"/>
                <a:cs typeface="ＭＳ Ｐゴシック" charset="0"/>
              </a:rPr>
              <a:t>Caveat 2: Intensive applications see large performance and energy hits</a:t>
            </a:r>
          </a:p>
          <a:p>
            <a:r>
              <a:rPr lang="en-US" sz="2100" dirty="0">
                <a:latin typeface="Tahoma" charset="0"/>
                <a:ea typeface="ＭＳ Ｐゴシック" charset="0"/>
                <a:cs typeface="ＭＳ Ｐゴシック" charset="0"/>
              </a:rPr>
              <a:t>Caveat 3: Optimistic PCM parameters?</a:t>
            </a:r>
          </a:p>
        </p:txBody>
      </p:sp>
      <p:sp>
        <p:nvSpPr>
          <p:cNvPr id="57348"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3CCB8ED4-A500-C744-ACEF-D399903418A2}" type="slidenum">
              <a:rPr lang="en-US" sz="1600">
                <a:solidFill>
                  <a:srgbClr val="000000"/>
                </a:solidFill>
                <a:latin typeface="Garamond" charset="0"/>
              </a:rPr>
              <a:pPr eaLnBrk="1" hangingPunct="1"/>
              <a:t>27</a:t>
            </a:fld>
            <a:endParaRPr lang="en-US" sz="1600">
              <a:solidFill>
                <a:srgbClr val="000000"/>
              </a:solidFill>
              <a:latin typeface="Garamond" charset="0"/>
            </a:endParaRPr>
          </a:p>
        </p:txBody>
      </p:sp>
      <p:pic>
        <p:nvPicPr>
          <p:cNvPr id="5734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49450"/>
            <a:ext cx="8337550" cy="315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02575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Reading: PCM As Main Memory</a:t>
            </a:r>
          </a:p>
        </p:txBody>
      </p:sp>
      <p:sp>
        <p:nvSpPr>
          <p:cNvPr id="3" name="Content Placeholder 2"/>
          <p:cNvSpPr>
            <a:spLocks noGrp="1"/>
          </p:cNvSpPr>
          <p:nvPr>
            <p:ph idx="1"/>
          </p:nvPr>
        </p:nvSpPr>
        <p:spPr/>
        <p:txBody>
          <a:bodyPr/>
          <a:lstStyle/>
          <a:p>
            <a:r>
              <a:rPr lang="en-US" sz="2200" dirty="0"/>
              <a:t>Benjamin C. Lee, </a:t>
            </a:r>
            <a:r>
              <a:rPr lang="en-US" sz="2200" dirty="0" err="1"/>
              <a:t>Engin</a:t>
            </a:r>
            <a:r>
              <a:rPr lang="en-US" sz="2200" dirty="0"/>
              <a:t> </a:t>
            </a:r>
            <a:r>
              <a:rPr lang="en-US" sz="2200" dirty="0" err="1"/>
              <a:t>Ipek</a:t>
            </a:r>
            <a:r>
              <a:rPr lang="en-US" sz="2200" dirty="0"/>
              <a:t>, Onur Mutlu, and Doug Burger,</a:t>
            </a:r>
            <a:br>
              <a:rPr lang="en-US" sz="2200" dirty="0"/>
            </a:br>
            <a:r>
              <a:rPr lang="en-US" sz="2200" b="1" dirty="0">
                <a:hlinkClick r:id="rId2"/>
              </a:rPr>
              <a:t>"Architecting Phase Change Memory as a Scalable DRAM Alternative"</a:t>
            </a:r>
            <a:r>
              <a:rPr lang="en-US" sz="2200" dirty="0"/>
              <a:t/>
            </a:r>
            <a:br>
              <a:rPr lang="en-US" sz="2200" dirty="0"/>
            </a:br>
            <a:r>
              <a:rPr lang="en-US" sz="2200" i="1" dirty="0"/>
              <a:t>Proceedings of the </a:t>
            </a:r>
            <a:r>
              <a:rPr lang="en-US" sz="2200" i="1" dirty="0">
                <a:hlinkClick r:id="rId3"/>
              </a:rPr>
              <a:t>36th International Symposium on Computer Architecture</a:t>
            </a:r>
            <a:r>
              <a:rPr lang="en-US" sz="2200" i="1" dirty="0"/>
              <a:t> (</a:t>
            </a:r>
            <a:r>
              <a:rPr lang="en-US" sz="2200" b="1" i="1" dirty="0"/>
              <a:t>ISCA</a:t>
            </a:r>
            <a:r>
              <a:rPr lang="en-US" sz="2200" i="1" dirty="0"/>
              <a:t>)</a:t>
            </a:r>
            <a:r>
              <a:rPr lang="en-US" sz="2200" dirty="0"/>
              <a:t>, pages 2-13, Austin, TX, June 2009. </a:t>
            </a:r>
            <a:r>
              <a:rPr lang="en-US" sz="2200" dirty="0">
                <a:hlinkClick r:id="rId4"/>
              </a:rPr>
              <a:t>Slides (pdf)</a:t>
            </a:r>
            <a:endParaRPr lang="en-US" sz="2200" dirty="0"/>
          </a:p>
          <a:p>
            <a:endParaRPr lang="en-US" dirty="0"/>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28</a:t>
            </a:fld>
            <a:endParaRPr lang="en-US"/>
          </a:p>
        </p:txBody>
      </p:sp>
      <p:pic>
        <p:nvPicPr>
          <p:cNvPr id="5" name="Picture 4"/>
          <p:cNvPicPr>
            <a:picLocks noChangeAspect="1"/>
          </p:cNvPicPr>
          <p:nvPr/>
        </p:nvPicPr>
        <p:blipFill>
          <a:blip r:embed="rId5"/>
          <a:stretch>
            <a:fillRect/>
          </a:stretch>
        </p:blipFill>
        <p:spPr>
          <a:xfrm>
            <a:off x="0" y="3573016"/>
            <a:ext cx="9144000" cy="2857500"/>
          </a:xfrm>
          <a:prstGeom prst="rect">
            <a:avLst/>
          </a:prstGeom>
        </p:spPr>
      </p:pic>
    </p:spTree>
    <p:extLst>
      <p:ext uri="{BB962C8B-B14F-4D97-AF65-F5344CB8AC3E}">
        <p14:creationId xmlns:p14="http://schemas.microsoft.com/office/powerpoint/2010/main" val="13271932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PCM As Main Memory (II)</a:t>
            </a:r>
          </a:p>
        </p:txBody>
      </p:sp>
      <p:sp>
        <p:nvSpPr>
          <p:cNvPr id="3" name="Content Placeholder 2"/>
          <p:cNvSpPr>
            <a:spLocks noGrp="1"/>
          </p:cNvSpPr>
          <p:nvPr>
            <p:ph idx="1"/>
          </p:nvPr>
        </p:nvSpPr>
        <p:spPr/>
        <p:txBody>
          <a:bodyPr/>
          <a:lstStyle/>
          <a:p>
            <a:r>
              <a:rPr lang="en-US" sz="2100" dirty="0"/>
              <a:t>Benjamin C. Lee, Ping Zhou, Jun Yang, </a:t>
            </a:r>
            <a:r>
              <a:rPr lang="en-US" sz="2100" dirty="0" err="1"/>
              <a:t>Youtao</a:t>
            </a:r>
            <a:r>
              <a:rPr lang="en-US" sz="2100" dirty="0"/>
              <a:t> Zhang, Bo Zhao, </a:t>
            </a:r>
            <a:r>
              <a:rPr lang="en-US" sz="2100" dirty="0" err="1"/>
              <a:t>Engin</a:t>
            </a:r>
            <a:r>
              <a:rPr lang="en-US" sz="2100" dirty="0"/>
              <a:t> </a:t>
            </a:r>
            <a:r>
              <a:rPr lang="en-US" sz="2100" dirty="0" err="1"/>
              <a:t>Ipek</a:t>
            </a:r>
            <a:r>
              <a:rPr lang="en-US" sz="2100" dirty="0"/>
              <a:t>, Onur Mutlu, and Doug Burger,</a:t>
            </a:r>
            <a:br>
              <a:rPr lang="en-US" sz="2100" dirty="0"/>
            </a:br>
            <a:r>
              <a:rPr lang="en-US" sz="2100" b="1" dirty="0">
                <a:hlinkClick r:id="rId2"/>
              </a:rPr>
              <a:t>"Phase Change Technology and the Future of Main Memory"</a:t>
            </a:r>
            <a:r>
              <a:rPr lang="en-US" sz="2100" dirty="0"/>
              <a:t/>
            </a:r>
            <a:br>
              <a:rPr lang="en-US" sz="2100" dirty="0"/>
            </a:br>
            <a:r>
              <a:rPr lang="en-US" sz="2100" i="1" dirty="0">
                <a:hlinkClick r:id="rId3"/>
              </a:rPr>
              <a:t>IEEE Micro</a:t>
            </a:r>
            <a:r>
              <a:rPr lang="en-US" sz="2100" i="1" dirty="0"/>
              <a:t>, Special Issue: Micro's Top Picks from 2009 Computer Architecture Conferences (</a:t>
            </a:r>
            <a:r>
              <a:rPr lang="en-US" sz="2100" b="1" i="1" dirty="0"/>
              <a:t>MICRO TOP PICKS</a:t>
            </a:r>
            <a:r>
              <a:rPr lang="en-US" sz="2100" i="1" dirty="0"/>
              <a:t>)</a:t>
            </a:r>
            <a:r>
              <a:rPr lang="en-US" sz="2100" dirty="0"/>
              <a:t>, Vol. 30, No. 1, pages 60-70, January/February 2010. </a:t>
            </a:r>
          </a:p>
          <a:p>
            <a:endParaRPr lang="en-US" sz="2100"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29</a:t>
            </a:fld>
            <a:endParaRPr lang="en-US"/>
          </a:p>
        </p:txBody>
      </p:sp>
      <p:pic>
        <p:nvPicPr>
          <p:cNvPr id="5" name="Picture 4"/>
          <p:cNvPicPr>
            <a:picLocks noChangeAspect="1"/>
          </p:cNvPicPr>
          <p:nvPr/>
        </p:nvPicPr>
        <p:blipFill>
          <a:blip r:embed="rId4"/>
          <a:stretch>
            <a:fillRect/>
          </a:stretch>
        </p:blipFill>
        <p:spPr>
          <a:xfrm>
            <a:off x="0" y="3875936"/>
            <a:ext cx="9144000" cy="1785312"/>
          </a:xfrm>
          <a:prstGeom prst="rect">
            <a:avLst/>
          </a:prstGeom>
        </p:spPr>
      </p:pic>
    </p:spTree>
    <p:extLst>
      <p:ext uri="{BB962C8B-B14F-4D97-AF65-F5344CB8AC3E}">
        <p14:creationId xmlns:p14="http://schemas.microsoft.com/office/powerpoint/2010/main" val="2237399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p:cNvSpPr>
            <a:spLocks noGrp="1"/>
          </p:cNvSpPr>
          <p:nvPr>
            <p:ph type="title"/>
          </p:nvPr>
        </p:nvSpPr>
        <p:spPr/>
        <p:txBody>
          <a:bodyPr/>
          <a:lstStyle/>
          <a:p>
            <a:r>
              <a:rPr lang="en-US">
                <a:latin typeface="Garamond" charset="0"/>
                <a:ea typeface="ＭＳ Ｐゴシック" charset="0"/>
                <a:cs typeface="ＭＳ Ｐゴシック" charset="0"/>
              </a:rPr>
              <a:t>Limits of Charge Memory</a:t>
            </a:r>
          </a:p>
        </p:txBody>
      </p:sp>
      <p:sp>
        <p:nvSpPr>
          <p:cNvPr id="261122" name="Content Placeholder 2"/>
          <p:cNvSpPr>
            <a:spLocks noGrp="1"/>
          </p:cNvSpPr>
          <p:nvPr>
            <p:ph idx="1"/>
          </p:nvPr>
        </p:nvSpPr>
        <p:spPr>
          <a:xfrm>
            <a:off x="228600" y="996950"/>
            <a:ext cx="8777288" cy="5194300"/>
          </a:xfrm>
        </p:spPr>
        <p:txBody>
          <a:bodyPr/>
          <a:lstStyle/>
          <a:p>
            <a:r>
              <a:rPr lang="en-US" sz="2800">
                <a:latin typeface="Tahoma" charset="0"/>
                <a:ea typeface="ＭＳ Ｐゴシック" charset="0"/>
                <a:cs typeface="ＭＳ Ｐゴシック" charset="0"/>
              </a:rPr>
              <a:t>Difficult charge placement and control</a:t>
            </a:r>
          </a:p>
          <a:p>
            <a:pPr lvl="1"/>
            <a:r>
              <a:rPr lang="en-US" sz="2400">
                <a:latin typeface="Tahoma" charset="0"/>
                <a:ea typeface="ＭＳ Ｐゴシック" charset="0"/>
              </a:rPr>
              <a:t>Flash: floating gate charge</a:t>
            </a:r>
          </a:p>
          <a:p>
            <a:pPr lvl="1"/>
            <a:r>
              <a:rPr lang="en-US" sz="2400">
                <a:latin typeface="Tahoma" charset="0"/>
                <a:ea typeface="ＭＳ Ｐゴシック" charset="0"/>
              </a:rPr>
              <a:t>DRAM: capacitor charge, transistor leakage</a:t>
            </a:r>
          </a:p>
          <a:p>
            <a:endParaRPr lang="en-US" sz="1400">
              <a:latin typeface="Tahoma" charset="0"/>
              <a:ea typeface="ＭＳ Ｐゴシック" charset="0"/>
              <a:cs typeface="ＭＳ Ｐゴシック" charset="0"/>
            </a:endParaRPr>
          </a:p>
          <a:p>
            <a:r>
              <a:rPr lang="en-US" sz="3000">
                <a:solidFill>
                  <a:srgbClr val="FF0000"/>
                </a:solidFill>
                <a:latin typeface="Tahoma" charset="0"/>
                <a:ea typeface="ＭＳ Ｐゴシック" charset="0"/>
                <a:cs typeface="ＭＳ Ｐゴシック" charset="0"/>
              </a:rPr>
              <a:t>Reliable sensing becomes difficult as charge storage unit size reduces</a:t>
            </a:r>
          </a:p>
        </p:txBody>
      </p:sp>
      <p:sp>
        <p:nvSpPr>
          <p:cNvPr id="26112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4E2A71C-AAD6-1343-AD29-0DFA78FE85A5}" type="slidenum">
              <a:rPr lang="en-US" sz="1600">
                <a:solidFill>
                  <a:srgbClr val="000000"/>
                </a:solidFill>
                <a:latin typeface="Garamond" charset="0"/>
                <a:cs typeface="Arial" charset="0"/>
              </a:rPr>
              <a:pPr eaLnBrk="1" hangingPunct="1"/>
              <a:t>3</a:t>
            </a:fld>
            <a:endParaRPr lang="en-US" sz="1600">
              <a:solidFill>
                <a:srgbClr val="000000"/>
              </a:solidFill>
              <a:latin typeface="Garamond" charset="0"/>
              <a:cs typeface="Arial" charset="0"/>
            </a:endParaRPr>
          </a:p>
        </p:txBody>
      </p:sp>
      <p:pic>
        <p:nvPicPr>
          <p:cNvPr id="26112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05213"/>
            <a:ext cx="8140700" cy="271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1720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STT-MRAM as Main Memory</a:t>
            </a:r>
          </a:p>
        </p:txBody>
      </p:sp>
      <p:sp>
        <p:nvSpPr>
          <p:cNvPr id="3" name="Content Placeholder 2"/>
          <p:cNvSpPr>
            <a:spLocks noGrp="1"/>
          </p:cNvSpPr>
          <p:nvPr>
            <p:ph idx="1"/>
          </p:nvPr>
        </p:nvSpPr>
        <p:spPr>
          <a:xfrm>
            <a:off x="107505" y="1066800"/>
            <a:ext cx="5904656" cy="5386536"/>
          </a:xfrm>
        </p:spPr>
        <p:txBody>
          <a:bodyPr>
            <a:normAutofit fontScale="92500"/>
          </a:bodyPr>
          <a:lstStyle/>
          <a:p>
            <a:r>
              <a:rPr lang="en-US" dirty="0"/>
              <a:t>Magnetic Tunnel Junction (MTJ) device</a:t>
            </a:r>
          </a:p>
          <a:p>
            <a:pPr lvl="1"/>
            <a:r>
              <a:rPr lang="en-US" dirty="0"/>
              <a:t>Reference layer: Fixed magnetic orientation</a:t>
            </a:r>
          </a:p>
          <a:p>
            <a:pPr lvl="1"/>
            <a:r>
              <a:rPr lang="en-US" dirty="0"/>
              <a:t>Free layer: Parallel or anti-parallel</a:t>
            </a:r>
          </a:p>
          <a:p>
            <a:endParaRPr lang="en-US" sz="1700" dirty="0"/>
          </a:p>
          <a:p>
            <a:r>
              <a:rPr lang="en-US" dirty="0">
                <a:solidFill>
                  <a:srgbClr val="0000FF"/>
                </a:solidFill>
              </a:rPr>
              <a:t>Magnetic orientation of the free layer determines logical state of device</a:t>
            </a:r>
          </a:p>
          <a:p>
            <a:pPr lvl="1"/>
            <a:r>
              <a:rPr lang="en-US" dirty="0"/>
              <a:t>High vs. low resistance</a:t>
            </a:r>
          </a:p>
          <a:p>
            <a:endParaRPr lang="en-US" sz="1700" dirty="0"/>
          </a:p>
          <a:p>
            <a:r>
              <a:rPr lang="en-US" dirty="0"/>
              <a:t>Write: Push large current through MTJ to change orientation of free layer</a:t>
            </a:r>
          </a:p>
          <a:p>
            <a:r>
              <a:rPr lang="en-US" dirty="0"/>
              <a:t>Read: Sense current flow</a:t>
            </a:r>
          </a:p>
          <a:p>
            <a:endParaRPr lang="en-US" sz="1700" dirty="0"/>
          </a:p>
          <a:p>
            <a:endParaRPr lang="en-US" sz="1700" dirty="0"/>
          </a:p>
          <a:p>
            <a:r>
              <a:rPr lang="en-US" sz="1900" dirty="0" err="1"/>
              <a:t>Kultursay</a:t>
            </a:r>
            <a:r>
              <a:rPr lang="en-US" sz="1900" dirty="0"/>
              <a:t> et al., “</a:t>
            </a:r>
            <a:r>
              <a:rPr lang="en-US" sz="1900" dirty="0">
                <a:solidFill>
                  <a:srgbClr val="0000FF"/>
                </a:solidFill>
              </a:rPr>
              <a:t>Evaluating STT-RAM as an Energy-Efficient Main Memory Alternative</a:t>
            </a:r>
            <a:r>
              <a:rPr lang="en-US" sz="1900" dirty="0"/>
              <a:t>,” ISPASS 2013.</a:t>
            </a:r>
          </a:p>
        </p:txBody>
      </p:sp>
      <p:grpSp>
        <p:nvGrpSpPr>
          <p:cNvPr id="17" name="Group 16"/>
          <p:cNvGrpSpPr/>
          <p:nvPr/>
        </p:nvGrpSpPr>
        <p:grpSpPr>
          <a:xfrm>
            <a:off x="6519594" y="1264605"/>
            <a:ext cx="1841633" cy="2519065"/>
            <a:chOff x="7391400" y="3272135"/>
            <a:chExt cx="2679833" cy="3361730"/>
          </a:xfrm>
        </p:grpSpPr>
        <p:sp>
          <p:nvSpPr>
            <p:cNvPr id="4" name="Rectangle 3"/>
            <p:cNvSpPr/>
            <p:nvPr/>
          </p:nvSpPr>
          <p:spPr>
            <a:xfrm>
              <a:off x="7391400" y="3733800"/>
              <a:ext cx="2667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eaLnBrk="1" fontAlgn="auto" hangingPunct="1">
                <a:spcBef>
                  <a:spcPts val="0"/>
                </a:spcBef>
                <a:spcAft>
                  <a:spcPts val="0"/>
                </a:spcAft>
              </a:pPr>
              <a:r>
                <a:rPr lang="en-US" sz="1400">
                  <a:solidFill>
                    <a:srgbClr val="FFFFFF"/>
                  </a:solidFill>
                </a:rPr>
                <a:t>Reference Layer</a:t>
              </a:r>
            </a:p>
          </p:txBody>
        </p:sp>
        <p:sp>
          <p:nvSpPr>
            <p:cNvPr id="5" name="Rectangle 4"/>
            <p:cNvSpPr/>
            <p:nvPr/>
          </p:nvSpPr>
          <p:spPr>
            <a:xfrm>
              <a:off x="7391400" y="4495800"/>
              <a:ext cx="2667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eaLnBrk="1" fontAlgn="auto" hangingPunct="1">
                <a:spcBef>
                  <a:spcPts val="0"/>
                </a:spcBef>
                <a:spcAft>
                  <a:spcPts val="0"/>
                </a:spcAft>
              </a:pPr>
              <a:r>
                <a:rPr lang="en-US" sz="1400">
                  <a:solidFill>
                    <a:srgbClr val="FFFFFF"/>
                  </a:solidFill>
                </a:rPr>
                <a:t>Free Layer</a:t>
              </a:r>
            </a:p>
          </p:txBody>
        </p:sp>
        <p:sp>
          <p:nvSpPr>
            <p:cNvPr id="6" name="Rectangle 5"/>
            <p:cNvSpPr/>
            <p:nvPr/>
          </p:nvSpPr>
          <p:spPr>
            <a:xfrm>
              <a:off x="7391400" y="4114800"/>
              <a:ext cx="26670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r>
                <a:rPr lang="en-US" sz="1400">
                  <a:solidFill>
                    <a:srgbClr val="000000"/>
                  </a:solidFill>
                </a:rPr>
                <a:t>Barrier</a:t>
              </a:r>
            </a:p>
          </p:txBody>
        </p:sp>
        <p:sp>
          <p:nvSpPr>
            <p:cNvPr id="7" name="Right Arrow 6"/>
            <p:cNvSpPr/>
            <p:nvPr/>
          </p:nvSpPr>
          <p:spPr>
            <a:xfrm>
              <a:off x="9369552" y="3771900"/>
              <a:ext cx="6096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endParaRPr lang="en-US" sz="1400">
                <a:solidFill>
                  <a:srgbClr val="000000"/>
                </a:solidFill>
              </a:endParaRPr>
            </a:p>
          </p:txBody>
        </p:sp>
        <p:sp>
          <p:nvSpPr>
            <p:cNvPr id="8" name="Right Arrow 7"/>
            <p:cNvSpPr/>
            <p:nvPr/>
          </p:nvSpPr>
          <p:spPr>
            <a:xfrm>
              <a:off x="9372600" y="4533900"/>
              <a:ext cx="6096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endParaRPr lang="en-US" sz="1400">
                <a:solidFill>
                  <a:srgbClr val="000000"/>
                </a:solidFill>
              </a:endParaRPr>
            </a:p>
          </p:txBody>
        </p:sp>
        <p:sp>
          <p:nvSpPr>
            <p:cNvPr id="9" name="Rectangle 8"/>
            <p:cNvSpPr/>
            <p:nvPr/>
          </p:nvSpPr>
          <p:spPr>
            <a:xfrm>
              <a:off x="7404233" y="5490865"/>
              <a:ext cx="2667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eaLnBrk="1" fontAlgn="auto" hangingPunct="1">
                <a:spcBef>
                  <a:spcPts val="0"/>
                </a:spcBef>
                <a:spcAft>
                  <a:spcPts val="0"/>
                </a:spcAft>
              </a:pPr>
              <a:r>
                <a:rPr lang="en-US" sz="1400">
                  <a:solidFill>
                    <a:srgbClr val="FFFFFF"/>
                  </a:solidFill>
                </a:rPr>
                <a:t>Reference Layer</a:t>
              </a:r>
            </a:p>
          </p:txBody>
        </p:sp>
        <p:sp>
          <p:nvSpPr>
            <p:cNvPr id="10" name="Rectangle 9"/>
            <p:cNvSpPr/>
            <p:nvPr/>
          </p:nvSpPr>
          <p:spPr>
            <a:xfrm>
              <a:off x="7404233" y="6252865"/>
              <a:ext cx="2667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eaLnBrk="1" fontAlgn="auto" hangingPunct="1">
                <a:spcBef>
                  <a:spcPts val="0"/>
                </a:spcBef>
                <a:spcAft>
                  <a:spcPts val="0"/>
                </a:spcAft>
              </a:pPr>
              <a:r>
                <a:rPr lang="en-US" sz="1400">
                  <a:solidFill>
                    <a:srgbClr val="FFFFFF"/>
                  </a:solidFill>
                </a:rPr>
                <a:t>Free Layer</a:t>
              </a:r>
            </a:p>
          </p:txBody>
        </p:sp>
        <p:sp>
          <p:nvSpPr>
            <p:cNvPr id="11" name="Rectangle 10"/>
            <p:cNvSpPr/>
            <p:nvPr/>
          </p:nvSpPr>
          <p:spPr>
            <a:xfrm>
              <a:off x="7404233" y="5871865"/>
              <a:ext cx="26670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r>
                <a:rPr lang="en-US" sz="1400">
                  <a:solidFill>
                    <a:srgbClr val="000000"/>
                  </a:solidFill>
                </a:rPr>
                <a:t>Barrier</a:t>
              </a:r>
            </a:p>
          </p:txBody>
        </p:sp>
        <p:sp>
          <p:nvSpPr>
            <p:cNvPr id="12" name="Right Arrow 11"/>
            <p:cNvSpPr/>
            <p:nvPr/>
          </p:nvSpPr>
          <p:spPr>
            <a:xfrm>
              <a:off x="9372600" y="5528965"/>
              <a:ext cx="6096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endParaRPr lang="en-US" sz="1400">
                <a:solidFill>
                  <a:srgbClr val="000000"/>
                </a:solidFill>
              </a:endParaRPr>
            </a:p>
          </p:txBody>
        </p:sp>
        <p:sp>
          <p:nvSpPr>
            <p:cNvPr id="13" name="Right Arrow 12"/>
            <p:cNvSpPr/>
            <p:nvPr/>
          </p:nvSpPr>
          <p:spPr>
            <a:xfrm rot="10800000">
              <a:off x="9372600" y="6290965"/>
              <a:ext cx="6096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endParaRPr lang="en-US" sz="1400">
                <a:solidFill>
                  <a:srgbClr val="000000"/>
                </a:solidFill>
              </a:endParaRPr>
            </a:p>
          </p:txBody>
        </p:sp>
        <p:sp>
          <p:nvSpPr>
            <p:cNvPr id="14" name="TextBox 13"/>
            <p:cNvSpPr txBox="1"/>
            <p:nvPr/>
          </p:nvSpPr>
          <p:spPr>
            <a:xfrm>
              <a:off x="8077200" y="3272135"/>
              <a:ext cx="1185611" cy="410733"/>
            </a:xfrm>
            <a:prstGeom prst="rect">
              <a:avLst/>
            </a:prstGeom>
            <a:noFill/>
          </p:spPr>
          <p:txBody>
            <a:bodyPr wrap="none" rtlCol="0">
              <a:spAutoFit/>
            </a:bodyPr>
            <a:lstStyle/>
            <a:p>
              <a:pPr eaLnBrk="1" fontAlgn="auto" hangingPunct="1">
                <a:spcBef>
                  <a:spcPts val="0"/>
                </a:spcBef>
                <a:spcAft>
                  <a:spcPts val="0"/>
                </a:spcAft>
              </a:pPr>
              <a:r>
                <a:rPr lang="en-US" sz="1400">
                  <a:solidFill>
                    <a:srgbClr val="000000"/>
                  </a:solidFill>
                  <a:latin typeface="Tahoma"/>
                  <a:ea typeface=""/>
                </a:rPr>
                <a:t>Logical 0</a:t>
              </a:r>
            </a:p>
          </p:txBody>
        </p:sp>
        <p:sp>
          <p:nvSpPr>
            <p:cNvPr id="15" name="TextBox 14"/>
            <p:cNvSpPr txBox="1"/>
            <p:nvPr/>
          </p:nvSpPr>
          <p:spPr>
            <a:xfrm>
              <a:off x="8080249" y="5033665"/>
              <a:ext cx="1185611" cy="410733"/>
            </a:xfrm>
            <a:prstGeom prst="rect">
              <a:avLst/>
            </a:prstGeom>
            <a:noFill/>
          </p:spPr>
          <p:txBody>
            <a:bodyPr wrap="none" rtlCol="0">
              <a:spAutoFit/>
            </a:bodyPr>
            <a:lstStyle/>
            <a:p>
              <a:pPr eaLnBrk="1" fontAlgn="auto" hangingPunct="1">
                <a:spcBef>
                  <a:spcPts val="0"/>
                </a:spcBef>
                <a:spcAft>
                  <a:spcPts val="0"/>
                </a:spcAft>
              </a:pPr>
              <a:r>
                <a:rPr lang="en-US" sz="1400">
                  <a:solidFill>
                    <a:srgbClr val="000000"/>
                  </a:solidFill>
                  <a:latin typeface="Tahoma"/>
                  <a:ea typeface=""/>
                </a:rPr>
                <a:t>Logical 1</a:t>
              </a:r>
            </a:p>
          </p:txBody>
        </p:sp>
      </p:grpSp>
      <p:grpSp>
        <p:nvGrpSpPr>
          <p:cNvPr id="39" name="Group 38"/>
          <p:cNvGrpSpPr/>
          <p:nvPr/>
        </p:nvGrpSpPr>
        <p:grpSpPr>
          <a:xfrm>
            <a:off x="6066411" y="4334961"/>
            <a:ext cx="2919304" cy="1567247"/>
            <a:chOff x="2667000" y="2117229"/>
            <a:chExt cx="2919304" cy="1567247"/>
          </a:xfrm>
        </p:grpSpPr>
        <p:cxnSp>
          <p:nvCxnSpPr>
            <p:cNvPr id="18" name="Straight Connector 17"/>
            <p:cNvCxnSpPr/>
            <p:nvPr/>
          </p:nvCxnSpPr>
          <p:spPr>
            <a:xfrm>
              <a:off x="2895600" y="2438400"/>
              <a:ext cx="228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8667" y="2744596"/>
              <a:ext cx="38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18667" y="2820796"/>
              <a:ext cx="38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5470" y="2820796"/>
              <a:ext cx="0" cy="126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792864" y="2820796"/>
              <a:ext cx="0" cy="1238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048001" y="2937478"/>
              <a:ext cx="377469" cy="794"/>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07807" y="2438400"/>
              <a:ext cx="0" cy="306196"/>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92864" y="2117229"/>
              <a:ext cx="1034066" cy="338554"/>
            </a:xfrm>
            <a:prstGeom prst="rect">
              <a:avLst/>
            </a:prstGeom>
            <a:noFill/>
          </p:spPr>
          <p:txBody>
            <a:bodyPr wrap="none" rtlCol="0">
              <a:spAutoFit/>
            </a:bodyPr>
            <a:lstStyle/>
            <a:p>
              <a:pPr eaLnBrk="1" fontAlgn="auto" hangingPunct="1">
                <a:spcBef>
                  <a:spcPts val="0"/>
                </a:spcBef>
                <a:spcAft>
                  <a:spcPts val="0"/>
                </a:spcAft>
              </a:pPr>
              <a:r>
                <a:rPr lang="en-US" sz="1600" dirty="0">
                  <a:solidFill>
                    <a:srgbClr val="000000"/>
                  </a:solidFill>
                  <a:latin typeface="Tahoma"/>
                  <a:ea typeface=""/>
                </a:rPr>
                <a:t>Word Line</a:t>
              </a:r>
            </a:p>
          </p:txBody>
        </p:sp>
        <p:sp>
          <p:nvSpPr>
            <p:cNvPr id="26" name="TextBox 25"/>
            <p:cNvSpPr txBox="1"/>
            <p:nvPr/>
          </p:nvSpPr>
          <p:spPr>
            <a:xfrm>
              <a:off x="2667000" y="3345922"/>
              <a:ext cx="801823" cy="338554"/>
            </a:xfrm>
            <a:prstGeom prst="rect">
              <a:avLst/>
            </a:prstGeom>
            <a:noFill/>
          </p:spPr>
          <p:txBody>
            <a:bodyPr wrap="none" rtlCol="0">
              <a:spAutoFit/>
            </a:bodyPr>
            <a:lstStyle/>
            <a:p>
              <a:pPr eaLnBrk="1" fontAlgn="auto" hangingPunct="1">
                <a:spcBef>
                  <a:spcPts val="0"/>
                </a:spcBef>
                <a:spcAft>
                  <a:spcPts val="0"/>
                </a:spcAft>
              </a:pPr>
              <a:r>
                <a:rPr lang="en-US" sz="1600" dirty="0">
                  <a:solidFill>
                    <a:srgbClr val="000000"/>
                  </a:solidFill>
                  <a:latin typeface="Tahoma"/>
                  <a:ea typeface=""/>
                </a:rPr>
                <a:t>Bit Line</a:t>
              </a:r>
            </a:p>
          </p:txBody>
        </p:sp>
        <p:cxnSp>
          <p:nvCxnSpPr>
            <p:cNvPr id="27" name="Straight Connector 26"/>
            <p:cNvCxnSpPr/>
            <p:nvPr/>
          </p:nvCxnSpPr>
          <p:spPr>
            <a:xfrm>
              <a:off x="3792864" y="2938272"/>
              <a:ext cx="546557" cy="0"/>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65306" y="2944622"/>
              <a:ext cx="902876" cy="523220"/>
            </a:xfrm>
            <a:prstGeom prst="rect">
              <a:avLst/>
            </a:prstGeom>
            <a:noFill/>
          </p:spPr>
          <p:txBody>
            <a:bodyPr wrap="none" rtlCol="0">
              <a:spAutoFit/>
            </a:bodyPr>
            <a:lstStyle/>
            <a:p>
              <a:pPr algn="ctr" eaLnBrk="1" fontAlgn="auto" hangingPunct="1">
                <a:spcBef>
                  <a:spcPts val="0"/>
                </a:spcBef>
                <a:spcAft>
                  <a:spcPts val="0"/>
                </a:spcAft>
              </a:pPr>
              <a:r>
                <a:rPr lang="en-US" sz="1400" dirty="0">
                  <a:solidFill>
                    <a:srgbClr val="000000"/>
                  </a:solidFill>
                  <a:latin typeface="Tahoma"/>
                  <a:ea typeface=""/>
                </a:rPr>
                <a:t>Access</a:t>
              </a:r>
            </a:p>
            <a:p>
              <a:pPr algn="ctr" eaLnBrk="1" fontAlgn="auto" hangingPunct="1">
                <a:spcBef>
                  <a:spcPts val="0"/>
                </a:spcBef>
                <a:spcAft>
                  <a:spcPts val="0"/>
                </a:spcAft>
              </a:pPr>
              <a:r>
                <a:rPr lang="en-US" sz="1400" dirty="0">
                  <a:solidFill>
                    <a:srgbClr val="000000"/>
                  </a:solidFill>
                  <a:latin typeface="Tahoma"/>
                  <a:ea typeface=""/>
                </a:rPr>
                <a:t>Transistor</a:t>
              </a:r>
            </a:p>
          </p:txBody>
        </p:sp>
        <p:sp>
          <p:nvSpPr>
            <p:cNvPr id="29" name="TextBox 28"/>
            <p:cNvSpPr txBox="1"/>
            <p:nvPr/>
          </p:nvSpPr>
          <p:spPr>
            <a:xfrm>
              <a:off x="4206794" y="2591498"/>
              <a:ext cx="478721" cy="307777"/>
            </a:xfrm>
            <a:prstGeom prst="rect">
              <a:avLst/>
            </a:prstGeom>
            <a:noFill/>
          </p:spPr>
          <p:txBody>
            <a:bodyPr wrap="none" rtlCol="0">
              <a:spAutoFit/>
            </a:bodyPr>
            <a:lstStyle/>
            <a:p>
              <a:pPr algn="ctr" eaLnBrk="1" fontAlgn="auto" hangingPunct="1">
                <a:spcBef>
                  <a:spcPts val="0"/>
                </a:spcBef>
                <a:spcAft>
                  <a:spcPts val="0"/>
                </a:spcAft>
              </a:pPr>
              <a:r>
                <a:rPr lang="en-US" sz="1400" dirty="0">
                  <a:solidFill>
                    <a:srgbClr val="000000"/>
                  </a:solidFill>
                  <a:latin typeface="Tahoma"/>
                  <a:ea typeface=""/>
                </a:rPr>
                <a:t>MTJ</a:t>
              </a:r>
            </a:p>
          </p:txBody>
        </p:sp>
        <p:grpSp>
          <p:nvGrpSpPr>
            <p:cNvPr id="30" name="Group 29"/>
            <p:cNvGrpSpPr/>
            <p:nvPr/>
          </p:nvGrpSpPr>
          <p:grpSpPr>
            <a:xfrm>
              <a:off x="4336395" y="2823972"/>
              <a:ext cx="225574" cy="228600"/>
              <a:chOff x="844252" y="685800"/>
              <a:chExt cx="225574" cy="228600"/>
            </a:xfrm>
          </p:grpSpPr>
          <p:sp>
            <p:nvSpPr>
              <p:cNvPr id="31" name="Rectangle 30"/>
              <p:cNvSpPr/>
              <p:nvPr/>
            </p:nvSpPr>
            <p:spPr>
              <a:xfrm>
                <a:off x="844252" y="685800"/>
                <a:ext cx="73174"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sp>
            <p:nvSpPr>
              <p:cNvPr id="32" name="Rectangle 31"/>
              <p:cNvSpPr/>
              <p:nvPr/>
            </p:nvSpPr>
            <p:spPr>
              <a:xfrm>
                <a:off x="917426" y="685800"/>
                <a:ext cx="73174" cy="228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sp>
            <p:nvSpPr>
              <p:cNvPr id="33" name="Rectangle 32"/>
              <p:cNvSpPr/>
              <p:nvPr/>
            </p:nvSpPr>
            <p:spPr>
              <a:xfrm>
                <a:off x="996652" y="685800"/>
                <a:ext cx="73174"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grpSp>
        <p:cxnSp>
          <p:nvCxnSpPr>
            <p:cNvPr id="34" name="Straight Connector 33"/>
            <p:cNvCxnSpPr/>
            <p:nvPr/>
          </p:nvCxnSpPr>
          <p:spPr>
            <a:xfrm flipH="1">
              <a:off x="4525382" y="2937478"/>
              <a:ext cx="530170" cy="0"/>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3048000" y="2209800"/>
              <a:ext cx="2007552" cy="1181336"/>
              <a:chOff x="3048000" y="2101764"/>
              <a:chExt cx="2286002" cy="2470236"/>
            </a:xfrm>
          </p:grpSpPr>
          <p:cxnSp>
            <p:nvCxnSpPr>
              <p:cNvPr id="36" name="Straight Connector 35"/>
              <p:cNvCxnSpPr/>
              <p:nvPr/>
            </p:nvCxnSpPr>
            <p:spPr>
              <a:xfrm flipH="1">
                <a:off x="3048000" y="2133600"/>
                <a:ext cx="2" cy="2438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334000" y="2101764"/>
                <a:ext cx="2" cy="2438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4524795" y="3323951"/>
              <a:ext cx="1061509" cy="338554"/>
            </a:xfrm>
            <a:prstGeom prst="rect">
              <a:avLst/>
            </a:prstGeom>
            <a:noFill/>
          </p:spPr>
          <p:txBody>
            <a:bodyPr wrap="none" rtlCol="0">
              <a:spAutoFit/>
            </a:bodyPr>
            <a:lstStyle/>
            <a:p>
              <a:pPr eaLnBrk="1" fontAlgn="auto" hangingPunct="1">
                <a:spcBef>
                  <a:spcPts val="0"/>
                </a:spcBef>
                <a:spcAft>
                  <a:spcPts val="0"/>
                </a:spcAft>
              </a:pPr>
              <a:r>
                <a:rPr lang="en-US" sz="1600" dirty="0">
                  <a:solidFill>
                    <a:srgbClr val="000000"/>
                  </a:solidFill>
                  <a:latin typeface="Tahoma"/>
                  <a:ea typeface=""/>
                </a:rPr>
                <a:t>Sense Line</a:t>
              </a:r>
            </a:p>
          </p:txBody>
        </p:sp>
      </p:grpSp>
    </p:spTree>
    <p:extLst>
      <p:ext uri="{BB962C8B-B14F-4D97-AF65-F5344CB8AC3E}">
        <p14:creationId xmlns:p14="http://schemas.microsoft.com/office/powerpoint/2010/main" val="7076151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dirty="0">
                <a:latin typeface="Garamond" charset="0"/>
                <a:ea typeface="ＭＳ Ｐゴシック" charset="0"/>
                <a:cs typeface="ＭＳ Ｐゴシック" charset="0"/>
              </a:rPr>
              <a:t>STT-MRAM: Pros and Cons</a:t>
            </a:r>
          </a:p>
        </p:txBody>
      </p:sp>
      <p:sp>
        <p:nvSpPr>
          <p:cNvPr id="29699" name="Content Placeholder 2"/>
          <p:cNvSpPr>
            <a:spLocks noGrp="1"/>
          </p:cNvSpPr>
          <p:nvPr>
            <p:ph idx="1"/>
          </p:nvPr>
        </p:nvSpPr>
        <p:spPr>
          <a:xfrm>
            <a:off x="228600" y="520700"/>
            <a:ext cx="8610600" cy="5194300"/>
          </a:xfrm>
        </p:spPr>
        <p:txBody>
          <a:bodyPr/>
          <a:lstStyle/>
          <a:p>
            <a:pPr eaLnBrk="1" hangingPunct="1"/>
            <a:endParaRPr lang="en-US" dirty="0">
              <a:latin typeface="Tahoma" charset="0"/>
              <a:ea typeface="ＭＳ Ｐゴシック" charset="0"/>
              <a:cs typeface="ＭＳ Ｐゴシック" charset="0"/>
            </a:endParaRPr>
          </a:p>
          <a:p>
            <a:pPr eaLnBrk="1" hangingPunct="1"/>
            <a:r>
              <a:rPr lang="en-US" dirty="0">
                <a:latin typeface="Tahoma" charset="0"/>
                <a:ea typeface="ＭＳ Ｐゴシック" charset="0"/>
                <a:cs typeface="ＭＳ Ｐゴシック" charset="0"/>
              </a:rPr>
              <a:t>Pros over DRAM</a:t>
            </a:r>
          </a:p>
          <a:p>
            <a:pPr lvl="1" eaLnBrk="1" hangingPunct="1"/>
            <a:r>
              <a:rPr lang="en-US" dirty="0">
                <a:solidFill>
                  <a:srgbClr val="008000"/>
                </a:solidFill>
                <a:latin typeface="Tahoma" charset="0"/>
                <a:ea typeface="ＭＳ Ｐゴシック" charset="0"/>
              </a:rPr>
              <a:t>Better technology scaling (capacity and cost)</a:t>
            </a:r>
          </a:p>
          <a:p>
            <a:pPr lvl="1" eaLnBrk="1" hangingPunct="1"/>
            <a:r>
              <a:rPr lang="en-US" dirty="0">
                <a:solidFill>
                  <a:srgbClr val="008000"/>
                </a:solidFill>
                <a:latin typeface="Tahoma" charset="0"/>
                <a:ea typeface="ＭＳ Ｐゴシック" charset="0"/>
              </a:rPr>
              <a:t>Non volatile </a:t>
            </a:r>
            <a:r>
              <a:rPr lang="en-US" dirty="0">
                <a:solidFill>
                  <a:srgbClr val="008000"/>
                </a:solidFill>
                <a:latin typeface="Tahoma" charset="0"/>
                <a:ea typeface="ＭＳ Ｐゴシック" charset="0"/>
                <a:sym typeface="Wingdings"/>
              </a:rPr>
              <a:t> Persistent</a:t>
            </a:r>
            <a:endParaRPr lang="en-US" dirty="0">
              <a:solidFill>
                <a:srgbClr val="008000"/>
              </a:solidFill>
              <a:latin typeface="Tahoma" charset="0"/>
              <a:ea typeface="ＭＳ Ｐゴシック" charset="0"/>
            </a:endParaRPr>
          </a:p>
          <a:p>
            <a:pPr lvl="1" eaLnBrk="1" hangingPunct="1"/>
            <a:r>
              <a:rPr lang="en-US" dirty="0">
                <a:solidFill>
                  <a:srgbClr val="008000"/>
                </a:solidFill>
                <a:latin typeface="Tahoma" charset="0"/>
                <a:ea typeface="ＭＳ Ｐゴシック" charset="0"/>
              </a:rPr>
              <a:t>Low idle power (no refresh)</a:t>
            </a:r>
          </a:p>
          <a:p>
            <a:pPr lvl="1" eaLnBrk="1" hangingPunct="1"/>
            <a:endParaRPr lang="en-US" sz="1100" dirty="0">
              <a:latin typeface="Tahoma" charset="0"/>
              <a:ea typeface="ＭＳ Ｐゴシック" charset="0"/>
            </a:endParaRPr>
          </a:p>
          <a:p>
            <a:pPr eaLnBrk="1" hangingPunct="1"/>
            <a:r>
              <a:rPr lang="en-US" dirty="0">
                <a:latin typeface="Tahoma" charset="0"/>
                <a:ea typeface="ＭＳ Ｐゴシック" charset="0"/>
                <a:cs typeface="ＭＳ Ｐゴシック" charset="0"/>
              </a:rPr>
              <a:t>Cons</a:t>
            </a:r>
          </a:p>
          <a:p>
            <a:pPr lvl="1" eaLnBrk="1" hangingPunct="1"/>
            <a:r>
              <a:rPr lang="en-US" dirty="0">
                <a:solidFill>
                  <a:srgbClr val="FF0000"/>
                </a:solidFill>
                <a:latin typeface="Tahoma" charset="0"/>
                <a:ea typeface="ＭＳ Ｐゴシック" charset="0"/>
              </a:rPr>
              <a:t>Higher write latency</a:t>
            </a:r>
          </a:p>
          <a:p>
            <a:pPr lvl="1" eaLnBrk="1" hangingPunct="1"/>
            <a:r>
              <a:rPr lang="en-US" dirty="0">
                <a:solidFill>
                  <a:srgbClr val="FF0000"/>
                </a:solidFill>
                <a:latin typeface="Tahoma" charset="0"/>
                <a:ea typeface="ＭＳ Ｐゴシック" charset="0"/>
              </a:rPr>
              <a:t>Higher write energy</a:t>
            </a:r>
          </a:p>
          <a:p>
            <a:pPr lvl="1" eaLnBrk="1" hangingPunct="1"/>
            <a:r>
              <a:rPr lang="en-US" dirty="0">
                <a:solidFill>
                  <a:srgbClr val="FF0000"/>
                </a:solidFill>
                <a:latin typeface="Tahoma" charset="0"/>
                <a:ea typeface="ＭＳ Ｐゴシック" charset="0"/>
              </a:rPr>
              <a:t>Poor density (currently)</a:t>
            </a:r>
          </a:p>
          <a:p>
            <a:pPr lvl="1" eaLnBrk="1" hangingPunct="1"/>
            <a:r>
              <a:rPr lang="en-US" dirty="0">
                <a:solidFill>
                  <a:srgbClr val="FF0000"/>
                </a:solidFill>
                <a:latin typeface="Tahoma" charset="0"/>
                <a:ea typeface="ＭＳ Ｐゴシック" charset="0"/>
              </a:rPr>
              <a:t>Reliability?</a:t>
            </a:r>
          </a:p>
          <a:p>
            <a:pPr lvl="1" eaLnBrk="1" hangingPunct="1"/>
            <a:endParaRPr lang="en-US" dirty="0">
              <a:solidFill>
                <a:srgbClr val="FF0000"/>
              </a:solidFill>
              <a:latin typeface="Tahoma" charset="0"/>
              <a:ea typeface="ＭＳ Ｐゴシック" charset="0"/>
            </a:endParaRPr>
          </a:p>
          <a:p>
            <a:pPr eaLnBrk="1" hangingPunct="1"/>
            <a:r>
              <a:rPr lang="en-US" dirty="0">
                <a:latin typeface="Tahoma" charset="0"/>
                <a:ea typeface="ＭＳ Ｐゴシック" charset="0"/>
              </a:rPr>
              <a:t>Another level of freedom</a:t>
            </a:r>
          </a:p>
          <a:p>
            <a:pPr lvl="1" eaLnBrk="1" hangingPunct="1"/>
            <a:r>
              <a:rPr lang="en-US" dirty="0">
                <a:solidFill>
                  <a:srgbClr val="FF0000"/>
                </a:solidFill>
                <a:latin typeface="Tahoma" charset="0"/>
                <a:ea typeface="ＭＳ Ｐゴシック" charset="0"/>
              </a:rPr>
              <a:t>Can trade off non-volatility for lower write latency/energy (by reducing the size of the MTJ)</a:t>
            </a:r>
          </a:p>
        </p:txBody>
      </p:sp>
      <p:sp>
        <p:nvSpPr>
          <p:cNvPr id="48132"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2B4145D1-8D0C-954A-B9B2-B5A6EDB1613A}" type="slidenum">
              <a:rPr lang="en-US" sz="1600">
                <a:solidFill>
                  <a:srgbClr val="000000"/>
                </a:solidFill>
                <a:latin typeface="Garamond" charset="0"/>
              </a:rPr>
              <a:pPr eaLnBrk="1" hangingPunct="1"/>
              <a:t>31</a:t>
            </a:fld>
            <a:endParaRPr lang="en-US" sz="1600">
              <a:solidFill>
                <a:srgbClr val="000000"/>
              </a:solidFill>
              <a:latin typeface="Garamond" charset="0"/>
            </a:endParaRPr>
          </a:p>
        </p:txBody>
      </p:sp>
    </p:spTree>
    <p:extLst>
      <p:ext uri="{BB962C8B-B14F-4D97-AF65-F5344CB8AC3E}">
        <p14:creationId xmlns:p14="http://schemas.microsoft.com/office/powerpoint/2010/main" val="52021327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Architected STT-MRAM as Main Memory</a:t>
            </a:r>
          </a:p>
        </p:txBody>
      </p:sp>
      <p:sp>
        <p:nvSpPr>
          <p:cNvPr id="3" name="Content Placeholder 2"/>
          <p:cNvSpPr>
            <a:spLocks noGrp="1"/>
          </p:cNvSpPr>
          <p:nvPr>
            <p:ph idx="1"/>
          </p:nvPr>
        </p:nvSpPr>
        <p:spPr/>
        <p:txBody>
          <a:bodyPr/>
          <a:lstStyle/>
          <a:p>
            <a:r>
              <a:rPr lang="en-US" dirty="0"/>
              <a:t>4-core, 4GB main memory, </a:t>
            </a:r>
            <a:r>
              <a:rPr lang="en-US" dirty="0" err="1"/>
              <a:t>multiprogrammed</a:t>
            </a:r>
            <a:r>
              <a:rPr lang="en-US" dirty="0"/>
              <a:t> workloads</a:t>
            </a:r>
          </a:p>
          <a:p>
            <a:r>
              <a:rPr lang="en-US" dirty="0">
                <a:solidFill>
                  <a:srgbClr val="0000FF"/>
                </a:solidFill>
              </a:rPr>
              <a:t>~6% performance loss, ~60% energy savings vs. DRAM</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32</a:t>
            </a:fld>
            <a:endParaRPr lang="en-US" altLang="en-US"/>
          </a:p>
        </p:txBody>
      </p:sp>
      <p:graphicFrame>
        <p:nvGraphicFramePr>
          <p:cNvPr id="5" name="Chart 4"/>
          <p:cNvGraphicFramePr>
            <a:graphicFrameLocks/>
          </p:cNvGraphicFramePr>
          <p:nvPr>
            <p:extLst/>
          </p:nvPr>
        </p:nvGraphicFramePr>
        <p:xfrm>
          <a:off x="971600" y="1916832"/>
          <a:ext cx="5328592" cy="20162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nvPr>
        </p:nvGraphicFramePr>
        <p:xfrm>
          <a:off x="899592" y="3861048"/>
          <a:ext cx="5472608" cy="2298192"/>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122598" y="6093296"/>
            <a:ext cx="9129922" cy="338554"/>
          </a:xfrm>
          <a:prstGeom prst="rect">
            <a:avLst/>
          </a:prstGeom>
        </p:spPr>
        <p:txBody>
          <a:bodyPr wrap="square">
            <a:spAutoFit/>
          </a:bodyPr>
          <a:lstStyle/>
          <a:p>
            <a:pPr eaLnBrk="1" fontAlgn="auto" hangingPunct="1">
              <a:spcBef>
                <a:spcPts val="0"/>
              </a:spcBef>
              <a:spcAft>
                <a:spcPts val="0"/>
              </a:spcAft>
            </a:pPr>
            <a:r>
              <a:rPr lang="en-US" sz="1600" dirty="0" err="1">
                <a:solidFill>
                  <a:srgbClr val="000000"/>
                </a:solidFill>
                <a:latin typeface="Tahoma"/>
                <a:ea typeface=""/>
              </a:rPr>
              <a:t>Kultursay</a:t>
            </a:r>
            <a:r>
              <a:rPr lang="en-US" sz="1600" dirty="0">
                <a:solidFill>
                  <a:srgbClr val="000000"/>
                </a:solidFill>
                <a:latin typeface="Tahoma"/>
                <a:ea typeface=""/>
              </a:rPr>
              <a:t>+, “</a:t>
            </a:r>
            <a:r>
              <a:rPr lang="en-US" sz="1600" dirty="0">
                <a:solidFill>
                  <a:srgbClr val="0000FF"/>
                </a:solidFill>
                <a:latin typeface="Tahoma"/>
                <a:ea typeface=""/>
              </a:rPr>
              <a:t>Evaluating STT-RAM as an Energy-Efficient Main Memory Alternative</a:t>
            </a:r>
            <a:r>
              <a:rPr lang="en-US" sz="1600" dirty="0">
                <a:solidFill>
                  <a:srgbClr val="000000"/>
                </a:solidFill>
                <a:latin typeface="Tahoma"/>
                <a:ea typeface=""/>
              </a:rPr>
              <a:t>,” ISPASS 2013.</a:t>
            </a:r>
          </a:p>
        </p:txBody>
      </p:sp>
    </p:spTree>
    <p:extLst>
      <p:ext uri="{BB962C8B-B14F-4D97-AF65-F5344CB8AC3E}">
        <p14:creationId xmlns:p14="http://schemas.microsoft.com/office/powerpoint/2010/main" val="81856918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STT-MRAM as Main Memory</a:t>
            </a:r>
          </a:p>
        </p:txBody>
      </p:sp>
      <p:sp>
        <p:nvSpPr>
          <p:cNvPr id="3" name="Content Placeholder 2"/>
          <p:cNvSpPr>
            <a:spLocks noGrp="1"/>
          </p:cNvSpPr>
          <p:nvPr>
            <p:ph idx="1"/>
          </p:nvPr>
        </p:nvSpPr>
        <p:spPr/>
        <p:txBody>
          <a:bodyPr/>
          <a:lstStyle/>
          <a:p>
            <a:r>
              <a:rPr lang="en-US" dirty="0" err="1"/>
              <a:t>Emre</a:t>
            </a:r>
            <a:r>
              <a:rPr lang="en-US" dirty="0"/>
              <a:t> </a:t>
            </a:r>
            <a:r>
              <a:rPr lang="en-US" dirty="0" err="1"/>
              <a:t>Kultursay</a:t>
            </a:r>
            <a:r>
              <a:rPr lang="en-US" dirty="0"/>
              <a:t>, </a:t>
            </a:r>
            <a:r>
              <a:rPr lang="en-US" dirty="0" err="1"/>
              <a:t>Mahmut</a:t>
            </a:r>
            <a:r>
              <a:rPr lang="en-US" dirty="0"/>
              <a:t> </a:t>
            </a:r>
            <a:r>
              <a:rPr lang="en-US" dirty="0" err="1"/>
              <a:t>Kandemir</a:t>
            </a:r>
            <a:r>
              <a:rPr lang="en-US" dirty="0"/>
              <a:t>, </a:t>
            </a:r>
            <a:r>
              <a:rPr lang="en-US" dirty="0" err="1"/>
              <a:t>Anand</a:t>
            </a:r>
            <a:r>
              <a:rPr lang="en-US" dirty="0"/>
              <a:t> </a:t>
            </a:r>
            <a:r>
              <a:rPr lang="en-US" dirty="0" err="1"/>
              <a:t>Sivasubramaniam</a:t>
            </a:r>
            <a:r>
              <a:rPr lang="en-US" dirty="0"/>
              <a:t>, and Onur Mutlu</a:t>
            </a:r>
            <a:r>
              <a:rPr lang="en-US" u="sng" dirty="0"/>
              <a:t>,</a:t>
            </a:r>
            <a:r>
              <a:rPr lang="en-US" dirty="0"/>
              <a:t/>
            </a:r>
            <a:br>
              <a:rPr lang="en-US" dirty="0"/>
            </a:br>
            <a:r>
              <a:rPr lang="en-US" b="1" dirty="0">
                <a:hlinkClick r:id="rId2"/>
              </a:rPr>
              <a:t>"Evaluating STT-RAM as an Energy-Efficient Main Memory Alternative"</a:t>
            </a:r>
            <a:r>
              <a:rPr lang="en-US" dirty="0"/>
              <a:t> </a:t>
            </a:r>
            <a:br>
              <a:rPr lang="en-US" dirty="0"/>
            </a:br>
            <a:r>
              <a:rPr lang="en-US" i="1" dirty="0"/>
              <a:t>Proceedings of the </a:t>
            </a:r>
            <a:r>
              <a:rPr lang="en-US" i="1" dirty="0">
                <a:hlinkClick r:id="rId3"/>
              </a:rPr>
              <a:t>2013 IEEE International Symposium on Performance Analysis of Systems and Software</a:t>
            </a:r>
            <a:r>
              <a:rPr lang="en-US" i="1" dirty="0"/>
              <a:t> (</a:t>
            </a:r>
            <a:r>
              <a:rPr lang="en-US" b="1" i="1" dirty="0"/>
              <a:t>ISPASS</a:t>
            </a:r>
            <a:r>
              <a:rPr lang="en-US" i="1" dirty="0"/>
              <a:t>)</a:t>
            </a:r>
            <a:r>
              <a:rPr lang="en-US" dirty="0"/>
              <a:t>, Austin, TX, April 2013. </a:t>
            </a:r>
            <a:r>
              <a:rPr lang="en-US" dirty="0">
                <a:hlinkClick r:id="rId4"/>
              </a:rPr>
              <a:t>Slides (pptx)</a:t>
            </a:r>
            <a:r>
              <a:rPr lang="en-US" dirty="0"/>
              <a:t> </a:t>
            </a:r>
            <a:r>
              <a:rPr lang="en-US" dirty="0">
                <a:hlinkClick r:id="rId5"/>
              </a:rPr>
              <a:t>(pdf)</a:t>
            </a: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33</a:t>
            </a:fld>
            <a:endParaRPr lang="en-US"/>
          </a:p>
        </p:txBody>
      </p:sp>
      <p:pic>
        <p:nvPicPr>
          <p:cNvPr id="5" name="Picture 4"/>
          <p:cNvPicPr>
            <a:picLocks noChangeAspect="1"/>
          </p:cNvPicPr>
          <p:nvPr/>
        </p:nvPicPr>
        <p:blipFill>
          <a:blip r:embed="rId6"/>
          <a:stretch>
            <a:fillRect/>
          </a:stretch>
        </p:blipFill>
        <p:spPr>
          <a:xfrm>
            <a:off x="0" y="4442268"/>
            <a:ext cx="9144000" cy="1939060"/>
          </a:xfrm>
          <a:prstGeom prst="rect">
            <a:avLst/>
          </a:prstGeom>
        </p:spPr>
      </p:pic>
    </p:spTree>
    <p:extLst>
      <p:ext uri="{BB962C8B-B14F-4D97-AF65-F5344CB8AC3E}">
        <p14:creationId xmlns:p14="http://schemas.microsoft.com/office/powerpoint/2010/main" val="9119823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400" dirty="0"/>
              <a:t>A More Viable Approach: Hybrid Memory Systems</a:t>
            </a:r>
          </a:p>
        </p:txBody>
      </p:sp>
      <p:sp>
        <p:nvSpPr>
          <p:cNvPr id="3" name="Content Placeholder 2"/>
          <p:cNvSpPr>
            <a:spLocks noGrp="1"/>
          </p:cNvSpPr>
          <p:nvPr>
            <p:ph idx="1"/>
          </p:nvPr>
        </p:nvSpPr>
        <p:spPr>
          <a:xfrm>
            <a:off x="228600" y="1124744"/>
            <a:ext cx="8610600" cy="48077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a:p>
            <a:pPr marL="0" indent="0">
              <a:buNone/>
            </a:pPr>
            <a:r>
              <a:rPr lang="en-US" sz="1600" dirty="0"/>
              <a:t>Meza+, “</a:t>
            </a:r>
            <a:r>
              <a:rPr lang="en-US" sz="1600" dirty="0">
                <a:solidFill>
                  <a:srgbClr val="0000FF"/>
                </a:solidFill>
              </a:rPr>
              <a:t>Enabling Efficient and Scalable Hybrid Memories</a:t>
            </a:r>
            <a:r>
              <a:rPr lang="en-US" sz="1600" dirty="0"/>
              <a:t>,” IEEE Comp. Arch. Letters, 2012.</a:t>
            </a:r>
          </a:p>
          <a:p>
            <a:pPr marL="0" indent="0">
              <a:buNone/>
            </a:pPr>
            <a:r>
              <a:rPr lang="en-US" sz="1600" dirty="0"/>
              <a:t>Yoon+, “</a:t>
            </a:r>
            <a:r>
              <a:rPr lang="en-US" sz="1600" dirty="0">
                <a:solidFill>
                  <a:srgbClr val="0000FF"/>
                </a:solidFill>
              </a:rPr>
              <a:t>Row Buffer Locality Aware Caching Policies for Hybrid Memories</a:t>
            </a:r>
            <a:r>
              <a:rPr lang="en-US" sz="1600" dirty="0"/>
              <a:t>,” ICCD 2012 Best Paper Award.</a:t>
            </a:r>
          </a:p>
          <a:p>
            <a:pPr marL="0" indent="0">
              <a:buNone/>
            </a:pPr>
            <a:endParaRPr lang="en-US" sz="16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a:xfrm>
            <a:off x="3000210" y="1052736"/>
            <a:ext cx="1512168"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2400" dirty="0">
                <a:solidFill>
                  <a:srgbClr val="FFFFFF"/>
                </a:solidFill>
              </a:rPr>
              <a:t>CPU</a:t>
            </a:r>
          </a:p>
        </p:txBody>
      </p:sp>
      <p:sp>
        <p:nvSpPr>
          <p:cNvPr id="5" name="Rectangle 4"/>
          <p:cNvSpPr/>
          <p:nvPr/>
        </p:nvSpPr>
        <p:spPr>
          <a:xfrm>
            <a:off x="3000210" y="2047067"/>
            <a:ext cx="792087" cy="504056"/>
          </a:xfrm>
          <a:prstGeom prst="rect">
            <a:avLst/>
          </a:prstGeom>
          <a:solidFill>
            <a:schemeClr val="accent6">
              <a:lumMod val="20000"/>
              <a:lumOff val="80000"/>
            </a:schemeClr>
          </a:solidFill>
          <a:ln>
            <a:solidFill>
              <a:schemeClr val="accent6">
                <a:lumMod val="20000"/>
                <a:lumOff val="8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eaLnBrk="1" fontAlgn="auto" hangingPunct="1">
              <a:spcBef>
                <a:spcPts val="0"/>
              </a:spcBef>
              <a:spcAft>
                <a:spcPts val="0"/>
              </a:spcAft>
            </a:pPr>
            <a:r>
              <a:rPr lang="en-US" sz="1700" dirty="0">
                <a:solidFill>
                  <a:srgbClr val="000000"/>
                </a:solidFill>
              </a:rPr>
              <a:t>DRAMCtrl</a:t>
            </a:r>
          </a:p>
        </p:txBody>
      </p:sp>
      <p:cxnSp>
        <p:nvCxnSpPr>
          <p:cNvPr id="6" name="Straight Connector 5"/>
          <p:cNvCxnSpPr/>
          <p:nvPr/>
        </p:nvCxnSpPr>
        <p:spPr>
          <a:xfrm>
            <a:off x="3440385" y="2601190"/>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3144226" y="3140968"/>
            <a:ext cx="296159"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403648" y="2744642"/>
            <a:ext cx="1740577"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dirty="0">
                <a:solidFill>
                  <a:srgbClr val="006633">
                    <a:lumMod val="75000"/>
                  </a:srgbClr>
                </a:solidFill>
              </a:rPr>
              <a:t>Fast, </a:t>
            </a:r>
            <a:r>
              <a:rPr lang="en-US" b="1" dirty="0">
                <a:solidFill>
                  <a:srgbClr val="006633">
                    <a:lumMod val="75000"/>
                  </a:srgbClr>
                </a:solidFill>
              </a:rPr>
              <a:t>durable</a:t>
            </a:r>
          </a:p>
          <a:p>
            <a:pPr algn="ctr" eaLnBrk="1" fontAlgn="auto" hangingPunct="1">
              <a:spcBef>
                <a:spcPts val="0"/>
              </a:spcBef>
              <a:spcAft>
                <a:spcPts val="0"/>
              </a:spcAft>
            </a:pPr>
            <a:r>
              <a:rPr lang="en-US" dirty="0">
                <a:solidFill>
                  <a:srgbClr val="8C0000"/>
                </a:solidFill>
              </a:rPr>
              <a:t>Small, </a:t>
            </a:r>
          </a:p>
          <a:p>
            <a:pPr algn="ctr" eaLnBrk="1" fontAlgn="auto" hangingPunct="1">
              <a:spcBef>
                <a:spcPts val="0"/>
              </a:spcBef>
              <a:spcAft>
                <a:spcPts val="0"/>
              </a:spcAft>
            </a:pPr>
            <a:r>
              <a:rPr lang="en-US" dirty="0">
                <a:solidFill>
                  <a:srgbClr val="8C0000"/>
                </a:solidFill>
              </a:rPr>
              <a:t>leaky, volatile, </a:t>
            </a:r>
          </a:p>
          <a:p>
            <a:pPr algn="ctr" eaLnBrk="1" fontAlgn="auto" hangingPunct="1">
              <a:spcBef>
                <a:spcPts val="0"/>
              </a:spcBef>
              <a:spcAft>
                <a:spcPts val="0"/>
              </a:spcAft>
            </a:pPr>
            <a:r>
              <a:rPr lang="en-US" dirty="0">
                <a:solidFill>
                  <a:srgbClr val="8C0000"/>
                </a:solidFill>
              </a:rPr>
              <a:t>high-cost</a:t>
            </a:r>
          </a:p>
        </p:txBody>
      </p:sp>
      <p:sp>
        <p:nvSpPr>
          <p:cNvPr id="9" name="Rectangle 8"/>
          <p:cNvSpPr/>
          <p:nvPr/>
        </p:nvSpPr>
        <p:spPr>
          <a:xfrm>
            <a:off x="4440369" y="2744642"/>
            <a:ext cx="4070409"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dirty="0">
                <a:solidFill>
                  <a:srgbClr val="004D26"/>
                </a:solidFill>
              </a:rPr>
              <a:t>Large, non-volatile, low-cost</a:t>
            </a:r>
          </a:p>
          <a:p>
            <a:pPr algn="ctr" eaLnBrk="1" fontAlgn="auto" hangingPunct="1">
              <a:spcBef>
                <a:spcPts val="0"/>
              </a:spcBef>
              <a:spcAft>
                <a:spcPts val="0"/>
              </a:spcAft>
            </a:pPr>
            <a:r>
              <a:rPr lang="en-US" dirty="0">
                <a:solidFill>
                  <a:srgbClr val="8C0000"/>
                </a:solidFill>
              </a:rPr>
              <a:t>Slow, </a:t>
            </a:r>
            <a:r>
              <a:rPr lang="en-US" b="1" dirty="0">
                <a:solidFill>
                  <a:srgbClr val="8C0000"/>
                </a:solidFill>
              </a:rPr>
              <a:t>wears out, </a:t>
            </a:r>
            <a:r>
              <a:rPr lang="en-US" dirty="0">
                <a:solidFill>
                  <a:srgbClr val="8C0000"/>
                </a:solidFill>
              </a:rPr>
              <a:t>high active energy</a:t>
            </a:r>
          </a:p>
        </p:txBody>
      </p:sp>
      <p:cxnSp>
        <p:nvCxnSpPr>
          <p:cNvPr id="10" name="Straight Connector 9"/>
          <p:cNvCxnSpPr/>
          <p:nvPr/>
        </p:nvCxnSpPr>
        <p:spPr>
          <a:xfrm flipH="1">
            <a:off x="4113004" y="3140968"/>
            <a:ext cx="32736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792298" y="2045549"/>
            <a:ext cx="735381" cy="504056"/>
          </a:xfrm>
          <a:prstGeom prst="rect">
            <a:avLst/>
          </a:prstGeom>
          <a:solidFill>
            <a:schemeClr val="accent6">
              <a:lumMod val="40000"/>
              <a:lumOff val="60000"/>
            </a:schemeClr>
          </a:solidFill>
          <a:ln>
            <a:solidFill>
              <a:schemeClr val="accent6">
                <a:lumMod val="40000"/>
                <a:lumOff val="6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eaLnBrk="1" fontAlgn="auto" hangingPunct="1">
              <a:spcBef>
                <a:spcPts val="0"/>
              </a:spcBef>
              <a:spcAft>
                <a:spcPts val="0"/>
              </a:spcAft>
            </a:pPr>
            <a:r>
              <a:rPr lang="en-US" sz="1700" dirty="0">
                <a:solidFill>
                  <a:srgbClr val="303030"/>
                </a:solidFill>
              </a:rPr>
              <a:t>PCM Ctrl</a:t>
            </a:r>
          </a:p>
        </p:txBody>
      </p:sp>
      <p:cxnSp>
        <p:nvCxnSpPr>
          <p:cNvPr id="12" name="Straight Connector 11"/>
          <p:cNvCxnSpPr/>
          <p:nvPr/>
        </p:nvCxnSpPr>
        <p:spPr>
          <a:xfrm>
            <a:off x="4113004" y="2564904"/>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44847" y="2353804"/>
            <a:ext cx="782937" cy="369332"/>
          </a:xfrm>
          <a:prstGeom prst="rect">
            <a:avLst/>
          </a:prstGeom>
          <a:noFill/>
        </p:spPr>
        <p:txBody>
          <a:bodyPr wrap="none" rtlCol="0">
            <a:spAutoFit/>
          </a:bodyPr>
          <a:lstStyle/>
          <a:p>
            <a:pPr eaLnBrk="1" fontAlgn="auto" hangingPunct="1">
              <a:spcBef>
                <a:spcPts val="0"/>
              </a:spcBef>
              <a:spcAft>
                <a:spcPts val="0"/>
              </a:spcAft>
            </a:pPr>
            <a:r>
              <a:rPr lang="en-US" dirty="0">
                <a:solidFill>
                  <a:srgbClr val="303030"/>
                </a:solidFill>
                <a:latin typeface="Tahoma"/>
                <a:ea typeface=""/>
              </a:rPr>
              <a:t>DRAM</a:t>
            </a:r>
          </a:p>
        </p:txBody>
      </p:sp>
      <p:sp>
        <p:nvSpPr>
          <p:cNvPr id="14" name="TextBox 13"/>
          <p:cNvSpPr txBox="1"/>
          <p:nvPr/>
        </p:nvSpPr>
        <p:spPr>
          <a:xfrm>
            <a:off x="4876146" y="2364939"/>
            <a:ext cx="3471323" cy="369332"/>
          </a:xfrm>
          <a:prstGeom prst="rect">
            <a:avLst/>
          </a:prstGeom>
          <a:noFill/>
        </p:spPr>
        <p:txBody>
          <a:bodyPr wrap="none" rtlCol="0">
            <a:spAutoFit/>
          </a:bodyPr>
          <a:lstStyle/>
          <a:p>
            <a:pPr eaLnBrk="1" fontAlgn="auto" hangingPunct="1">
              <a:spcBef>
                <a:spcPts val="0"/>
              </a:spcBef>
              <a:spcAft>
                <a:spcPts val="0"/>
              </a:spcAft>
            </a:pPr>
            <a:r>
              <a:rPr lang="en-US" dirty="0">
                <a:solidFill>
                  <a:srgbClr val="303030"/>
                </a:solidFill>
                <a:latin typeface="Tahoma"/>
                <a:ea typeface=""/>
              </a:rPr>
              <a:t>Phase Change Memory (or Tech. X)</a:t>
            </a:r>
          </a:p>
        </p:txBody>
      </p:sp>
      <p:sp>
        <p:nvSpPr>
          <p:cNvPr id="15" name="TextBox 14"/>
          <p:cNvSpPr txBox="1"/>
          <p:nvPr/>
        </p:nvSpPr>
        <p:spPr>
          <a:xfrm>
            <a:off x="459985" y="4365104"/>
            <a:ext cx="8161209" cy="830997"/>
          </a:xfrm>
          <a:prstGeom prst="rect">
            <a:avLst/>
          </a:prstGeom>
          <a:noFill/>
        </p:spPr>
        <p:txBody>
          <a:bodyPr wrap="none" rtlCol="0">
            <a:spAutoFit/>
          </a:bodyPr>
          <a:lstStyle/>
          <a:p>
            <a:pPr algn="ctr" eaLnBrk="1" fontAlgn="auto" hangingPunct="1">
              <a:spcBef>
                <a:spcPts val="0"/>
              </a:spcBef>
              <a:spcAft>
                <a:spcPts val="0"/>
              </a:spcAft>
            </a:pPr>
            <a:r>
              <a:rPr lang="en-US" sz="2400" dirty="0">
                <a:solidFill>
                  <a:srgbClr val="000000"/>
                </a:solidFill>
                <a:latin typeface="Tahoma"/>
                <a:ea typeface=""/>
              </a:rPr>
              <a:t>Hardware/software manage data allocation and movement </a:t>
            </a:r>
          </a:p>
          <a:p>
            <a:pPr algn="ctr" eaLnBrk="1" fontAlgn="auto" hangingPunct="1">
              <a:spcBef>
                <a:spcPts val="0"/>
              </a:spcBef>
              <a:spcAft>
                <a:spcPts val="0"/>
              </a:spcAft>
            </a:pPr>
            <a:r>
              <a:rPr lang="en-US" sz="2400" dirty="0">
                <a:solidFill>
                  <a:srgbClr val="008000"/>
                </a:solidFill>
                <a:latin typeface="Tahoma"/>
                <a:ea typeface=""/>
              </a:rPr>
              <a:t>to achieve the best of multiple technologies</a:t>
            </a:r>
          </a:p>
        </p:txBody>
      </p:sp>
    </p:spTree>
    <p:extLst>
      <p:ext uri="{BB962C8B-B14F-4D97-AF65-F5344CB8AC3E}">
        <p14:creationId xmlns:p14="http://schemas.microsoft.com/office/powerpoint/2010/main" val="1732118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and Opportunity</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5000" dirty="0">
                <a:solidFill>
                  <a:srgbClr val="FF0000"/>
                </a:solidFill>
              </a:rPr>
              <a:t>Providing the Best of</a:t>
            </a:r>
          </a:p>
          <a:p>
            <a:pPr marL="0" indent="0" algn="ctr">
              <a:buNone/>
            </a:pPr>
            <a:r>
              <a:rPr lang="en-US" sz="5000" dirty="0">
                <a:solidFill>
                  <a:srgbClr val="FF0000"/>
                </a:solidFill>
              </a:rPr>
              <a:t>Multiple Metrics</a:t>
            </a:r>
          </a:p>
          <a:p>
            <a:pPr marL="0" indent="0" algn="ctr">
              <a:buNone/>
            </a:pPr>
            <a:r>
              <a:rPr lang="en-US" sz="5000" dirty="0"/>
              <a:t>with</a:t>
            </a:r>
          </a:p>
          <a:p>
            <a:pPr marL="0" indent="0" algn="ctr">
              <a:buNone/>
            </a:pPr>
            <a:r>
              <a:rPr lang="en-US" sz="5000" dirty="0">
                <a:solidFill>
                  <a:srgbClr val="0000FF"/>
                </a:solidFill>
              </a:rPr>
              <a:t>Multiple Memory Technologies</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35</a:t>
            </a:fld>
            <a:endParaRPr lang="en-US"/>
          </a:p>
        </p:txBody>
      </p:sp>
    </p:spTree>
    <p:extLst>
      <p:ext uri="{BB962C8B-B14F-4D97-AF65-F5344CB8AC3E}">
        <p14:creationId xmlns:p14="http://schemas.microsoft.com/office/powerpoint/2010/main" val="429293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and Opportunity</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36</a:t>
            </a:fld>
            <a:endParaRPr lang="en-US"/>
          </a:p>
        </p:txBody>
      </p:sp>
      <p:sp>
        <p:nvSpPr>
          <p:cNvPr id="5" name="Content Placeholder 2"/>
          <p:cNvSpPr>
            <a:spLocks noGrp="1"/>
          </p:cNvSpPr>
          <p:nvPr>
            <p:ph idx="1"/>
          </p:nvPr>
        </p:nvSpPr>
        <p:spPr>
          <a:xfrm>
            <a:off x="251520" y="1844824"/>
            <a:ext cx="8352928" cy="2088232"/>
          </a:xfrm>
        </p:spPr>
        <p:txBody>
          <a:bodyPr/>
          <a:lstStyle/>
          <a:p>
            <a:pPr marL="0" indent="0" algn="ctr">
              <a:buNone/>
            </a:pPr>
            <a:r>
              <a:rPr lang="en-US" sz="5000" dirty="0">
                <a:solidFill>
                  <a:srgbClr val="FF0000"/>
                </a:solidFill>
              </a:rPr>
              <a:t>Heterogeneous,</a:t>
            </a:r>
          </a:p>
          <a:p>
            <a:pPr marL="0" indent="0" algn="ctr">
              <a:buNone/>
            </a:pPr>
            <a:r>
              <a:rPr lang="en-US" sz="5000" dirty="0">
                <a:solidFill>
                  <a:srgbClr val="FF0000"/>
                </a:solidFill>
              </a:rPr>
              <a:t>Configurable,</a:t>
            </a:r>
          </a:p>
          <a:p>
            <a:pPr marL="0" indent="0" algn="ctr">
              <a:buNone/>
            </a:pPr>
            <a:r>
              <a:rPr lang="en-US" sz="5000" dirty="0">
                <a:solidFill>
                  <a:srgbClr val="FF0000"/>
                </a:solidFill>
              </a:rPr>
              <a:t>Programmable </a:t>
            </a:r>
          </a:p>
          <a:p>
            <a:pPr marL="0" indent="0" algn="ctr">
              <a:buNone/>
            </a:pPr>
            <a:r>
              <a:rPr lang="en-US" sz="5000" dirty="0">
                <a:solidFill>
                  <a:srgbClr val="0000FF"/>
                </a:solidFill>
              </a:rPr>
              <a:t>Memory Systems</a:t>
            </a:r>
          </a:p>
        </p:txBody>
      </p:sp>
    </p:spTree>
    <p:extLst>
      <p:ext uri="{BB962C8B-B14F-4D97-AF65-F5344CB8AC3E}">
        <p14:creationId xmlns:p14="http://schemas.microsoft.com/office/powerpoint/2010/main" val="1746586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Memory Systems: Issues</a:t>
            </a:r>
          </a:p>
        </p:txBody>
      </p:sp>
      <p:sp>
        <p:nvSpPr>
          <p:cNvPr id="3" name="Content Placeholder 2"/>
          <p:cNvSpPr>
            <a:spLocks noGrp="1"/>
          </p:cNvSpPr>
          <p:nvPr>
            <p:ph idx="1"/>
          </p:nvPr>
        </p:nvSpPr>
        <p:spPr/>
        <p:txBody>
          <a:bodyPr/>
          <a:lstStyle/>
          <a:p>
            <a:r>
              <a:rPr lang="en-US" dirty="0"/>
              <a:t>Cache vs. Main Memory</a:t>
            </a:r>
          </a:p>
          <a:p>
            <a:endParaRPr lang="en-US" dirty="0"/>
          </a:p>
          <a:p>
            <a:r>
              <a:rPr lang="en-US" dirty="0"/>
              <a:t>Granularity of Data Move/Manage-</a:t>
            </a:r>
            <a:r>
              <a:rPr lang="en-US" dirty="0" err="1"/>
              <a:t>ment</a:t>
            </a:r>
            <a:r>
              <a:rPr lang="en-US" dirty="0"/>
              <a:t>: Fine or Coarse</a:t>
            </a:r>
          </a:p>
          <a:p>
            <a:endParaRPr lang="en-US" dirty="0"/>
          </a:p>
          <a:p>
            <a:r>
              <a:rPr lang="en-US" dirty="0"/>
              <a:t>Hardware vs. Software vs. HW/SW Cooperative </a:t>
            </a:r>
          </a:p>
          <a:p>
            <a:endParaRPr lang="en-US" dirty="0"/>
          </a:p>
          <a:p>
            <a:r>
              <a:rPr lang="en-US" dirty="0"/>
              <a:t>When to migrate data?</a:t>
            </a:r>
          </a:p>
          <a:p>
            <a:endParaRPr lang="en-US" dirty="0"/>
          </a:p>
          <a:p>
            <a:r>
              <a:rPr lang="en-US" dirty="0"/>
              <a:t>How to design a scalable and efficient large cache?</a:t>
            </a:r>
          </a:p>
          <a:p>
            <a:endParaRPr lang="en-US" dirty="0"/>
          </a:p>
          <a:p>
            <a:r>
              <a:rPr lang="is-IS" dirty="0"/>
              <a:t>…</a:t>
            </a:r>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37</a:t>
            </a:fld>
            <a:endParaRPr lang="en-US"/>
          </a:p>
        </p:txBody>
      </p:sp>
    </p:spTree>
    <p:extLst>
      <p:ext uri="{BB962C8B-B14F-4D97-AF65-F5344CB8AC3E}">
        <p14:creationId xmlns:p14="http://schemas.microsoft.com/office/powerpoint/2010/main" val="93180535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Option: DRAM as a Cache for PCM</a:t>
            </a:r>
          </a:p>
        </p:txBody>
      </p:sp>
      <p:sp>
        <p:nvSpPr>
          <p:cNvPr id="3" name="Content Placeholder 2"/>
          <p:cNvSpPr>
            <a:spLocks noGrp="1"/>
          </p:cNvSpPr>
          <p:nvPr>
            <p:ph idx="1"/>
          </p:nvPr>
        </p:nvSpPr>
        <p:spPr/>
        <p:txBody>
          <a:bodyPr/>
          <a:lstStyle/>
          <a:p>
            <a:r>
              <a:rPr lang="en-US" dirty="0"/>
              <a:t>PCM is main memory; DRAM caches memory rows/blocks</a:t>
            </a:r>
          </a:p>
          <a:p>
            <a:pPr lvl="1"/>
            <a:r>
              <a:rPr lang="en-US" dirty="0"/>
              <a:t>Benefits: Reduced latency on DRAM cache hit; write filtering</a:t>
            </a:r>
          </a:p>
          <a:p>
            <a:r>
              <a:rPr lang="en-US" dirty="0"/>
              <a:t>Memory controller hardware manages the DRAM cache</a:t>
            </a:r>
          </a:p>
          <a:p>
            <a:pPr lvl="1"/>
            <a:r>
              <a:rPr lang="en-US" dirty="0"/>
              <a:t>Benefit: Eliminates system software overhead</a:t>
            </a:r>
          </a:p>
          <a:p>
            <a:endParaRPr lang="en-US" dirty="0"/>
          </a:p>
          <a:p>
            <a:r>
              <a:rPr lang="en-US" dirty="0"/>
              <a:t>Three issues:</a:t>
            </a:r>
          </a:p>
          <a:p>
            <a:pPr lvl="1"/>
            <a:r>
              <a:rPr lang="en-US" dirty="0"/>
              <a:t>What data should be placed in DRAM versus kept in PCM?</a:t>
            </a:r>
          </a:p>
          <a:p>
            <a:pPr lvl="1"/>
            <a:r>
              <a:rPr lang="en-US" dirty="0"/>
              <a:t>What is the granularity of data movement?</a:t>
            </a:r>
          </a:p>
          <a:p>
            <a:pPr lvl="1"/>
            <a:r>
              <a:rPr lang="en-US" dirty="0"/>
              <a:t>How to design a low-cost hardware-managed DRAM cache?</a:t>
            </a:r>
          </a:p>
          <a:p>
            <a:pPr lvl="1"/>
            <a:endParaRPr lang="en-US" dirty="0"/>
          </a:p>
          <a:p>
            <a:r>
              <a:rPr lang="en-US" dirty="0"/>
              <a:t>Two idea directions:</a:t>
            </a:r>
          </a:p>
          <a:p>
            <a:pPr lvl="1"/>
            <a:r>
              <a:rPr lang="en-US" dirty="0">
                <a:solidFill>
                  <a:srgbClr val="0000FF"/>
                </a:solidFill>
              </a:rPr>
              <a:t>Locality-aware data placement </a:t>
            </a:r>
            <a:r>
              <a:rPr lang="en-US" sz="1600" b="1" dirty="0">
                <a:solidFill>
                  <a:schemeClr val="tx2">
                    <a:lumMod val="75000"/>
                  </a:schemeClr>
                </a:solidFill>
              </a:rPr>
              <a:t>[Yoon+ , ICCD 2012]</a:t>
            </a:r>
          </a:p>
          <a:p>
            <a:pPr lvl="1"/>
            <a:r>
              <a:rPr lang="en-US" dirty="0">
                <a:solidFill>
                  <a:srgbClr val="0000FF"/>
                </a:solidFill>
              </a:rPr>
              <a:t>Cheap tag stores and dynamic granularity </a:t>
            </a:r>
            <a:r>
              <a:rPr lang="en-US" sz="1600" b="1" dirty="0">
                <a:solidFill>
                  <a:srgbClr val="004D26"/>
                </a:solidFill>
              </a:rPr>
              <a:t>[Meza+, IEEE CAL 2012]</a:t>
            </a:r>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38</a:t>
            </a:fld>
            <a:endParaRPr lang="en-US" dirty="0"/>
          </a:p>
        </p:txBody>
      </p:sp>
    </p:spTree>
    <p:extLst>
      <p:ext uri="{BB962C8B-B14F-4D97-AF65-F5344CB8AC3E}">
        <p14:creationId xmlns:p14="http://schemas.microsoft.com/office/powerpoint/2010/main" val="6667980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DRAM as a Cache for PCM</a:t>
            </a:r>
          </a:p>
        </p:txBody>
      </p:sp>
      <p:sp>
        <p:nvSpPr>
          <p:cNvPr id="58371" name="Content Placeholder 2"/>
          <p:cNvSpPr>
            <a:spLocks noGrp="1"/>
          </p:cNvSpPr>
          <p:nvPr>
            <p:ph idx="1"/>
          </p:nvPr>
        </p:nvSpPr>
        <p:spPr>
          <a:xfrm>
            <a:off x="228600" y="996950"/>
            <a:ext cx="8610600" cy="5194300"/>
          </a:xfrm>
        </p:spPr>
        <p:txBody>
          <a:bodyPr/>
          <a:lstStyle/>
          <a:p>
            <a:r>
              <a:rPr lang="en-US" sz="2000">
                <a:latin typeface="Tahoma" charset="0"/>
                <a:ea typeface="ＭＳ Ｐゴシック" charset="0"/>
                <a:cs typeface="ＭＳ Ｐゴシック" charset="0"/>
              </a:rPr>
              <a:t>Goal: Achieve the best of both DRAM and PCM/NVM</a:t>
            </a:r>
          </a:p>
          <a:p>
            <a:pPr lvl="1"/>
            <a:r>
              <a:rPr lang="en-US" sz="1800">
                <a:latin typeface="Tahoma" charset="0"/>
                <a:ea typeface="ＭＳ Ｐゴシック" charset="0"/>
              </a:rPr>
              <a:t>Minimize amount of DRAM w/o sacrificing performance, endurance</a:t>
            </a:r>
          </a:p>
          <a:p>
            <a:pPr lvl="1"/>
            <a:r>
              <a:rPr lang="en-US" sz="1800">
                <a:latin typeface="Tahoma" charset="0"/>
                <a:ea typeface="ＭＳ Ｐゴシック" charset="0"/>
              </a:rPr>
              <a:t>DRAM as cache to tolerate PCM latency and write bandwidth</a:t>
            </a:r>
          </a:p>
          <a:p>
            <a:pPr lvl="1"/>
            <a:r>
              <a:rPr lang="en-US" sz="1800">
                <a:latin typeface="Tahoma" charset="0"/>
                <a:ea typeface="ＭＳ Ｐゴシック" charset="0"/>
              </a:rPr>
              <a:t>PCM as main memory to provide large capacity at good cost and power</a:t>
            </a:r>
          </a:p>
          <a:p>
            <a:pPr lvl="1"/>
            <a:endParaRPr lang="en-US">
              <a:latin typeface="Tahoma" charset="0"/>
              <a:ea typeface="ＭＳ Ｐゴシック" charset="0"/>
            </a:endParaRPr>
          </a:p>
          <a:p>
            <a:pPr lvl="1"/>
            <a:endParaRPr lang="en-US">
              <a:latin typeface="Tahoma" charset="0"/>
              <a:ea typeface="ＭＳ Ｐゴシック" charset="0"/>
            </a:endParaRPr>
          </a:p>
          <a:p>
            <a:endParaRPr lang="en-US">
              <a:latin typeface="Tahoma" charset="0"/>
              <a:ea typeface="ＭＳ Ｐゴシック" charset="0"/>
              <a:cs typeface="ＭＳ Ｐゴシック" charset="0"/>
            </a:endParaRPr>
          </a:p>
        </p:txBody>
      </p:sp>
      <p:sp>
        <p:nvSpPr>
          <p:cNvPr id="5837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7CB212FA-A4B6-0640-B851-290D9A10FCB5}" type="slidenum">
              <a:rPr lang="en-US" sz="1600">
                <a:solidFill>
                  <a:srgbClr val="000000"/>
                </a:solidFill>
                <a:latin typeface="Garamond" charset="0"/>
              </a:rPr>
              <a:pPr eaLnBrk="1" hangingPunct="1"/>
              <a:t>39</a:t>
            </a:fld>
            <a:endParaRPr lang="en-US" sz="1600">
              <a:solidFill>
                <a:srgbClr val="000000"/>
              </a:solidFill>
              <a:latin typeface="Garamond" charset="0"/>
            </a:endParaRPr>
          </a:p>
        </p:txBody>
      </p:sp>
      <p:sp>
        <p:nvSpPr>
          <p:cNvPr id="64" name="Rectangle 150"/>
          <p:cNvSpPr>
            <a:spLocks noChangeArrowheads="1"/>
          </p:cNvSpPr>
          <p:nvPr/>
        </p:nvSpPr>
        <p:spPr bwMode="auto">
          <a:xfrm>
            <a:off x="1371601" y="2513013"/>
            <a:ext cx="6588125" cy="3887787"/>
          </a:xfrm>
          <a:prstGeom prst="rect">
            <a:avLst/>
          </a:prstGeom>
          <a:solidFill>
            <a:srgbClr val="DDDDDD"/>
          </a:solidFill>
          <a:ln w="12700">
            <a:solidFill>
              <a:srgbClr val="CCCCFF"/>
            </a:solidFill>
            <a:miter lim="800000"/>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65" name="AutoShape 151"/>
          <p:cNvSpPr>
            <a:spLocks noChangeArrowheads="1"/>
          </p:cNvSpPr>
          <p:nvPr/>
        </p:nvSpPr>
        <p:spPr bwMode="auto">
          <a:xfrm>
            <a:off x="2055814" y="3484563"/>
            <a:ext cx="2447925" cy="1763712"/>
          </a:xfrm>
          <a:prstGeom prst="roundRect">
            <a:avLst>
              <a:gd name="adj" fmla="val 16667"/>
            </a:avLst>
          </a:prstGeom>
          <a:solidFill>
            <a:srgbClr val="CCCCFF"/>
          </a:solidFill>
          <a:ln w="28575">
            <a:solidFill>
              <a:srgbClr val="FF66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66" name="Rectangle 50"/>
          <p:cNvSpPr>
            <a:spLocks noChangeArrowheads="1"/>
          </p:cNvSpPr>
          <p:nvPr/>
        </p:nvSpPr>
        <p:spPr bwMode="auto">
          <a:xfrm>
            <a:off x="5727703" y="2944813"/>
            <a:ext cx="1116013" cy="3132137"/>
          </a:xfrm>
          <a:prstGeom prst="rect">
            <a:avLst/>
          </a:prstGeom>
          <a:noFill/>
          <a:ln w="28575">
            <a:solidFill>
              <a:srgbClr val="000000"/>
            </a:solidFill>
            <a:miter lim="800000"/>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nvGrpSpPr>
          <p:cNvPr id="58376" name="Group 51"/>
          <p:cNvGrpSpPr>
            <a:grpSpLocks/>
          </p:cNvGrpSpPr>
          <p:nvPr/>
        </p:nvGrpSpPr>
        <p:grpSpPr bwMode="auto">
          <a:xfrm>
            <a:off x="5835653" y="3052763"/>
            <a:ext cx="900113" cy="2879725"/>
            <a:chOff x="4581" y="1480"/>
            <a:chExt cx="567" cy="1814"/>
          </a:xfrm>
        </p:grpSpPr>
        <p:grpSp>
          <p:nvGrpSpPr>
            <p:cNvPr id="58413" name="Group 31"/>
            <p:cNvGrpSpPr>
              <a:grpSpLocks/>
            </p:cNvGrpSpPr>
            <p:nvPr/>
          </p:nvGrpSpPr>
          <p:grpSpPr bwMode="auto">
            <a:xfrm>
              <a:off x="4581" y="1593"/>
              <a:ext cx="567" cy="567"/>
              <a:chOff x="4581" y="1593"/>
              <a:chExt cx="567" cy="567"/>
            </a:xfrm>
          </p:grpSpPr>
          <p:sp>
            <p:nvSpPr>
              <p:cNvPr id="82" name="Rectangle 26"/>
              <p:cNvSpPr>
                <a:spLocks noChangeArrowheads="1"/>
              </p:cNvSpPr>
              <p:nvPr/>
            </p:nvSpPr>
            <p:spPr bwMode="auto">
              <a:xfrm>
                <a:off x="4581" y="1593"/>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3" name="Rectangle 27"/>
              <p:cNvSpPr>
                <a:spLocks noChangeArrowheads="1"/>
              </p:cNvSpPr>
              <p:nvPr/>
            </p:nvSpPr>
            <p:spPr bwMode="auto">
              <a:xfrm>
                <a:off x="4581" y="1706"/>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4" name="Rectangle 28"/>
              <p:cNvSpPr>
                <a:spLocks noChangeArrowheads="1"/>
              </p:cNvSpPr>
              <p:nvPr/>
            </p:nvSpPr>
            <p:spPr bwMode="auto">
              <a:xfrm>
                <a:off x="4581" y="1820"/>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5" name="Rectangle 29"/>
              <p:cNvSpPr>
                <a:spLocks noChangeArrowheads="1"/>
              </p:cNvSpPr>
              <p:nvPr/>
            </p:nvSpPr>
            <p:spPr bwMode="auto">
              <a:xfrm>
                <a:off x="4581" y="1934"/>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6" name="Rectangle 30"/>
              <p:cNvSpPr>
                <a:spLocks noChangeArrowheads="1"/>
              </p:cNvSpPr>
              <p:nvPr/>
            </p:nvSpPr>
            <p:spPr bwMode="auto">
              <a:xfrm>
                <a:off x="4581" y="2047"/>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grpSp>
          <p:nvGrpSpPr>
            <p:cNvPr id="58414" name="Group 32"/>
            <p:cNvGrpSpPr>
              <a:grpSpLocks/>
            </p:cNvGrpSpPr>
            <p:nvPr/>
          </p:nvGrpSpPr>
          <p:grpSpPr bwMode="auto">
            <a:xfrm>
              <a:off x="4581" y="2160"/>
              <a:ext cx="567" cy="567"/>
              <a:chOff x="4581" y="1593"/>
              <a:chExt cx="567" cy="567"/>
            </a:xfrm>
          </p:grpSpPr>
          <p:sp>
            <p:nvSpPr>
              <p:cNvPr id="77" name="Rectangle 33"/>
              <p:cNvSpPr>
                <a:spLocks noChangeArrowheads="1"/>
              </p:cNvSpPr>
              <p:nvPr/>
            </p:nvSpPr>
            <p:spPr bwMode="auto">
              <a:xfrm>
                <a:off x="4581" y="1593"/>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8" name="Rectangle 34"/>
              <p:cNvSpPr>
                <a:spLocks noChangeArrowheads="1"/>
              </p:cNvSpPr>
              <p:nvPr/>
            </p:nvSpPr>
            <p:spPr bwMode="auto">
              <a:xfrm>
                <a:off x="4581" y="1706"/>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9" name="Rectangle 35"/>
              <p:cNvSpPr>
                <a:spLocks noChangeArrowheads="1"/>
              </p:cNvSpPr>
              <p:nvPr/>
            </p:nvSpPr>
            <p:spPr bwMode="auto">
              <a:xfrm>
                <a:off x="4581" y="1820"/>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0" name="Rectangle 36"/>
              <p:cNvSpPr>
                <a:spLocks noChangeArrowheads="1"/>
              </p:cNvSpPr>
              <p:nvPr/>
            </p:nvSpPr>
            <p:spPr bwMode="auto">
              <a:xfrm>
                <a:off x="4581" y="1934"/>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1" name="Rectangle 37"/>
              <p:cNvSpPr>
                <a:spLocks noChangeArrowheads="1"/>
              </p:cNvSpPr>
              <p:nvPr/>
            </p:nvSpPr>
            <p:spPr bwMode="auto">
              <a:xfrm>
                <a:off x="4581" y="2047"/>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grpSp>
          <p:nvGrpSpPr>
            <p:cNvPr id="58415" name="Group 38"/>
            <p:cNvGrpSpPr>
              <a:grpSpLocks/>
            </p:cNvGrpSpPr>
            <p:nvPr/>
          </p:nvGrpSpPr>
          <p:grpSpPr bwMode="auto">
            <a:xfrm>
              <a:off x="4581" y="2727"/>
              <a:ext cx="567" cy="567"/>
              <a:chOff x="4581" y="1593"/>
              <a:chExt cx="567" cy="567"/>
            </a:xfrm>
          </p:grpSpPr>
          <p:sp>
            <p:nvSpPr>
              <p:cNvPr id="72" name="Rectangle 39"/>
              <p:cNvSpPr>
                <a:spLocks noChangeArrowheads="1"/>
              </p:cNvSpPr>
              <p:nvPr/>
            </p:nvSpPr>
            <p:spPr bwMode="auto">
              <a:xfrm>
                <a:off x="4581" y="1593"/>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3" name="Rectangle 40"/>
              <p:cNvSpPr>
                <a:spLocks noChangeArrowheads="1"/>
              </p:cNvSpPr>
              <p:nvPr/>
            </p:nvSpPr>
            <p:spPr bwMode="auto">
              <a:xfrm>
                <a:off x="4581" y="1706"/>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4" name="Rectangle 41"/>
              <p:cNvSpPr>
                <a:spLocks noChangeArrowheads="1"/>
              </p:cNvSpPr>
              <p:nvPr/>
            </p:nvSpPr>
            <p:spPr bwMode="auto">
              <a:xfrm>
                <a:off x="4581" y="1820"/>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5" name="Rectangle 42"/>
              <p:cNvSpPr>
                <a:spLocks noChangeArrowheads="1"/>
              </p:cNvSpPr>
              <p:nvPr/>
            </p:nvSpPr>
            <p:spPr bwMode="auto">
              <a:xfrm>
                <a:off x="4581" y="1934"/>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6" name="Rectangle 43"/>
              <p:cNvSpPr>
                <a:spLocks noChangeArrowheads="1"/>
              </p:cNvSpPr>
              <p:nvPr/>
            </p:nvSpPr>
            <p:spPr bwMode="auto">
              <a:xfrm>
                <a:off x="4581" y="2047"/>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sp>
          <p:nvSpPr>
            <p:cNvPr id="71" name="Rectangle 49"/>
            <p:cNvSpPr>
              <a:spLocks noChangeArrowheads="1"/>
            </p:cNvSpPr>
            <p:nvPr/>
          </p:nvSpPr>
          <p:spPr bwMode="auto">
            <a:xfrm>
              <a:off x="4581" y="1480"/>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algn="ctr" defTabSz="914263" eaLnBrk="1" fontAlgn="auto" hangingPunct="1">
                <a:spcBef>
                  <a:spcPts val="0"/>
                </a:spcBef>
                <a:spcAft>
                  <a:spcPts val="0"/>
                </a:spcAft>
                <a:defRPr/>
              </a:pPr>
              <a:r>
                <a:rPr lang="en-US" sz="1400" kern="0">
                  <a:solidFill>
                    <a:sysClr val="windowText" lastClr="000000"/>
                  </a:solidFill>
                  <a:latin typeface="Arial" pitchFamily="-107" charset="0"/>
                  <a:ea typeface="Arial" pitchFamily="-107" charset="0"/>
                  <a:cs typeface="Arial" pitchFamily="-107" charset="0"/>
                </a:rPr>
                <a:t>DATA</a:t>
              </a:r>
            </a:p>
          </p:txBody>
        </p:sp>
      </p:grpSp>
      <p:sp>
        <p:nvSpPr>
          <p:cNvPr id="87" name="Text Box 72" descr="90%"/>
          <p:cNvSpPr txBox="1">
            <a:spLocks noChangeArrowheads="1"/>
          </p:cNvSpPr>
          <p:nvPr/>
        </p:nvSpPr>
        <p:spPr bwMode="auto">
          <a:xfrm>
            <a:off x="5403850" y="2582863"/>
            <a:ext cx="2104398" cy="341622"/>
          </a:xfrm>
          <a:prstGeom prst="rect">
            <a:avLst/>
          </a:prstGeom>
          <a:noFill/>
          <a:ln w="12700">
            <a:noFill/>
            <a:miter lim="800000"/>
            <a:headEnd/>
            <a:tailEnd/>
          </a:ln>
          <a:effectLst/>
        </p:spPr>
        <p:txBody>
          <a:bodyPr wrap="none" lIns="63999" tIns="31999" rIns="63999" bIns="31999">
            <a:spAutoFit/>
          </a:bodyPr>
          <a:lstStyle/>
          <a:p>
            <a:pP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PCM Main Memory</a:t>
            </a:r>
          </a:p>
        </p:txBody>
      </p:sp>
      <p:grpSp>
        <p:nvGrpSpPr>
          <p:cNvPr id="58378" name="Group 100"/>
          <p:cNvGrpSpPr>
            <a:grpSpLocks/>
          </p:cNvGrpSpPr>
          <p:nvPr/>
        </p:nvGrpSpPr>
        <p:grpSpPr bwMode="auto">
          <a:xfrm>
            <a:off x="2487613" y="4024313"/>
            <a:ext cx="1655762" cy="936625"/>
            <a:chOff x="1950" y="2205"/>
            <a:chExt cx="1043" cy="590"/>
          </a:xfrm>
        </p:grpSpPr>
        <p:grpSp>
          <p:nvGrpSpPr>
            <p:cNvPr id="58402" name="Group 93"/>
            <p:cNvGrpSpPr>
              <a:grpSpLocks/>
            </p:cNvGrpSpPr>
            <p:nvPr/>
          </p:nvGrpSpPr>
          <p:grpSpPr bwMode="auto">
            <a:xfrm>
              <a:off x="2313" y="2273"/>
              <a:ext cx="567" cy="454"/>
              <a:chOff x="2381" y="2341"/>
              <a:chExt cx="567" cy="454"/>
            </a:xfrm>
          </p:grpSpPr>
          <p:sp>
            <p:nvSpPr>
              <p:cNvPr id="96" name="Rectangle 81"/>
              <p:cNvSpPr>
                <a:spLocks noChangeArrowheads="1"/>
              </p:cNvSpPr>
              <p:nvPr/>
            </p:nvSpPr>
            <p:spPr bwMode="auto">
              <a:xfrm>
                <a:off x="2381" y="2341"/>
                <a:ext cx="567" cy="113"/>
              </a:xfrm>
              <a:prstGeom prst="rect">
                <a:avLst/>
              </a:prstGeom>
              <a:solidFill>
                <a:srgbClr val="FF99CC"/>
              </a:solidFill>
              <a:ln w="12700">
                <a:solidFill>
                  <a:srgbClr val="000000"/>
                </a:solidFill>
                <a:miter lim="800000"/>
                <a:headEnd/>
                <a:tailEnd/>
              </a:ln>
              <a:effectLst/>
            </p:spPr>
            <p:txBody>
              <a:bodyPr wrap="none" lIns="64008" tIns="32004" rIns="64008" bIns="32004" anchor="ctr"/>
              <a:lstStyle/>
              <a:p>
                <a:pPr algn="ctr" defTabSz="914263" eaLnBrk="1" fontAlgn="auto" hangingPunct="1">
                  <a:spcBef>
                    <a:spcPts val="0"/>
                  </a:spcBef>
                  <a:spcAft>
                    <a:spcPts val="0"/>
                  </a:spcAft>
                  <a:defRPr/>
                </a:pPr>
                <a:r>
                  <a:rPr lang="en-US" sz="1400" kern="0">
                    <a:solidFill>
                      <a:sysClr val="windowText" lastClr="000000"/>
                    </a:solidFill>
                    <a:latin typeface="Arial" pitchFamily="-107" charset="0"/>
                    <a:ea typeface="Arial" pitchFamily="-107" charset="0"/>
                    <a:cs typeface="Arial" pitchFamily="-107" charset="0"/>
                  </a:rPr>
                  <a:t>DATA</a:t>
                </a:r>
              </a:p>
            </p:txBody>
          </p:sp>
          <p:sp>
            <p:nvSpPr>
              <p:cNvPr id="97" name="Rectangle 82"/>
              <p:cNvSpPr>
                <a:spLocks noChangeArrowheads="1"/>
              </p:cNvSpPr>
              <p:nvPr/>
            </p:nvSpPr>
            <p:spPr bwMode="auto">
              <a:xfrm>
                <a:off x="2381" y="2454"/>
                <a:ext cx="567" cy="113"/>
              </a:xfrm>
              <a:prstGeom prst="rect">
                <a:avLst/>
              </a:prstGeom>
              <a:solidFill>
                <a:srgbClr val="FF99CC"/>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98" name="Rectangle 83"/>
              <p:cNvSpPr>
                <a:spLocks noChangeArrowheads="1"/>
              </p:cNvSpPr>
              <p:nvPr/>
            </p:nvSpPr>
            <p:spPr bwMode="auto">
              <a:xfrm>
                <a:off x="2381" y="2568"/>
                <a:ext cx="567" cy="113"/>
              </a:xfrm>
              <a:prstGeom prst="rect">
                <a:avLst/>
              </a:prstGeom>
              <a:solidFill>
                <a:srgbClr val="FF99CC"/>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99" name="Rectangle 84"/>
              <p:cNvSpPr>
                <a:spLocks noChangeArrowheads="1"/>
              </p:cNvSpPr>
              <p:nvPr/>
            </p:nvSpPr>
            <p:spPr bwMode="auto">
              <a:xfrm>
                <a:off x="2381" y="2682"/>
                <a:ext cx="567" cy="113"/>
              </a:xfrm>
              <a:prstGeom prst="rect">
                <a:avLst/>
              </a:prstGeom>
              <a:solidFill>
                <a:srgbClr val="FF99CC"/>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grpSp>
          <p:nvGrpSpPr>
            <p:cNvPr id="58403" name="Group 94"/>
            <p:cNvGrpSpPr>
              <a:grpSpLocks/>
            </p:cNvGrpSpPr>
            <p:nvPr/>
          </p:nvGrpSpPr>
          <p:grpSpPr bwMode="auto">
            <a:xfrm>
              <a:off x="2064" y="2273"/>
              <a:ext cx="136" cy="454"/>
              <a:chOff x="2381" y="2341"/>
              <a:chExt cx="567" cy="454"/>
            </a:xfrm>
          </p:grpSpPr>
          <p:sp>
            <p:nvSpPr>
              <p:cNvPr id="92" name="Rectangle 95"/>
              <p:cNvSpPr>
                <a:spLocks noChangeArrowheads="1"/>
              </p:cNvSpPr>
              <p:nvPr/>
            </p:nvSpPr>
            <p:spPr bwMode="auto">
              <a:xfrm>
                <a:off x="2381" y="2341"/>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algn="ctr" defTabSz="914263" eaLnBrk="1" fontAlgn="auto" hangingPunct="1">
                  <a:spcBef>
                    <a:spcPts val="0"/>
                  </a:spcBef>
                  <a:spcAft>
                    <a:spcPts val="0"/>
                  </a:spcAft>
                  <a:defRPr/>
                </a:pPr>
                <a:r>
                  <a:rPr lang="en-US" sz="1400" kern="0">
                    <a:solidFill>
                      <a:sysClr val="windowText" lastClr="000000"/>
                    </a:solidFill>
                    <a:latin typeface="Arial" pitchFamily="-107" charset="0"/>
                    <a:ea typeface="Arial" pitchFamily="-107" charset="0"/>
                    <a:cs typeface="Arial" pitchFamily="-107" charset="0"/>
                  </a:rPr>
                  <a:t>T</a:t>
                </a:r>
              </a:p>
            </p:txBody>
          </p:sp>
          <p:sp>
            <p:nvSpPr>
              <p:cNvPr id="93" name="Rectangle 96"/>
              <p:cNvSpPr>
                <a:spLocks noChangeArrowheads="1"/>
              </p:cNvSpPr>
              <p:nvPr/>
            </p:nvSpPr>
            <p:spPr bwMode="auto">
              <a:xfrm>
                <a:off x="2381" y="2454"/>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94" name="Rectangle 97"/>
              <p:cNvSpPr>
                <a:spLocks noChangeArrowheads="1"/>
              </p:cNvSpPr>
              <p:nvPr/>
            </p:nvSpPr>
            <p:spPr bwMode="auto">
              <a:xfrm>
                <a:off x="2381" y="2568"/>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95" name="Rectangle 98"/>
              <p:cNvSpPr>
                <a:spLocks noChangeArrowheads="1"/>
              </p:cNvSpPr>
              <p:nvPr/>
            </p:nvSpPr>
            <p:spPr bwMode="auto">
              <a:xfrm>
                <a:off x="2381" y="2682"/>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sp>
          <p:nvSpPr>
            <p:cNvPr id="91" name="Rectangle 99"/>
            <p:cNvSpPr>
              <a:spLocks noChangeArrowheads="1"/>
            </p:cNvSpPr>
            <p:nvPr/>
          </p:nvSpPr>
          <p:spPr bwMode="auto">
            <a:xfrm>
              <a:off x="1950" y="2205"/>
              <a:ext cx="1043" cy="590"/>
            </a:xfrm>
            <a:prstGeom prst="rect">
              <a:avLst/>
            </a:prstGeom>
            <a:noFill/>
            <a:ln w="28575">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grpSp>
        <p:nvGrpSpPr>
          <p:cNvPr id="58379" name="Group 129"/>
          <p:cNvGrpSpPr>
            <a:grpSpLocks/>
          </p:cNvGrpSpPr>
          <p:nvPr/>
        </p:nvGrpSpPr>
        <p:grpSpPr bwMode="auto">
          <a:xfrm>
            <a:off x="4287838" y="5283203"/>
            <a:ext cx="792162" cy="504825"/>
            <a:chOff x="3424" y="2885"/>
            <a:chExt cx="499" cy="318"/>
          </a:xfrm>
        </p:grpSpPr>
        <p:grpSp>
          <p:nvGrpSpPr>
            <p:cNvPr id="58396" name="Group 116"/>
            <p:cNvGrpSpPr>
              <a:grpSpLocks/>
            </p:cNvGrpSpPr>
            <p:nvPr/>
          </p:nvGrpSpPr>
          <p:grpSpPr bwMode="auto">
            <a:xfrm rot="5400000">
              <a:off x="3540" y="2820"/>
              <a:ext cx="272" cy="454"/>
              <a:chOff x="2381" y="2341"/>
              <a:chExt cx="567" cy="454"/>
            </a:xfrm>
          </p:grpSpPr>
          <p:sp>
            <p:nvSpPr>
              <p:cNvPr id="103" name="Rectangle 117"/>
              <p:cNvSpPr>
                <a:spLocks noChangeArrowheads="1"/>
              </p:cNvSpPr>
              <p:nvPr/>
            </p:nvSpPr>
            <p:spPr bwMode="auto">
              <a:xfrm>
                <a:off x="2375" y="2347"/>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04" name="Rectangle 118"/>
              <p:cNvSpPr>
                <a:spLocks noChangeArrowheads="1"/>
              </p:cNvSpPr>
              <p:nvPr/>
            </p:nvSpPr>
            <p:spPr bwMode="auto">
              <a:xfrm>
                <a:off x="2375" y="2460"/>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05" name="Rectangle 119"/>
              <p:cNvSpPr>
                <a:spLocks noChangeArrowheads="1"/>
              </p:cNvSpPr>
              <p:nvPr/>
            </p:nvSpPr>
            <p:spPr bwMode="auto">
              <a:xfrm>
                <a:off x="2375" y="2574"/>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06" name="Rectangle 120"/>
              <p:cNvSpPr>
                <a:spLocks noChangeArrowheads="1"/>
              </p:cNvSpPr>
              <p:nvPr/>
            </p:nvSpPr>
            <p:spPr bwMode="auto">
              <a:xfrm>
                <a:off x="2375" y="2688"/>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sp>
          <p:nvSpPr>
            <p:cNvPr id="102" name="Rectangle 127"/>
            <p:cNvSpPr>
              <a:spLocks noChangeArrowheads="1"/>
            </p:cNvSpPr>
            <p:nvPr/>
          </p:nvSpPr>
          <p:spPr bwMode="auto">
            <a:xfrm>
              <a:off x="3424" y="2885"/>
              <a:ext cx="499" cy="318"/>
            </a:xfrm>
            <a:prstGeom prst="rect">
              <a:avLst/>
            </a:prstGeom>
            <a:noFill/>
            <a:ln w="1905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sp>
        <p:nvSpPr>
          <p:cNvPr id="107" name="Line 128"/>
          <p:cNvSpPr>
            <a:spLocks noChangeShapeType="1"/>
          </p:cNvSpPr>
          <p:nvPr/>
        </p:nvSpPr>
        <p:spPr bwMode="auto">
          <a:xfrm flipH="1">
            <a:off x="4179888" y="4492625"/>
            <a:ext cx="1547812" cy="0"/>
          </a:xfrm>
          <a:prstGeom prst="line">
            <a:avLst/>
          </a:prstGeom>
          <a:noFill/>
          <a:ln w="28575">
            <a:solidFill>
              <a:srgbClr val="000000"/>
            </a:solidFill>
            <a:round/>
            <a:headEnd/>
            <a:tailEnd type="triangle" w="med" len="me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08" name="Line 130"/>
          <p:cNvSpPr>
            <a:spLocks noChangeShapeType="1"/>
          </p:cNvSpPr>
          <p:nvPr/>
        </p:nvSpPr>
        <p:spPr bwMode="auto">
          <a:xfrm>
            <a:off x="3316288" y="4960938"/>
            <a:ext cx="0" cy="574675"/>
          </a:xfrm>
          <a:prstGeom prst="line">
            <a:avLst/>
          </a:prstGeom>
          <a:noFill/>
          <a:ln w="28575">
            <a:solidFill>
              <a:srgbClr val="0000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09" name="Line 131"/>
          <p:cNvSpPr>
            <a:spLocks noChangeShapeType="1"/>
          </p:cNvSpPr>
          <p:nvPr/>
        </p:nvSpPr>
        <p:spPr bwMode="auto">
          <a:xfrm>
            <a:off x="3316288" y="5537200"/>
            <a:ext cx="971550" cy="0"/>
          </a:xfrm>
          <a:prstGeom prst="line">
            <a:avLst/>
          </a:prstGeom>
          <a:noFill/>
          <a:ln w="28575">
            <a:solidFill>
              <a:srgbClr val="000000"/>
            </a:solidFill>
            <a:round/>
            <a:headEnd/>
            <a:tailEnd type="triangle" w="med" len="me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10" name="Line 132"/>
          <p:cNvSpPr>
            <a:spLocks noChangeShapeType="1"/>
          </p:cNvSpPr>
          <p:nvPr/>
        </p:nvSpPr>
        <p:spPr bwMode="auto">
          <a:xfrm>
            <a:off x="5080000" y="5537200"/>
            <a:ext cx="611188" cy="0"/>
          </a:xfrm>
          <a:prstGeom prst="line">
            <a:avLst/>
          </a:prstGeom>
          <a:noFill/>
          <a:ln w="28575">
            <a:solidFill>
              <a:srgbClr val="000000"/>
            </a:solidFill>
            <a:round/>
            <a:headEnd/>
            <a:tailEnd type="triangle" w="med" len="me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11" name="Text Box 133" descr="90%"/>
          <p:cNvSpPr txBox="1">
            <a:spLocks noChangeArrowheads="1"/>
          </p:cNvSpPr>
          <p:nvPr/>
        </p:nvSpPr>
        <p:spPr bwMode="auto">
          <a:xfrm>
            <a:off x="2527300" y="3592513"/>
            <a:ext cx="1488883" cy="341622"/>
          </a:xfrm>
          <a:prstGeom prst="rect">
            <a:avLst/>
          </a:prstGeom>
          <a:noFill/>
          <a:ln w="12700">
            <a:noFill/>
            <a:miter lim="800000"/>
            <a:headEnd/>
            <a:tailEnd/>
          </a:ln>
          <a:effectLst/>
        </p:spPr>
        <p:txBody>
          <a:bodyPr wrap="none" lIns="63999" tIns="31999" rIns="63999" bIns="31999">
            <a:spAutoFit/>
          </a:bodyPr>
          <a:lstStyle/>
          <a:p>
            <a:pP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DRAM Buffer</a:t>
            </a:r>
          </a:p>
        </p:txBody>
      </p:sp>
      <p:sp>
        <p:nvSpPr>
          <p:cNvPr id="112" name="Text Box 134" descr="90%"/>
          <p:cNvSpPr txBox="1">
            <a:spLocks noChangeArrowheads="1"/>
          </p:cNvSpPr>
          <p:nvPr/>
        </p:nvSpPr>
        <p:spPr bwMode="auto">
          <a:xfrm>
            <a:off x="3808415" y="5824539"/>
            <a:ext cx="1793967" cy="310844"/>
          </a:xfrm>
          <a:prstGeom prst="rect">
            <a:avLst/>
          </a:prstGeom>
          <a:noFill/>
          <a:ln w="12700">
            <a:noFill/>
            <a:miter lim="800000"/>
            <a:headEnd/>
            <a:tailEnd/>
          </a:ln>
          <a:effectLst/>
        </p:spPr>
        <p:txBody>
          <a:bodyPr wrap="none" lIns="63999" tIns="31999" rIns="63999" bIns="31999">
            <a:spAutoFit/>
          </a:bodyPr>
          <a:lstStyle/>
          <a:p>
            <a:pPr defTabSz="914263" eaLnBrk="1" fontAlgn="auto" hangingPunct="1">
              <a:spcBef>
                <a:spcPts val="0"/>
              </a:spcBef>
              <a:spcAft>
                <a:spcPts val="0"/>
              </a:spcAft>
              <a:defRPr/>
            </a:pPr>
            <a:r>
              <a:rPr lang="en-US" sz="1600" kern="0">
                <a:solidFill>
                  <a:sysClr val="windowText" lastClr="000000"/>
                </a:solidFill>
                <a:latin typeface="Arial" pitchFamily="-107" charset="0"/>
                <a:ea typeface="Arial" pitchFamily="-107" charset="0"/>
                <a:cs typeface="Arial" pitchFamily="-107" charset="0"/>
              </a:rPr>
              <a:t>PCM Write Queue</a:t>
            </a:r>
          </a:p>
        </p:txBody>
      </p:sp>
      <p:sp>
        <p:nvSpPr>
          <p:cNvPr id="113" name="Text Box 135" descr="90%"/>
          <p:cNvSpPr txBox="1">
            <a:spLocks noChangeArrowheads="1"/>
          </p:cNvSpPr>
          <p:nvPr/>
        </p:nvSpPr>
        <p:spPr bwMode="auto">
          <a:xfrm>
            <a:off x="1803400" y="5176838"/>
            <a:ext cx="1431400" cy="341622"/>
          </a:xfrm>
          <a:prstGeom prst="rect">
            <a:avLst/>
          </a:prstGeom>
          <a:noFill/>
          <a:ln w="12700">
            <a:noFill/>
            <a:miter lim="800000"/>
            <a:headEnd/>
            <a:tailEnd/>
          </a:ln>
          <a:effectLst/>
        </p:spPr>
        <p:txBody>
          <a:bodyPr wrap="none" lIns="63999" tIns="31999" rIns="63999" bIns="31999">
            <a:spAutoFit/>
          </a:bodyPr>
          <a:lstStyle/>
          <a:p>
            <a:pP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T=Tag-Store</a:t>
            </a:r>
          </a:p>
        </p:txBody>
      </p:sp>
      <p:pic>
        <p:nvPicPr>
          <p:cNvPr id="58387" name="Picture 137" descr="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4024313"/>
            <a:ext cx="890588" cy="922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5" name="Text Box 138" descr="90%"/>
          <p:cNvSpPr txBox="1">
            <a:spLocks noChangeArrowheads="1"/>
          </p:cNvSpPr>
          <p:nvPr/>
        </p:nvSpPr>
        <p:spPr bwMode="auto">
          <a:xfrm>
            <a:off x="215900" y="3625850"/>
            <a:ext cx="1168332" cy="341622"/>
          </a:xfrm>
          <a:prstGeom prst="rect">
            <a:avLst/>
          </a:prstGeom>
          <a:noFill/>
          <a:ln w="12700">
            <a:noFill/>
            <a:miter lim="800000"/>
            <a:headEnd/>
            <a:tailEnd/>
          </a:ln>
          <a:effectLst/>
        </p:spPr>
        <p:txBody>
          <a:bodyPr wrap="none" lIns="63999" tIns="31999" rIns="63999" bIns="31999">
            <a:spAutoFit/>
          </a:bodyPr>
          <a:lstStyle/>
          <a:p>
            <a:pP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Processor</a:t>
            </a:r>
          </a:p>
        </p:txBody>
      </p:sp>
      <p:sp>
        <p:nvSpPr>
          <p:cNvPr id="116" name="Line 142"/>
          <p:cNvSpPr>
            <a:spLocks noChangeShapeType="1"/>
          </p:cNvSpPr>
          <p:nvPr/>
        </p:nvSpPr>
        <p:spPr bwMode="auto">
          <a:xfrm flipH="1">
            <a:off x="6880225" y="4492625"/>
            <a:ext cx="1295400" cy="0"/>
          </a:xfrm>
          <a:prstGeom prst="line">
            <a:avLst/>
          </a:prstGeom>
          <a:noFill/>
          <a:ln w="28575">
            <a:solidFill>
              <a:srgbClr val="000000"/>
            </a:solidFill>
            <a:round/>
            <a:headEnd type="triangle" w="med" len="med"/>
            <a:tailEnd type="triangle" w="med" len="me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17" name="Line 143"/>
          <p:cNvSpPr>
            <a:spLocks noChangeShapeType="1"/>
          </p:cNvSpPr>
          <p:nvPr/>
        </p:nvSpPr>
        <p:spPr bwMode="auto">
          <a:xfrm flipH="1">
            <a:off x="1190625" y="4456113"/>
            <a:ext cx="1296988" cy="0"/>
          </a:xfrm>
          <a:prstGeom prst="line">
            <a:avLst/>
          </a:prstGeom>
          <a:noFill/>
          <a:ln w="28575">
            <a:solidFill>
              <a:srgbClr val="000000"/>
            </a:solidFill>
            <a:round/>
            <a:headEnd type="triangle" w="med" len="med"/>
            <a:tailEnd type="triangle" w="med" len="me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18" name="Text Box 144" descr="90%"/>
          <p:cNvSpPr txBox="1">
            <a:spLocks noChangeArrowheads="1"/>
          </p:cNvSpPr>
          <p:nvPr/>
        </p:nvSpPr>
        <p:spPr bwMode="auto">
          <a:xfrm>
            <a:off x="8206599" y="4024312"/>
            <a:ext cx="693705" cy="895620"/>
          </a:xfrm>
          <a:prstGeom prst="rect">
            <a:avLst/>
          </a:prstGeom>
          <a:noFill/>
          <a:ln w="12700">
            <a:noFill/>
            <a:miter lim="800000"/>
            <a:headEnd/>
            <a:tailEnd/>
          </a:ln>
          <a:effectLst/>
        </p:spPr>
        <p:txBody>
          <a:bodyPr wrap="none" lIns="63999" tIns="31999" rIns="63999" bIns="31999">
            <a:spAutoFit/>
          </a:bodyPr>
          <a:lstStyle/>
          <a:p>
            <a:pPr algn="ct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Flash</a:t>
            </a:r>
          </a:p>
          <a:p>
            <a:pPr algn="ct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Or</a:t>
            </a:r>
          </a:p>
          <a:p>
            <a:pPr algn="ct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HDD</a:t>
            </a:r>
          </a:p>
        </p:txBody>
      </p:sp>
      <p:sp>
        <p:nvSpPr>
          <p:cNvPr id="119" name="Oval 146"/>
          <p:cNvSpPr>
            <a:spLocks noChangeArrowheads="1"/>
          </p:cNvSpPr>
          <p:nvPr/>
        </p:nvSpPr>
        <p:spPr bwMode="auto">
          <a:xfrm>
            <a:off x="8212139" y="3952875"/>
            <a:ext cx="720725" cy="107950"/>
          </a:xfrm>
          <a:prstGeom prst="ellipse">
            <a:avLst/>
          </a:prstGeom>
          <a:solidFill>
            <a:srgbClr val="FF0000"/>
          </a:solidFill>
          <a:ln w="12700">
            <a:solidFill>
              <a:srgbClr val="0000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20" name="Oval 147"/>
          <p:cNvSpPr>
            <a:spLocks noChangeArrowheads="1"/>
          </p:cNvSpPr>
          <p:nvPr/>
        </p:nvSpPr>
        <p:spPr bwMode="auto">
          <a:xfrm>
            <a:off x="8212139" y="4924425"/>
            <a:ext cx="720725" cy="107950"/>
          </a:xfrm>
          <a:prstGeom prst="ellipse">
            <a:avLst/>
          </a:prstGeom>
          <a:solidFill>
            <a:srgbClr val="FF0000"/>
          </a:solidFill>
          <a:ln w="12700">
            <a:solidFill>
              <a:srgbClr val="0000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21" name="Line 148"/>
          <p:cNvSpPr>
            <a:spLocks noChangeShapeType="1"/>
          </p:cNvSpPr>
          <p:nvPr/>
        </p:nvSpPr>
        <p:spPr bwMode="auto">
          <a:xfrm>
            <a:off x="8212138" y="4024313"/>
            <a:ext cx="0" cy="971550"/>
          </a:xfrm>
          <a:prstGeom prst="line">
            <a:avLst/>
          </a:prstGeom>
          <a:noFill/>
          <a:ln w="19050">
            <a:solidFill>
              <a:srgbClr val="0000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22" name="Line 149"/>
          <p:cNvSpPr>
            <a:spLocks noChangeShapeType="1"/>
          </p:cNvSpPr>
          <p:nvPr/>
        </p:nvSpPr>
        <p:spPr bwMode="auto">
          <a:xfrm>
            <a:off x="8940800" y="3997325"/>
            <a:ext cx="0" cy="971550"/>
          </a:xfrm>
          <a:prstGeom prst="line">
            <a:avLst/>
          </a:prstGeom>
          <a:noFill/>
          <a:ln w="19050">
            <a:solidFill>
              <a:srgbClr val="0000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2" name="Rectangle 1"/>
          <p:cNvSpPr/>
          <p:nvPr/>
        </p:nvSpPr>
        <p:spPr>
          <a:xfrm>
            <a:off x="35496" y="6525344"/>
            <a:ext cx="9108504" cy="492430"/>
          </a:xfrm>
          <a:prstGeom prst="rect">
            <a:avLst/>
          </a:prstGeom>
        </p:spPr>
        <p:txBody>
          <a:bodyPr wrap="square" lIns="91426" tIns="45714" rIns="91426" bIns="45714">
            <a:spAutoFit/>
          </a:bodyPr>
          <a:lstStyle/>
          <a:p>
            <a:pPr defTabSz="914263" eaLnBrk="1" fontAlgn="auto" hangingPunct="1">
              <a:spcBef>
                <a:spcPts val="0"/>
              </a:spcBef>
              <a:spcAft>
                <a:spcPts val="0"/>
              </a:spcAft>
            </a:pPr>
            <a:r>
              <a:rPr lang="en-US" sz="1300" dirty="0" err="1">
                <a:solidFill>
                  <a:srgbClr val="000000"/>
                </a:solidFill>
                <a:latin typeface="Tahoma" charset="0"/>
                <a:ea typeface="ＭＳ Ｐゴシック" charset="0"/>
                <a:cs typeface="ＭＳ Ｐゴシック" charset="0"/>
              </a:rPr>
              <a:t>Qureshi</a:t>
            </a:r>
            <a:r>
              <a:rPr lang="en-US" sz="1300" dirty="0">
                <a:solidFill>
                  <a:srgbClr val="000000"/>
                </a:solidFill>
                <a:latin typeface="Tahoma" charset="0"/>
                <a:ea typeface="ＭＳ Ｐゴシック" charset="0"/>
                <a:cs typeface="ＭＳ Ｐゴシック" charset="0"/>
              </a:rPr>
              <a:t>+, </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FF"/>
                </a:solidFill>
                <a:latin typeface="Tahoma" charset="0"/>
                <a:ea typeface="ＭＳ Ｐゴシック" charset="0"/>
                <a:cs typeface="ＭＳ Ｐゴシック" charset="0"/>
              </a:rPr>
              <a:t>Scalable high performance main memory system using phase-change memory technology</a:t>
            </a:r>
            <a:r>
              <a:rPr lang="en-US" sz="1300" dirty="0">
                <a:solidFill>
                  <a:srgbClr val="000000"/>
                </a:solidFill>
                <a:latin typeface="Tahoma" charset="0"/>
                <a:ea typeface="ＭＳ Ｐゴシック" charset="0"/>
                <a:cs typeface="ＭＳ Ｐゴシック" charset="0"/>
              </a:rPr>
              <a:t>,</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00"/>
                </a:solidFill>
                <a:latin typeface="Tahoma" charset="0"/>
                <a:ea typeface="ＭＳ Ｐゴシック" charset="0"/>
                <a:cs typeface="ＭＳ Ｐゴシック" charset="0"/>
              </a:rPr>
              <a:t> ISCA 2009. </a:t>
            </a:r>
          </a:p>
          <a:p>
            <a:pPr defTabSz="914263" eaLnBrk="1" fontAlgn="auto" hangingPunct="1">
              <a:spcBef>
                <a:spcPts val="0"/>
              </a:spcBef>
              <a:spcAft>
                <a:spcPts val="0"/>
              </a:spcAft>
            </a:pPr>
            <a:endParaRPr lang="en-US" sz="1300" dirty="0">
              <a:solidFill>
                <a:srgbClr val="000000"/>
              </a:solidFill>
              <a:latin typeface="Tahoma" charset="0"/>
              <a:ea typeface="ＭＳ Ｐゴシック" charset="0"/>
              <a:cs typeface="ＭＳ Ｐゴシック" charset="0"/>
            </a:endParaRPr>
          </a:p>
        </p:txBody>
      </p:sp>
    </p:spTree>
    <p:extLst>
      <p:ext uri="{BB962C8B-B14F-4D97-AF65-F5344CB8AC3E}">
        <p14:creationId xmlns:p14="http://schemas.microsoft.com/office/powerpoint/2010/main" val="291968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1"/>
            <a:ext cx="8915400" cy="1066800"/>
          </a:xfrm>
        </p:spPr>
        <p:txBody>
          <a:bodyPr/>
          <a:lstStyle/>
          <a:p>
            <a:r>
              <a:rPr lang="en-US" dirty="0">
                <a:latin typeface="Garamond" charset="0"/>
                <a:ea typeface="ＭＳ Ｐゴシック" charset="0"/>
                <a:cs typeface="ＭＳ Ｐゴシック" charset="0"/>
              </a:rPr>
              <a:t>Solution 1: New Memory Architectures</a:t>
            </a:r>
          </a:p>
        </p:txBody>
      </p:sp>
      <p:sp>
        <p:nvSpPr>
          <p:cNvPr id="28675" name="Content Placeholder 2"/>
          <p:cNvSpPr>
            <a:spLocks noGrp="1"/>
          </p:cNvSpPr>
          <p:nvPr>
            <p:ph idx="1"/>
          </p:nvPr>
        </p:nvSpPr>
        <p:spPr>
          <a:xfrm>
            <a:off x="107504" y="1124744"/>
            <a:ext cx="9036496" cy="5339680"/>
          </a:xfrm>
        </p:spPr>
        <p:txBody>
          <a:bodyPr/>
          <a:lstStyle/>
          <a:p>
            <a:pPr eaLnBrk="1" hangingPunct="1"/>
            <a:r>
              <a:rPr lang="en-US" dirty="0">
                <a:solidFill>
                  <a:srgbClr val="000000"/>
                </a:solidFill>
                <a:latin typeface="Tahoma" charset="0"/>
                <a:ea typeface="ＭＳ Ｐゴシック" charset="0"/>
                <a:cs typeface="ＭＳ Ｐゴシック" charset="0"/>
              </a:rPr>
              <a:t>Overcome memory shortcomings with</a:t>
            </a:r>
          </a:p>
          <a:p>
            <a:pPr lvl="1" eaLnBrk="1" hangingPunct="1"/>
            <a:r>
              <a:rPr lang="en-US" dirty="0">
                <a:solidFill>
                  <a:srgbClr val="0000FF"/>
                </a:solidFill>
                <a:latin typeface="Tahoma" charset="0"/>
                <a:ea typeface="ＭＳ Ｐゴシック" charset="0"/>
                <a:cs typeface="ＭＳ Ｐゴシック" charset="0"/>
              </a:rPr>
              <a:t>Memory-centric system design</a:t>
            </a:r>
          </a:p>
          <a:p>
            <a:pPr lvl="1" eaLnBrk="1" hangingPunct="1"/>
            <a:r>
              <a:rPr lang="en-US" dirty="0">
                <a:solidFill>
                  <a:srgbClr val="000000"/>
                </a:solidFill>
                <a:latin typeface="Tahoma" charset="0"/>
                <a:ea typeface="ＭＳ Ｐゴシック" charset="0"/>
                <a:cs typeface="ＭＳ Ｐゴシック" charset="0"/>
              </a:rPr>
              <a:t>Novel memory architectures, interfaces, functions</a:t>
            </a:r>
          </a:p>
          <a:p>
            <a:pPr lvl="1" eaLnBrk="1" hangingPunct="1"/>
            <a:r>
              <a:rPr lang="en-US" dirty="0">
                <a:solidFill>
                  <a:srgbClr val="000000"/>
                </a:solidFill>
                <a:latin typeface="Tahoma" charset="0"/>
                <a:ea typeface="ＭＳ Ｐゴシック" charset="0"/>
                <a:cs typeface="ＭＳ Ｐゴシック" charset="0"/>
              </a:rPr>
              <a:t>Better waste management (efficient utilization)</a:t>
            </a:r>
          </a:p>
          <a:p>
            <a:pPr lvl="1" eaLnBrk="1" hangingPunct="1"/>
            <a:endParaRPr lang="en-US" dirty="0">
              <a:solidFill>
                <a:srgbClr val="000000"/>
              </a:solidFill>
              <a:latin typeface="Tahoma" charset="0"/>
              <a:ea typeface="ＭＳ Ｐゴシック" charset="0"/>
              <a:cs typeface="ＭＳ Ｐゴシック" charset="0"/>
            </a:endParaRPr>
          </a:p>
          <a:p>
            <a:pPr lvl="1" eaLnBrk="1" hangingPunct="1"/>
            <a:endParaRPr lang="en-US" sz="900" dirty="0">
              <a:solidFill>
                <a:srgbClr val="000000"/>
              </a:solidFill>
              <a:latin typeface="Tahoma" charset="0"/>
              <a:ea typeface="ＭＳ Ｐゴシック" charset="0"/>
              <a:cs typeface="ＭＳ Ｐゴシック" charset="0"/>
            </a:endParaRPr>
          </a:p>
          <a:p>
            <a:pPr eaLnBrk="1" hangingPunct="1"/>
            <a:r>
              <a:rPr lang="en-US" dirty="0">
                <a:solidFill>
                  <a:srgbClr val="000000"/>
                </a:solidFill>
                <a:latin typeface="Tahoma" charset="0"/>
                <a:ea typeface="ＭＳ Ｐゴシック" charset="0"/>
                <a:cs typeface="ＭＳ Ｐゴシック" charset="0"/>
              </a:rPr>
              <a:t>Key issues to tackle</a:t>
            </a:r>
          </a:p>
          <a:p>
            <a:pPr lvl="1" eaLnBrk="1" hangingPunct="1"/>
            <a:r>
              <a:rPr lang="en-US" dirty="0">
                <a:solidFill>
                  <a:srgbClr val="FF0000"/>
                </a:solidFill>
                <a:latin typeface="Tahoma" charset="0"/>
                <a:ea typeface="ＭＳ Ｐゴシック" charset="0"/>
                <a:cs typeface="ＭＳ Ｐゴシック" charset="0"/>
              </a:rPr>
              <a:t>Enable reliability at low cost </a:t>
            </a:r>
            <a:r>
              <a:rPr lang="en-US" dirty="0">
                <a:solidFill>
                  <a:srgbClr val="FF0000"/>
                </a:solidFill>
                <a:latin typeface="Tahoma" charset="0"/>
                <a:ea typeface="ＭＳ Ｐゴシック" charset="0"/>
                <a:cs typeface="ＭＳ Ｐゴシック" charset="0"/>
                <a:sym typeface="Wingdings"/>
              </a:rPr>
              <a:t> high capacity</a:t>
            </a:r>
            <a:endParaRPr lang="en-US" dirty="0">
              <a:solidFill>
                <a:srgbClr val="FF0000"/>
              </a:solidFill>
              <a:latin typeface="Tahoma" charset="0"/>
              <a:ea typeface="ＭＳ Ｐゴシック" charset="0"/>
              <a:cs typeface="ＭＳ Ｐゴシック" charset="0"/>
            </a:endParaRPr>
          </a:p>
          <a:p>
            <a:pPr lvl="1" eaLnBrk="1" hangingPunct="1"/>
            <a:r>
              <a:rPr lang="en-US" dirty="0">
                <a:solidFill>
                  <a:srgbClr val="FF0000"/>
                </a:solidFill>
                <a:latin typeface="Tahoma" charset="0"/>
                <a:ea typeface="ＭＳ Ｐゴシック" charset="0"/>
                <a:cs typeface="ＭＳ Ｐゴシック" charset="0"/>
              </a:rPr>
              <a:t>Reduce energy</a:t>
            </a:r>
          </a:p>
          <a:p>
            <a:pPr lvl="1" eaLnBrk="1" hangingPunct="1"/>
            <a:r>
              <a:rPr lang="en-US" dirty="0">
                <a:solidFill>
                  <a:srgbClr val="FF0000"/>
                </a:solidFill>
                <a:latin typeface="Tahoma" charset="0"/>
                <a:ea typeface="ＭＳ Ｐゴシック" charset="0"/>
                <a:cs typeface="ＭＳ Ｐゴシック" charset="0"/>
              </a:rPr>
              <a:t>Reduce latency </a:t>
            </a:r>
          </a:p>
          <a:p>
            <a:pPr lvl="1" eaLnBrk="1" hangingPunct="1"/>
            <a:r>
              <a:rPr lang="en-US" dirty="0">
                <a:solidFill>
                  <a:srgbClr val="FF0000"/>
                </a:solidFill>
                <a:latin typeface="Tahoma" charset="0"/>
                <a:ea typeface="ＭＳ Ｐゴシック" charset="0"/>
                <a:cs typeface="ＭＳ Ｐゴシック" charset="0"/>
              </a:rPr>
              <a:t>Improve bandwidth</a:t>
            </a:r>
          </a:p>
          <a:p>
            <a:pPr lvl="1" eaLnBrk="1" hangingPunct="1"/>
            <a:r>
              <a:rPr lang="en-US" dirty="0">
                <a:solidFill>
                  <a:srgbClr val="FF0000"/>
                </a:solidFill>
                <a:latin typeface="Tahoma" charset="0"/>
                <a:ea typeface="ＭＳ Ｐゴシック" charset="0"/>
                <a:cs typeface="ＭＳ Ｐゴシック" charset="0"/>
              </a:rPr>
              <a:t>Reduce waste (capacity, bandwidth, latency)</a:t>
            </a:r>
          </a:p>
          <a:p>
            <a:pPr lvl="1" eaLnBrk="1" hangingPunct="1"/>
            <a:r>
              <a:rPr lang="en-US" dirty="0">
                <a:solidFill>
                  <a:srgbClr val="FF0000"/>
                </a:solidFill>
                <a:latin typeface="Tahoma" charset="0"/>
                <a:ea typeface="ＭＳ Ｐゴシック" charset="0"/>
                <a:cs typeface="ＭＳ Ｐゴシック" charset="0"/>
              </a:rPr>
              <a:t>Enable computation close to data</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5999534" indent="-35999534"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130" eaLnBrk="0" fontAlgn="base" hangingPunct="0">
              <a:spcBef>
                <a:spcPct val="0"/>
              </a:spcBef>
              <a:spcAft>
                <a:spcPct val="0"/>
              </a:spcAft>
              <a:defRPr sz="2400">
                <a:solidFill>
                  <a:schemeClr val="tx1"/>
                </a:solidFill>
                <a:latin typeface="Arial" charset="0"/>
                <a:ea typeface="ＭＳ Ｐゴシック" charset="0"/>
              </a:defRPr>
            </a:lvl6pPr>
            <a:lvl7pPr marL="914259" eaLnBrk="0" fontAlgn="base" hangingPunct="0">
              <a:spcBef>
                <a:spcPct val="0"/>
              </a:spcBef>
              <a:spcAft>
                <a:spcPct val="0"/>
              </a:spcAft>
              <a:defRPr sz="2400">
                <a:solidFill>
                  <a:schemeClr val="tx1"/>
                </a:solidFill>
                <a:latin typeface="Arial" charset="0"/>
                <a:ea typeface="ＭＳ Ｐゴシック" charset="0"/>
              </a:defRPr>
            </a:lvl7pPr>
            <a:lvl8pPr marL="1371390" eaLnBrk="0" fontAlgn="base" hangingPunct="0">
              <a:spcBef>
                <a:spcPct val="0"/>
              </a:spcBef>
              <a:spcAft>
                <a:spcPct val="0"/>
              </a:spcAft>
              <a:defRPr sz="2400">
                <a:solidFill>
                  <a:schemeClr val="tx1"/>
                </a:solidFill>
                <a:latin typeface="Arial" charset="0"/>
                <a:ea typeface="ＭＳ Ｐゴシック" charset="0"/>
              </a:defRPr>
            </a:lvl8pPr>
            <a:lvl9pPr marL="1828519"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E44939-9186-2D4D-AFEC-3982F1727CB1}" type="slidenum">
              <a:rPr lang="en-US" sz="1600">
                <a:solidFill>
                  <a:srgbClr val="000000"/>
                </a:solidFill>
                <a:latin typeface="Garamond" charset="0"/>
              </a:rPr>
              <a:pPr eaLnBrk="1" hangingPunct="1"/>
              <a:t>4</a:t>
            </a:fld>
            <a:endParaRPr lang="en-US" sz="1600" dirty="0">
              <a:solidFill>
                <a:srgbClr val="000000"/>
              </a:solidFill>
              <a:latin typeface="Garamond" charset="0"/>
            </a:endParaRPr>
          </a:p>
        </p:txBody>
      </p:sp>
    </p:spTree>
    <p:extLst>
      <p:ext uri="{BB962C8B-B14F-4D97-AF65-F5344CB8AC3E}">
        <p14:creationId xmlns:p14="http://schemas.microsoft.com/office/powerpoint/2010/main" val="7616047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7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67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atin typeface="Garamond" charset="0"/>
                <a:ea typeface="ＭＳ Ｐゴシック" charset="0"/>
                <a:cs typeface="ＭＳ Ｐゴシック" charset="0"/>
              </a:rPr>
              <a:t>Write Filtering Techniques</a:t>
            </a:r>
          </a:p>
        </p:txBody>
      </p:sp>
      <p:sp>
        <p:nvSpPr>
          <p:cNvPr id="59395" name="Content Placeholder 2"/>
          <p:cNvSpPr>
            <a:spLocks noGrp="1"/>
          </p:cNvSpPr>
          <p:nvPr>
            <p:ph idx="1"/>
          </p:nvPr>
        </p:nvSpPr>
        <p:spPr>
          <a:xfrm>
            <a:off x="228600" y="996950"/>
            <a:ext cx="8915400" cy="5194300"/>
          </a:xfrm>
        </p:spPr>
        <p:txBody>
          <a:bodyPr/>
          <a:lstStyle/>
          <a:p>
            <a:r>
              <a:rPr lang="en-US" sz="2200" dirty="0">
                <a:latin typeface="Tahoma" charset="0"/>
                <a:ea typeface="ＭＳ Ｐゴシック" charset="0"/>
                <a:cs typeface="ＭＳ Ｐゴシック" charset="0"/>
              </a:rPr>
              <a:t>Lazy Write: Pages from disk installed only in DRAM, not PCM</a:t>
            </a:r>
          </a:p>
          <a:p>
            <a:r>
              <a:rPr lang="en-US" sz="2200" dirty="0">
                <a:latin typeface="Tahoma" charset="0"/>
                <a:ea typeface="ＭＳ Ｐゴシック" charset="0"/>
                <a:cs typeface="ＭＳ Ｐゴシック" charset="0"/>
              </a:rPr>
              <a:t>Partial Writes:  Only dirty lines from DRAM page written back</a:t>
            </a:r>
          </a:p>
          <a:p>
            <a:r>
              <a:rPr lang="en-US" sz="2200" dirty="0">
                <a:latin typeface="Tahoma" charset="0"/>
                <a:ea typeface="ＭＳ Ｐゴシック" charset="0"/>
                <a:cs typeface="ＭＳ Ｐゴシック" charset="0"/>
              </a:rPr>
              <a:t>Page Bypass: Discard pages with poor reuse on DRAM eviction</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r>
              <a:rPr lang="en-US" sz="2200" dirty="0" err="1">
                <a:latin typeface="Tahoma" charset="0"/>
                <a:ea typeface="ＭＳ Ｐゴシック" charset="0"/>
                <a:cs typeface="ＭＳ Ｐゴシック" charset="0"/>
              </a:rPr>
              <a:t>Qureshi</a:t>
            </a:r>
            <a:r>
              <a:rPr lang="en-US" sz="2200" dirty="0">
                <a:latin typeface="Tahoma" charset="0"/>
                <a:ea typeface="ＭＳ Ｐゴシック" charset="0"/>
                <a:cs typeface="ＭＳ Ｐゴシック" charset="0"/>
              </a:rPr>
              <a:t> et al., </a:t>
            </a:r>
            <a:r>
              <a:rPr lang="ja-JP" altLang="en-US" sz="2200" dirty="0">
                <a:latin typeface="Tahoma" charset="0"/>
                <a:ea typeface="ＭＳ Ｐゴシック" charset="0"/>
                <a:cs typeface="ＭＳ Ｐゴシック" charset="0"/>
              </a:rPr>
              <a:t>“</a:t>
            </a:r>
            <a:r>
              <a:rPr lang="en-US" sz="2200" dirty="0">
                <a:solidFill>
                  <a:srgbClr val="0000FF"/>
                </a:solidFill>
                <a:latin typeface="Tahoma" charset="0"/>
                <a:ea typeface="ＭＳ Ｐゴシック" charset="0"/>
                <a:cs typeface="ＭＳ Ｐゴシック" charset="0"/>
              </a:rPr>
              <a:t>Scalable high performance main memory system using phase-change memory technology</a:t>
            </a:r>
            <a:r>
              <a:rPr lang="en-US" sz="2200" dirty="0">
                <a:latin typeface="Tahoma" charset="0"/>
                <a:ea typeface="ＭＳ Ｐゴシック" charset="0"/>
                <a:cs typeface="ＭＳ Ｐゴシック" charset="0"/>
              </a:rPr>
              <a:t>,</a:t>
            </a:r>
            <a:r>
              <a:rPr lang="ja-JP" altLang="en-US" sz="2200" dirty="0">
                <a:latin typeface="Tahoma" charset="0"/>
                <a:ea typeface="ＭＳ Ｐゴシック" charset="0"/>
                <a:cs typeface="ＭＳ Ｐゴシック" charset="0"/>
              </a:rPr>
              <a:t>”</a:t>
            </a:r>
            <a:r>
              <a:rPr lang="en-US" sz="2200" dirty="0">
                <a:latin typeface="Tahoma" charset="0"/>
                <a:ea typeface="ＭＳ Ｐゴシック" charset="0"/>
                <a:cs typeface="ＭＳ Ｐゴシック" charset="0"/>
              </a:rPr>
              <a:t> ISCA 2009. </a:t>
            </a:r>
          </a:p>
          <a:p>
            <a:endParaRPr lang="en-US" dirty="0">
              <a:latin typeface="Tahoma" charset="0"/>
              <a:ea typeface="ＭＳ Ｐゴシック" charset="0"/>
              <a:cs typeface="ＭＳ Ｐゴシック" charset="0"/>
            </a:endParaRPr>
          </a:p>
        </p:txBody>
      </p:sp>
      <p:sp>
        <p:nvSpPr>
          <p:cNvPr id="5939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1A9580A7-D427-B743-9427-1D94BAC955C2}" type="slidenum">
              <a:rPr lang="en-US" sz="1600">
                <a:solidFill>
                  <a:srgbClr val="000000"/>
                </a:solidFill>
                <a:latin typeface="Garamond" charset="0"/>
              </a:rPr>
              <a:pPr eaLnBrk="1" hangingPunct="1"/>
              <a:t>40</a:t>
            </a:fld>
            <a:endParaRPr lang="en-US" sz="1600">
              <a:solidFill>
                <a:srgbClr val="000000"/>
              </a:solidFill>
              <a:latin typeface="Garamond" charset="0"/>
            </a:endParaRPr>
          </a:p>
        </p:txBody>
      </p:sp>
      <p:pic>
        <p:nvPicPr>
          <p:cNvPr id="59397" name="Picture 73" descr="90%"/>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008063" y="3792538"/>
            <a:ext cx="666750" cy="75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9398" name="Text Box 74" descr="90%"/>
          <p:cNvSpPr txBox="1">
            <a:spLocks noChangeArrowheads="1"/>
          </p:cNvSpPr>
          <p:nvPr/>
        </p:nvSpPr>
        <p:spPr bwMode="auto">
          <a:xfrm>
            <a:off x="792163" y="3395663"/>
            <a:ext cx="1168332" cy="341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3999" tIns="31999" rIns="63999" bIns="31999">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defTabSz="914263" eaLnBrk="1" hangingPunct="1"/>
            <a:r>
              <a:rPr lang="en-US" sz="1800">
                <a:solidFill>
                  <a:srgbClr val="000000"/>
                </a:solidFill>
              </a:rPr>
              <a:t>Processor</a:t>
            </a:r>
          </a:p>
        </p:txBody>
      </p:sp>
      <p:sp>
        <p:nvSpPr>
          <p:cNvPr id="59399" name="Rectangle 2"/>
          <p:cNvSpPr>
            <a:spLocks noChangeArrowheads="1"/>
          </p:cNvSpPr>
          <p:nvPr/>
        </p:nvSpPr>
        <p:spPr bwMode="auto">
          <a:xfrm>
            <a:off x="2447928" y="2679700"/>
            <a:ext cx="4087813" cy="2882900"/>
          </a:xfrm>
          <a:prstGeom prst="rect">
            <a:avLst/>
          </a:prstGeom>
          <a:solidFill>
            <a:srgbClr val="DDDDDD"/>
          </a:solidFill>
          <a:ln w="12700">
            <a:solidFill>
              <a:schemeClr val="bg2"/>
            </a:solidFill>
            <a:miter lim="800000"/>
            <a:headEnd/>
            <a:tailEnd/>
          </a:ln>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00" name="Rectangle 3"/>
          <p:cNvSpPr>
            <a:spLocks noChangeArrowheads="1"/>
          </p:cNvSpPr>
          <p:nvPr/>
        </p:nvSpPr>
        <p:spPr bwMode="auto">
          <a:xfrm>
            <a:off x="5135563" y="2970213"/>
            <a:ext cx="723900" cy="2349500"/>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grpSp>
        <p:nvGrpSpPr>
          <p:cNvPr id="59401" name="Group 6"/>
          <p:cNvGrpSpPr>
            <a:grpSpLocks/>
          </p:cNvGrpSpPr>
          <p:nvPr/>
        </p:nvGrpSpPr>
        <p:grpSpPr bwMode="auto">
          <a:xfrm>
            <a:off x="5202239" y="3051175"/>
            <a:ext cx="574675" cy="2160588"/>
            <a:chOff x="4581" y="1480"/>
            <a:chExt cx="567" cy="1814"/>
          </a:xfrm>
        </p:grpSpPr>
        <p:grpSp>
          <p:nvGrpSpPr>
            <p:cNvPr id="59435" name="Group 7"/>
            <p:cNvGrpSpPr>
              <a:grpSpLocks/>
            </p:cNvGrpSpPr>
            <p:nvPr/>
          </p:nvGrpSpPr>
          <p:grpSpPr bwMode="auto">
            <a:xfrm>
              <a:off x="4581" y="1593"/>
              <a:ext cx="567" cy="567"/>
              <a:chOff x="4581" y="1593"/>
              <a:chExt cx="567" cy="567"/>
            </a:xfrm>
          </p:grpSpPr>
          <p:sp>
            <p:nvSpPr>
              <p:cNvPr id="59449" name="Rectangle 8"/>
              <p:cNvSpPr>
                <a:spLocks noChangeArrowheads="1"/>
              </p:cNvSpPr>
              <p:nvPr/>
            </p:nvSpPr>
            <p:spPr bwMode="auto">
              <a:xfrm>
                <a:off x="4581" y="1593"/>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50" name="Rectangle 9"/>
              <p:cNvSpPr>
                <a:spLocks noChangeArrowheads="1"/>
              </p:cNvSpPr>
              <p:nvPr/>
            </p:nvSpPr>
            <p:spPr bwMode="auto">
              <a:xfrm>
                <a:off x="4581" y="1706"/>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51" name="Rectangle 10"/>
              <p:cNvSpPr>
                <a:spLocks noChangeArrowheads="1"/>
              </p:cNvSpPr>
              <p:nvPr/>
            </p:nvSpPr>
            <p:spPr bwMode="auto">
              <a:xfrm>
                <a:off x="4581" y="1820"/>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52" name="Rectangle 11"/>
              <p:cNvSpPr>
                <a:spLocks noChangeArrowheads="1"/>
              </p:cNvSpPr>
              <p:nvPr/>
            </p:nvSpPr>
            <p:spPr bwMode="auto">
              <a:xfrm>
                <a:off x="4581" y="1934"/>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53" name="Rectangle 12"/>
              <p:cNvSpPr>
                <a:spLocks noChangeArrowheads="1"/>
              </p:cNvSpPr>
              <p:nvPr/>
            </p:nvSpPr>
            <p:spPr bwMode="auto">
              <a:xfrm>
                <a:off x="4581" y="2047"/>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grpSp>
          <p:nvGrpSpPr>
            <p:cNvPr id="59436" name="Group 13"/>
            <p:cNvGrpSpPr>
              <a:grpSpLocks/>
            </p:cNvGrpSpPr>
            <p:nvPr/>
          </p:nvGrpSpPr>
          <p:grpSpPr bwMode="auto">
            <a:xfrm>
              <a:off x="4581" y="2160"/>
              <a:ext cx="567" cy="567"/>
              <a:chOff x="4581" y="1593"/>
              <a:chExt cx="567" cy="567"/>
            </a:xfrm>
          </p:grpSpPr>
          <p:sp>
            <p:nvSpPr>
              <p:cNvPr id="59444" name="Rectangle 14"/>
              <p:cNvSpPr>
                <a:spLocks noChangeArrowheads="1"/>
              </p:cNvSpPr>
              <p:nvPr/>
            </p:nvSpPr>
            <p:spPr bwMode="auto">
              <a:xfrm>
                <a:off x="4581" y="1593"/>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5" name="Rectangle 15"/>
              <p:cNvSpPr>
                <a:spLocks noChangeArrowheads="1"/>
              </p:cNvSpPr>
              <p:nvPr/>
            </p:nvSpPr>
            <p:spPr bwMode="auto">
              <a:xfrm>
                <a:off x="4581" y="1706"/>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6" name="Rectangle 16"/>
              <p:cNvSpPr>
                <a:spLocks noChangeArrowheads="1"/>
              </p:cNvSpPr>
              <p:nvPr/>
            </p:nvSpPr>
            <p:spPr bwMode="auto">
              <a:xfrm>
                <a:off x="4581" y="1820"/>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7" name="Rectangle 17"/>
              <p:cNvSpPr>
                <a:spLocks noChangeArrowheads="1"/>
              </p:cNvSpPr>
              <p:nvPr/>
            </p:nvSpPr>
            <p:spPr bwMode="auto">
              <a:xfrm>
                <a:off x="4581" y="1934"/>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8" name="Rectangle 18"/>
              <p:cNvSpPr>
                <a:spLocks noChangeArrowheads="1"/>
              </p:cNvSpPr>
              <p:nvPr/>
            </p:nvSpPr>
            <p:spPr bwMode="auto">
              <a:xfrm>
                <a:off x="4581" y="2047"/>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grpSp>
          <p:nvGrpSpPr>
            <p:cNvPr id="59437" name="Group 19"/>
            <p:cNvGrpSpPr>
              <a:grpSpLocks/>
            </p:cNvGrpSpPr>
            <p:nvPr/>
          </p:nvGrpSpPr>
          <p:grpSpPr bwMode="auto">
            <a:xfrm>
              <a:off x="4581" y="2727"/>
              <a:ext cx="567" cy="567"/>
              <a:chOff x="4581" y="1593"/>
              <a:chExt cx="567" cy="567"/>
            </a:xfrm>
          </p:grpSpPr>
          <p:sp>
            <p:nvSpPr>
              <p:cNvPr id="59439" name="Rectangle 20"/>
              <p:cNvSpPr>
                <a:spLocks noChangeArrowheads="1"/>
              </p:cNvSpPr>
              <p:nvPr/>
            </p:nvSpPr>
            <p:spPr bwMode="auto">
              <a:xfrm>
                <a:off x="4581" y="1593"/>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0" name="Rectangle 21"/>
              <p:cNvSpPr>
                <a:spLocks noChangeArrowheads="1"/>
              </p:cNvSpPr>
              <p:nvPr/>
            </p:nvSpPr>
            <p:spPr bwMode="auto">
              <a:xfrm>
                <a:off x="4581" y="1706"/>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1" name="Rectangle 22"/>
              <p:cNvSpPr>
                <a:spLocks noChangeArrowheads="1"/>
              </p:cNvSpPr>
              <p:nvPr/>
            </p:nvSpPr>
            <p:spPr bwMode="auto">
              <a:xfrm>
                <a:off x="4581" y="1820"/>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2" name="Rectangle 23"/>
              <p:cNvSpPr>
                <a:spLocks noChangeArrowheads="1"/>
              </p:cNvSpPr>
              <p:nvPr/>
            </p:nvSpPr>
            <p:spPr bwMode="auto">
              <a:xfrm>
                <a:off x="4581" y="1934"/>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3" name="Rectangle 24"/>
              <p:cNvSpPr>
                <a:spLocks noChangeArrowheads="1"/>
              </p:cNvSpPr>
              <p:nvPr/>
            </p:nvSpPr>
            <p:spPr bwMode="auto">
              <a:xfrm>
                <a:off x="4581" y="2047"/>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sp>
          <p:nvSpPr>
            <p:cNvPr id="59438" name="Rectangle 25"/>
            <p:cNvSpPr>
              <a:spLocks noChangeArrowheads="1"/>
            </p:cNvSpPr>
            <p:nvPr/>
          </p:nvSpPr>
          <p:spPr bwMode="auto">
            <a:xfrm>
              <a:off x="4581" y="1480"/>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algn="ctr" defTabSz="914263" eaLnBrk="1" hangingPunct="1"/>
              <a:r>
                <a:rPr lang="en-US" sz="1400">
                  <a:solidFill>
                    <a:srgbClr val="000000"/>
                  </a:solidFill>
                  <a:ea typeface="ＭＳ Ｐゴシック" charset="0"/>
                  <a:cs typeface="Arial" charset="0"/>
                </a:rPr>
                <a:t>DATA</a:t>
              </a:r>
            </a:p>
          </p:txBody>
        </p:sp>
      </p:grpSp>
      <p:sp>
        <p:nvSpPr>
          <p:cNvPr id="59402" name="Text Box 46" descr="90%"/>
          <p:cNvSpPr txBox="1">
            <a:spLocks noChangeArrowheads="1"/>
          </p:cNvSpPr>
          <p:nvPr/>
        </p:nvSpPr>
        <p:spPr bwMode="auto">
          <a:xfrm>
            <a:off x="4392613" y="2646363"/>
            <a:ext cx="2104398" cy="341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3999" tIns="31999" rIns="63999" bIns="31999">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defTabSz="914263" eaLnBrk="1" hangingPunct="1"/>
            <a:r>
              <a:rPr lang="en-US" sz="1800">
                <a:solidFill>
                  <a:srgbClr val="000000"/>
                </a:solidFill>
              </a:rPr>
              <a:t>PCM Main Memory</a:t>
            </a:r>
          </a:p>
        </p:txBody>
      </p:sp>
      <p:grpSp>
        <p:nvGrpSpPr>
          <p:cNvPr id="59403" name="Group 47"/>
          <p:cNvGrpSpPr>
            <a:grpSpLocks/>
          </p:cNvGrpSpPr>
          <p:nvPr/>
        </p:nvGrpSpPr>
        <p:grpSpPr bwMode="auto">
          <a:xfrm>
            <a:off x="3067051" y="3779838"/>
            <a:ext cx="1057275" cy="703262"/>
            <a:chOff x="1950" y="2205"/>
            <a:chExt cx="1043" cy="590"/>
          </a:xfrm>
        </p:grpSpPr>
        <p:grpSp>
          <p:nvGrpSpPr>
            <p:cNvPr id="59424" name="Group 48"/>
            <p:cNvGrpSpPr>
              <a:grpSpLocks/>
            </p:cNvGrpSpPr>
            <p:nvPr/>
          </p:nvGrpSpPr>
          <p:grpSpPr bwMode="auto">
            <a:xfrm>
              <a:off x="2313" y="2273"/>
              <a:ext cx="567" cy="454"/>
              <a:chOff x="2381" y="2341"/>
              <a:chExt cx="567" cy="454"/>
            </a:xfrm>
          </p:grpSpPr>
          <p:sp>
            <p:nvSpPr>
              <p:cNvPr id="59431" name="Rectangle 49"/>
              <p:cNvSpPr>
                <a:spLocks noChangeArrowheads="1"/>
              </p:cNvSpPr>
              <p:nvPr/>
            </p:nvSpPr>
            <p:spPr bwMode="auto">
              <a:xfrm>
                <a:off x="2381" y="2341"/>
                <a:ext cx="567" cy="113"/>
              </a:xfrm>
              <a:prstGeom prst="rect">
                <a:avLst/>
              </a:prstGeom>
              <a:solidFill>
                <a:srgbClr val="FF99CC"/>
              </a:solidFill>
              <a:ln w="12700">
                <a:solidFill>
                  <a:schemeClr val="tx1"/>
                </a:solidFill>
                <a:miter lim="800000"/>
                <a:headEnd/>
                <a:tailEnd/>
              </a:ln>
            </p:spPr>
            <p:txBody>
              <a:bodyPr wrap="none" lIns="64008" tIns="32004" rIns="64008" bIns="32004" anchor="ctr"/>
              <a:lstStyle/>
              <a:p>
                <a:pPr algn="ctr" defTabSz="914263" eaLnBrk="1" hangingPunct="1"/>
                <a:r>
                  <a:rPr lang="en-US" sz="1400">
                    <a:solidFill>
                      <a:srgbClr val="000000"/>
                    </a:solidFill>
                    <a:ea typeface="ＭＳ Ｐゴシック" charset="0"/>
                    <a:cs typeface="Arial" charset="0"/>
                  </a:rPr>
                  <a:t>DATA</a:t>
                </a:r>
              </a:p>
            </p:txBody>
          </p:sp>
          <p:sp>
            <p:nvSpPr>
              <p:cNvPr id="59432" name="Rectangle 50"/>
              <p:cNvSpPr>
                <a:spLocks noChangeArrowheads="1"/>
              </p:cNvSpPr>
              <p:nvPr/>
            </p:nvSpPr>
            <p:spPr bwMode="auto">
              <a:xfrm>
                <a:off x="2381" y="2454"/>
                <a:ext cx="567" cy="113"/>
              </a:xfrm>
              <a:prstGeom prst="rect">
                <a:avLst/>
              </a:prstGeom>
              <a:solidFill>
                <a:srgbClr val="FF99CC"/>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33" name="Rectangle 51"/>
              <p:cNvSpPr>
                <a:spLocks noChangeArrowheads="1"/>
              </p:cNvSpPr>
              <p:nvPr/>
            </p:nvSpPr>
            <p:spPr bwMode="auto">
              <a:xfrm>
                <a:off x="2381" y="2568"/>
                <a:ext cx="567" cy="113"/>
              </a:xfrm>
              <a:prstGeom prst="rect">
                <a:avLst/>
              </a:prstGeom>
              <a:solidFill>
                <a:srgbClr val="FF99CC"/>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34" name="Rectangle 52"/>
              <p:cNvSpPr>
                <a:spLocks noChangeArrowheads="1"/>
              </p:cNvSpPr>
              <p:nvPr/>
            </p:nvSpPr>
            <p:spPr bwMode="auto">
              <a:xfrm>
                <a:off x="2381" y="2682"/>
                <a:ext cx="567" cy="113"/>
              </a:xfrm>
              <a:prstGeom prst="rect">
                <a:avLst/>
              </a:prstGeom>
              <a:solidFill>
                <a:srgbClr val="FF99CC"/>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grpSp>
          <p:nvGrpSpPr>
            <p:cNvPr id="59425" name="Group 53"/>
            <p:cNvGrpSpPr>
              <a:grpSpLocks/>
            </p:cNvGrpSpPr>
            <p:nvPr/>
          </p:nvGrpSpPr>
          <p:grpSpPr bwMode="auto">
            <a:xfrm>
              <a:off x="2064" y="2273"/>
              <a:ext cx="136" cy="454"/>
              <a:chOff x="2381" y="2341"/>
              <a:chExt cx="567" cy="454"/>
            </a:xfrm>
          </p:grpSpPr>
          <p:sp>
            <p:nvSpPr>
              <p:cNvPr id="59427" name="Rectangle 54"/>
              <p:cNvSpPr>
                <a:spLocks noChangeArrowheads="1"/>
              </p:cNvSpPr>
              <p:nvPr/>
            </p:nvSpPr>
            <p:spPr bwMode="auto">
              <a:xfrm>
                <a:off x="2381" y="2341"/>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algn="ctr" defTabSz="914263" eaLnBrk="1" hangingPunct="1"/>
                <a:r>
                  <a:rPr lang="en-US" sz="1400">
                    <a:solidFill>
                      <a:srgbClr val="000000"/>
                    </a:solidFill>
                    <a:ea typeface="ＭＳ Ｐゴシック" charset="0"/>
                    <a:cs typeface="Arial" charset="0"/>
                  </a:rPr>
                  <a:t>T</a:t>
                </a:r>
              </a:p>
            </p:txBody>
          </p:sp>
          <p:sp>
            <p:nvSpPr>
              <p:cNvPr id="59428" name="Rectangle 55"/>
              <p:cNvSpPr>
                <a:spLocks noChangeArrowheads="1"/>
              </p:cNvSpPr>
              <p:nvPr/>
            </p:nvSpPr>
            <p:spPr bwMode="auto">
              <a:xfrm>
                <a:off x="2381" y="2454"/>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29" name="Rectangle 56"/>
              <p:cNvSpPr>
                <a:spLocks noChangeArrowheads="1"/>
              </p:cNvSpPr>
              <p:nvPr/>
            </p:nvSpPr>
            <p:spPr bwMode="auto">
              <a:xfrm>
                <a:off x="2381" y="2568"/>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30" name="Rectangle 57"/>
              <p:cNvSpPr>
                <a:spLocks noChangeArrowheads="1"/>
              </p:cNvSpPr>
              <p:nvPr/>
            </p:nvSpPr>
            <p:spPr bwMode="auto">
              <a:xfrm>
                <a:off x="2381" y="2682"/>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sp>
          <p:nvSpPr>
            <p:cNvPr id="59426" name="Rectangle 58"/>
            <p:cNvSpPr>
              <a:spLocks noChangeArrowheads="1"/>
            </p:cNvSpPr>
            <p:nvPr/>
          </p:nvSpPr>
          <p:spPr bwMode="auto">
            <a:xfrm>
              <a:off x="1950" y="2205"/>
              <a:ext cx="1043" cy="590"/>
            </a:xfrm>
            <a:prstGeom prst="rect">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grpSp>
        <p:nvGrpSpPr>
          <p:cNvPr id="59404" name="Group 59"/>
          <p:cNvGrpSpPr>
            <a:grpSpLocks/>
          </p:cNvGrpSpPr>
          <p:nvPr/>
        </p:nvGrpSpPr>
        <p:grpSpPr bwMode="auto">
          <a:xfrm>
            <a:off x="4216401" y="4724403"/>
            <a:ext cx="504825" cy="377825"/>
            <a:chOff x="3424" y="2885"/>
            <a:chExt cx="499" cy="318"/>
          </a:xfrm>
        </p:grpSpPr>
        <p:grpSp>
          <p:nvGrpSpPr>
            <p:cNvPr id="59418" name="Group 60"/>
            <p:cNvGrpSpPr>
              <a:grpSpLocks/>
            </p:cNvGrpSpPr>
            <p:nvPr/>
          </p:nvGrpSpPr>
          <p:grpSpPr bwMode="auto">
            <a:xfrm rot="5400000">
              <a:off x="3540" y="2820"/>
              <a:ext cx="272" cy="454"/>
              <a:chOff x="2381" y="2341"/>
              <a:chExt cx="567" cy="454"/>
            </a:xfrm>
          </p:grpSpPr>
          <p:sp>
            <p:nvSpPr>
              <p:cNvPr id="59420" name="Rectangle 61"/>
              <p:cNvSpPr>
                <a:spLocks noChangeArrowheads="1"/>
              </p:cNvSpPr>
              <p:nvPr/>
            </p:nvSpPr>
            <p:spPr bwMode="auto">
              <a:xfrm>
                <a:off x="2381" y="2341"/>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21" name="Rectangle 62"/>
              <p:cNvSpPr>
                <a:spLocks noChangeArrowheads="1"/>
              </p:cNvSpPr>
              <p:nvPr/>
            </p:nvSpPr>
            <p:spPr bwMode="auto">
              <a:xfrm>
                <a:off x="2381" y="2454"/>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22" name="Rectangle 63"/>
              <p:cNvSpPr>
                <a:spLocks noChangeArrowheads="1"/>
              </p:cNvSpPr>
              <p:nvPr/>
            </p:nvSpPr>
            <p:spPr bwMode="auto">
              <a:xfrm>
                <a:off x="2381" y="2568"/>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23" name="Rectangle 64"/>
              <p:cNvSpPr>
                <a:spLocks noChangeArrowheads="1"/>
              </p:cNvSpPr>
              <p:nvPr/>
            </p:nvSpPr>
            <p:spPr bwMode="auto">
              <a:xfrm>
                <a:off x="2381" y="2682"/>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sp>
          <p:nvSpPr>
            <p:cNvPr id="59419" name="Rectangle 65"/>
            <p:cNvSpPr>
              <a:spLocks noChangeArrowheads="1"/>
            </p:cNvSpPr>
            <p:nvPr/>
          </p:nvSpPr>
          <p:spPr bwMode="auto">
            <a:xfrm>
              <a:off x="3424" y="2885"/>
              <a:ext cx="499" cy="318"/>
            </a:xfrm>
            <a:prstGeom prst="rect">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sp>
        <p:nvSpPr>
          <p:cNvPr id="59405" name="Line 66"/>
          <p:cNvSpPr>
            <a:spLocks noChangeShapeType="1"/>
          </p:cNvSpPr>
          <p:nvPr/>
        </p:nvSpPr>
        <p:spPr bwMode="auto">
          <a:xfrm flipH="1">
            <a:off x="4146553" y="4130675"/>
            <a:ext cx="989013"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06" name="Line 67"/>
          <p:cNvSpPr>
            <a:spLocks noChangeShapeType="1"/>
          </p:cNvSpPr>
          <p:nvPr/>
        </p:nvSpPr>
        <p:spPr bwMode="auto">
          <a:xfrm>
            <a:off x="3597275" y="4483100"/>
            <a:ext cx="0" cy="430213"/>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07" name="Line 68"/>
          <p:cNvSpPr>
            <a:spLocks noChangeShapeType="1"/>
          </p:cNvSpPr>
          <p:nvPr/>
        </p:nvSpPr>
        <p:spPr bwMode="auto">
          <a:xfrm>
            <a:off x="3597276" y="4914900"/>
            <a:ext cx="619125"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08" name="Line 69"/>
          <p:cNvSpPr>
            <a:spLocks noChangeShapeType="1"/>
          </p:cNvSpPr>
          <p:nvPr/>
        </p:nvSpPr>
        <p:spPr bwMode="auto">
          <a:xfrm>
            <a:off x="4721225" y="4914900"/>
            <a:ext cx="388938"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09" name="Text Box 70" descr="90%"/>
          <p:cNvSpPr txBox="1">
            <a:spLocks noChangeArrowheads="1"/>
          </p:cNvSpPr>
          <p:nvPr/>
        </p:nvSpPr>
        <p:spPr bwMode="auto">
          <a:xfrm>
            <a:off x="3000377" y="3408363"/>
            <a:ext cx="1488594" cy="341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3999" tIns="31999" rIns="63999" bIns="31999">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defTabSz="914263" eaLnBrk="1" hangingPunct="1"/>
            <a:r>
              <a:rPr lang="en-US" sz="1800">
                <a:solidFill>
                  <a:srgbClr val="000000"/>
                </a:solidFill>
              </a:rPr>
              <a:t>DRAM Buffer</a:t>
            </a:r>
          </a:p>
        </p:txBody>
      </p:sp>
      <p:grpSp>
        <p:nvGrpSpPr>
          <p:cNvPr id="59410" name="Group 87"/>
          <p:cNvGrpSpPr>
            <a:grpSpLocks/>
          </p:cNvGrpSpPr>
          <p:nvPr/>
        </p:nvGrpSpPr>
        <p:grpSpPr bwMode="auto">
          <a:xfrm>
            <a:off x="7161213" y="3705228"/>
            <a:ext cx="573087" cy="879475"/>
            <a:chOff x="4585" y="1470"/>
            <a:chExt cx="361" cy="554"/>
          </a:xfrm>
        </p:grpSpPr>
        <p:sp>
          <p:nvSpPr>
            <p:cNvPr id="59413" name="Text Box 77" descr="90%"/>
            <p:cNvSpPr txBox="1">
              <a:spLocks noChangeArrowheads="1"/>
            </p:cNvSpPr>
            <p:nvPr/>
          </p:nvSpPr>
          <p:spPr bwMode="auto">
            <a:xfrm>
              <a:off x="4585" y="1539"/>
              <a:ext cx="358" cy="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defTabSz="914263" eaLnBrk="1" hangingPunct="1"/>
              <a:r>
                <a:rPr lang="en-US" sz="1400">
                  <a:solidFill>
                    <a:srgbClr val="000000"/>
                  </a:solidFill>
                </a:rPr>
                <a:t>Flash</a:t>
              </a:r>
            </a:p>
            <a:p>
              <a:pPr algn="ctr" defTabSz="914263" eaLnBrk="1" hangingPunct="1"/>
              <a:r>
                <a:rPr lang="en-US" sz="1400">
                  <a:solidFill>
                    <a:srgbClr val="000000"/>
                  </a:solidFill>
                </a:rPr>
                <a:t>Or</a:t>
              </a:r>
            </a:p>
            <a:p>
              <a:pPr algn="ctr" defTabSz="914263" eaLnBrk="1" hangingPunct="1"/>
              <a:r>
                <a:rPr lang="en-US" sz="1400">
                  <a:solidFill>
                    <a:srgbClr val="000000"/>
                  </a:solidFill>
                </a:rPr>
                <a:t>HDD</a:t>
              </a:r>
            </a:p>
          </p:txBody>
        </p:sp>
        <p:sp>
          <p:nvSpPr>
            <p:cNvPr id="59414" name="Oval 78"/>
            <p:cNvSpPr>
              <a:spLocks noChangeArrowheads="1"/>
            </p:cNvSpPr>
            <p:nvPr/>
          </p:nvSpPr>
          <p:spPr bwMode="auto">
            <a:xfrm>
              <a:off x="4603" y="1470"/>
              <a:ext cx="340" cy="56"/>
            </a:xfrm>
            <a:prstGeom prst="ellipse">
              <a:avLst/>
            </a:prstGeom>
            <a:solidFill>
              <a:srgbClr val="FF0000"/>
            </a:solidFill>
            <a:ln w="12700">
              <a:solidFill>
                <a:schemeClr val="tx1"/>
              </a:solidFill>
              <a:round/>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15" name="Oval 79"/>
            <p:cNvSpPr>
              <a:spLocks noChangeArrowheads="1"/>
            </p:cNvSpPr>
            <p:nvPr/>
          </p:nvSpPr>
          <p:spPr bwMode="auto">
            <a:xfrm>
              <a:off x="4603" y="1969"/>
              <a:ext cx="340" cy="55"/>
            </a:xfrm>
            <a:prstGeom prst="ellipse">
              <a:avLst/>
            </a:prstGeom>
            <a:solidFill>
              <a:srgbClr val="FF0000"/>
            </a:solidFill>
            <a:ln w="12700">
              <a:solidFill>
                <a:schemeClr val="tx1"/>
              </a:solidFill>
              <a:round/>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16" name="Line 80"/>
            <p:cNvSpPr>
              <a:spLocks noChangeShapeType="1"/>
            </p:cNvSpPr>
            <p:nvPr/>
          </p:nvSpPr>
          <p:spPr bwMode="auto">
            <a:xfrm>
              <a:off x="4603" y="1507"/>
              <a:ext cx="0" cy="49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17" name="Line 81"/>
            <p:cNvSpPr>
              <a:spLocks noChangeShapeType="1"/>
            </p:cNvSpPr>
            <p:nvPr/>
          </p:nvSpPr>
          <p:spPr bwMode="auto">
            <a:xfrm>
              <a:off x="4946" y="1493"/>
              <a:ext cx="0" cy="499"/>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sp>
        <p:nvSpPr>
          <p:cNvPr id="59411" name="Line 76"/>
          <p:cNvSpPr>
            <a:spLocks noChangeShapeType="1"/>
          </p:cNvSpPr>
          <p:nvPr/>
        </p:nvSpPr>
        <p:spPr bwMode="auto">
          <a:xfrm flipH="1">
            <a:off x="1727200" y="4187825"/>
            <a:ext cx="130175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12" name="Line 86"/>
          <p:cNvSpPr>
            <a:spLocks noChangeShapeType="1"/>
          </p:cNvSpPr>
          <p:nvPr/>
        </p:nvSpPr>
        <p:spPr bwMode="auto">
          <a:xfrm flipH="1">
            <a:off x="5867400" y="4151313"/>
            <a:ext cx="1301750" cy="0"/>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Tree>
    <p:extLst>
      <p:ext uri="{BB962C8B-B14F-4D97-AF65-F5344CB8AC3E}">
        <p14:creationId xmlns:p14="http://schemas.microsoft.com/office/powerpoint/2010/main" val="11332003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1"/>
          <p:cNvSpPr>
            <a:spLocks noGrp="1"/>
          </p:cNvSpPr>
          <p:nvPr>
            <p:ph type="title"/>
          </p:nvPr>
        </p:nvSpPr>
        <p:spPr/>
        <p:txBody>
          <a:bodyPr/>
          <a:lstStyle/>
          <a:p>
            <a:r>
              <a:rPr lang="en-US">
                <a:latin typeface="Garamond" charset="0"/>
                <a:ea typeface="ＭＳ Ｐゴシック" charset="0"/>
                <a:cs typeface="ＭＳ Ｐゴシック" charset="0"/>
              </a:rPr>
              <a:t>Results: DRAM as PCM Cache (I)</a:t>
            </a:r>
          </a:p>
        </p:txBody>
      </p:sp>
      <p:sp>
        <p:nvSpPr>
          <p:cNvPr id="3" name="Content Placeholder 2"/>
          <p:cNvSpPr>
            <a:spLocks noGrp="1"/>
          </p:cNvSpPr>
          <p:nvPr>
            <p:ph idx="1"/>
          </p:nvPr>
        </p:nvSpPr>
        <p:spPr>
          <a:xfrm>
            <a:off x="228600" y="996950"/>
            <a:ext cx="8915400" cy="5194300"/>
          </a:xfrm>
        </p:spPr>
        <p:txBody>
          <a:bodyPr/>
          <a:lstStyle/>
          <a:p>
            <a:pPr marL="457131" indent="-457131"/>
            <a:r>
              <a:rPr lang="en-US" sz="2000">
                <a:latin typeface="Tahoma" charset="0"/>
                <a:ea typeface="ＭＳ Ｐゴシック" charset="0"/>
                <a:cs typeface="ＭＳ Ｐゴシック" charset="0"/>
              </a:rPr>
              <a:t>Simulation of 16-core system, 8GB DRAM main-memory at 320 cycles, HDD (2 ms) with Flash (32 us) with Flash hit-rate of 99%</a:t>
            </a:r>
          </a:p>
          <a:p>
            <a:pPr marL="457131" indent="-457131"/>
            <a:r>
              <a:rPr lang="en-US" sz="2000">
                <a:latin typeface="Tahoma" charset="0"/>
                <a:ea typeface="ＭＳ Ｐゴシック" charset="0"/>
                <a:cs typeface="ＭＳ Ｐゴシック" charset="0"/>
              </a:rPr>
              <a:t>Assumption: PCM 4x denser, 4x slower than DRAM </a:t>
            </a:r>
          </a:p>
          <a:p>
            <a:pPr marL="457131" indent="-457131"/>
            <a:r>
              <a:rPr lang="en-US" sz="2000">
                <a:latin typeface="Tahoma" charset="0"/>
                <a:ea typeface="ＭＳ Ｐゴシック" charset="0"/>
                <a:cs typeface="ＭＳ Ｐゴシック" charset="0"/>
              </a:rPr>
              <a:t>DRAM block size = PCM page size (4kB) </a:t>
            </a:r>
          </a:p>
          <a:p>
            <a:pPr marL="457131" indent="-457131"/>
            <a:endParaRPr lang="en-US">
              <a:latin typeface="Tahoma" charset="0"/>
              <a:ea typeface="ＭＳ Ｐゴシック" charset="0"/>
              <a:cs typeface="ＭＳ Ｐゴシック" charset="0"/>
            </a:endParaRPr>
          </a:p>
        </p:txBody>
      </p:sp>
      <p:sp>
        <p:nvSpPr>
          <p:cNvPr id="6042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79339435-2433-B244-8DF4-E77641DAF1E5}" type="slidenum">
              <a:rPr lang="en-US" sz="1600">
                <a:solidFill>
                  <a:srgbClr val="000000"/>
                </a:solidFill>
                <a:latin typeface="Garamond" charset="0"/>
              </a:rPr>
              <a:pPr eaLnBrk="1" hangingPunct="1"/>
              <a:t>41</a:t>
            </a:fld>
            <a:endParaRPr lang="en-US" sz="1600">
              <a:solidFill>
                <a:srgbClr val="000000"/>
              </a:solidFill>
              <a:latin typeface="Garamond" charset="0"/>
            </a:endParaRPr>
          </a:p>
        </p:txBody>
      </p:sp>
      <p:graphicFrame>
        <p:nvGraphicFramePr>
          <p:cNvPr id="60418" name="Object 2"/>
          <p:cNvGraphicFramePr>
            <a:graphicFrameLocks noChangeAspect="1"/>
          </p:cNvGraphicFramePr>
          <p:nvPr/>
        </p:nvGraphicFramePr>
        <p:xfrm>
          <a:off x="685800" y="2470150"/>
          <a:ext cx="7721600" cy="4083050"/>
        </p:xfrm>
        <a:graphic>
          <a:graphicData uri="http://schemas.openxmlformats.org/presentationml/2006/ole">
            <mc:AlternateContent xmlns:mc="http://schemas.openxmlformats.org/markup-compatibility/2006">
              <mc:Choice xmlns:v="urn:schemas-microsoft-com:vml" Requires="v">
                <p:oleObj spid="_x0000_s3080" name="Worksheet" r:id="rId4" imgW="11382375" imgH="6019800" progId="Excel.Sheet.8">
                  <p:embed/>
                </p:oleObj>
              </mc:Choice>
              <mc:Fallback>
                <p:oleObj name="Worksheet" r:id="rId4" imgW="11382375" imgH="60198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470150"/>
                        <a:ext cx="7721600" cy="40830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Rectangle 5"/>
          <p:cNvSpPr/>
          <p:nvPr/>
        </p:nvSpPr>
        <p:spPr>
          <a:xfrm>
            <a:off x="35496" y="6525344"/>
            <a:ext cx="9108504" cy="492430"/>
          </a:xfrm>
          <a:prstGeom prst="rect">
            <a:avLst/>
          </a:prstGeom>
        </p:spPr>
        <p:txBody>
          <a:bodyPr wrap="square" lIns="91426" tIns="45714" rIns="91426" bIns="45714">
            <a:spAutoFit/>
          </a:bodyPr>
          <a:lstStyle/>
          <a:p>
            <a:pPr defTabSz="914263" eaLnBrk="1" fontAlgn="auto" hangingPunct="1">
              <a:spcBef>
                <a:spcPts val="0"/>
              </a:spcBef>
              <a:spcAft>
                <a:spcPts val="0"/>
              </a:spcAft>
            </a:pPr>
            <a:r>
              <a:rPr lang="en-US" sz="1300" dirty="0" err="1">
                <a:solidFill>
                  <a:srgbClr val="000000"/>
                </a:solidFill>
                <a:latin typeface="Tahoma" charset="0"/>
                <a:ea typeface="ＭＳ Ｐゴシック" charset="0"/>
                <a:cs typeface="ＭＳ Ｐゴシック" charset="0"/>
              </a:rPr>
              <a:t>Qureshi</a:t>
            </a:r>
            <a:r>
              <a:rPr lang="en-US" sz="1300" dirty="0">
                <a:solidFill>
                  <a:srgbClr val="000000"/>
                </a:solidFill>
                <a:latin typeface="Tahoma" charset="0"/>
                <a:ea typeface="ＭＳ Ｐゴシック" charset="0"/>
                <a:cs typeface="ＭＳ Ｐゴシック" charset="0"/>
              </a:rPr>
              <a:t>+, </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FF"/>
                </a:solidFill>
                <a:latin typeface="Tahoma" charset="0"/>
                <a:ea typeface="ＭＳ Ｐゴシック" charset="0"/>
                <a:cs typeface="ＭＳ Ｐゴシック" charset="0"/>
              </a:rPr>
              <a:t>Scalable high performance main memory system using phase-change memory technology</a:t>
            </a:r>
            <a:r>
              <a:rPr lang="en-US" sz="1300" dirty="0">
                <a:solidFill>
                  <a:srgbClr val="000000"/>
                </a:solidFill>
                <a:latin typeface="Tahoma" charset="0"/>
                <a:ea typeface="ＭＳ Ｐゴシック" charset="0"/>
                <a:cs typeface="ＭＳ Ｐゴシック" charset="0"/>
              </a:rPr>
              <a:t>,</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00"/>
                </a:solidFill>
                <a:latin typeface="Tahoma" charset="0"/>
                <a:ea typeface="ＭＳ Ｐゴシック" charset="0"/>
                <a:cs typeface="ＭＳ Ｐゴシック" charset="0"/>
              </a:rPr>
              <a:t> ISCA 2009. </a:t>
            </a:r>
          </a:p>
          <a:p>
            <a:pPr defTabSz="914263" eaLnBrk="1" fontAlgn="auto" hangingPunct="1">
              <a:spcBef>
                <a:spcPts val="0"/>
              </a:spcBef>
              <a:spcAft>
                <a:spcPts val="0"/>
              </a:spcAft>
            </a:pPr>
            <a:endParaRPr lang="en-US" sz="1300" dirty="0">
              <a:solidFill>
                <a:srgbClr val="000000"/>
              </a:solidFill>
              <a:latin typeface="Tahoma" charset="0"/>
              <a:ea typeface="ＭＳ Ｐゴシック" charset="0"/>
              <a:cs typeface="ＭＳ Ｐゴシック" charset="0"/>
            </a:endParaRPr>
          </a:p>
        </p:txBody>
      </p:sp>
    </p:spTree>
    <p:extLst>
      <p:ext uri="{BB962C8B-B14F-4D97-AF65-F5344CB8AC3E}">
        <p14:creationId xmlns:p14="http://schemas.microsoft.com/office/powerpoint/2010/main" val="189933381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1"/>
          <p:cNvSpPr>
            <a:spLocks noGrp="1"/>
          </p:cNvSpPr>
          <p:nvPr>
            <p:ph type="title"/>
          </p:nvPr>
        </p:nvSpPr>
        <p:spPr/>
        <p:txBody>
          <a:bodyPr/>
          <a:lstStyle/>
          <a:p>
            <a:r>
              <a:rPr lang="en-US">
                <a:latin typeface="Garamond" charset="0"/>
                <a:ea typeface="ＭＳ Ｐゴシック" charset="0"/>
                <a:cs typeface="ＭＳ Ｐゴシック" charset="0"/>
              </a:rPr>
              <a:t>Results: DRAM as PCM Cache (II)</a:t>
            </a:r>
          </a:p>
        </p:txBody>
      </p:sp>
      <p:sp>
        <p:nvSpPr>
          <p:cNvPr id="62468" name="Content Placeholder 2"/>
          <p:cNvSpPr>
            <a:spLocks noGrp="1"/>
          </p:cNvSpPr>
          <p:nvPr>
            <p:ph idx="1"/>
          </p:nvPr>
        </p:nvSpPr>
        <p:spPr>
          <a:xfrm>
            <a:off x="228600" y="996950"/>
            <a:ext cx="8915400" cy="5194300"/>
          </a:xfrm>
        </p:spPr>
        <p:txBody>
          <a:bodyPr/>
          <a:lstStyle/>
          <a:p>
            <a:r>
              <a:rPr lang="en-US" dirty="0">
                <a:latin typeface="Tahoma" charset="0"/>
                <a:ea typeface="ＭＳ Ｐゴシック" charset="0"/>
                <a:cs typeface="ＭＳ Ｐゴシック" charset="0"/>
              </a:rPr>
              <a:t>PCM-DRAM Hybrid </a:t>
            </a:r>
            <a:r>
              <a:rPr lang="en-US" dirty="0">
                <a:solidFill>
                  <a:srgbClr val="0000FF"/>
                </a:solidFill>
                <a:latin typeface="Tahoma" charset="0"/>
                <a:ea typeface="ＭＳ Ｐゴシック" charset="0"/>
                <a:cs typeface="ＭＳ Ｐゴシック" charset="0"/>
              </a:rPr>
              <a:t>performs similarly to similar-size DRAM</a:t>
            </a:r>
          </a:p>
          <a:p>
            <a:r>
              <a:rPr lang="en-US" dirty="0">
                <a:solidFill>
                  <a:srgbClr val="0000FF"/>
                </a:solidFill>
                <a:latin typeface="Tahoma" charset="0"/>
                <a:ea typeface="ＭＳ Ｐゴシック" charset="0"/>
                <a:cs typeface="ＭＳ Ｐゴシック" charset="0"/>
              </a:rPr>
              <a:t>Significant energy savings </a:t>
            </a:r>
            <a:r>
              <a:rPr lang="en-US" dirty="0">
                <a:latin typeface="Tahoma" charset="0"/>
                <a:ea typeface="ＭＳ Ｐゴシック" charset="0"/>
                <a:cs typeface="ＭＳ Ｐゴシック" charset="0"/>
              </a:rPr>
              <a:t>with PCM-DRAM Hybrid</a:t>
            </a:r>
          </a:p>
          <a:p>
            <a:r>
              <a:rPr lang="en-US" dirty="0">
                <a:solidFill>
                  <a:srgbClr val="0000FF"/>
                </a:solidFill>
                <a:latin typeface="Tahoma" charset="0"/>
                <a:ea typeface="ＭＳ Ｐゴシック" charset="0"/>
                <a:cs typeface="ＭＳ Ｐゴシック" charset="0"/>
              </a:rPr>
              <a:t>Average lifetime: 9.7 years (no guarantees)</a:t>
            </a:r>
          </a:p>
          <a:p>
            <a:endParaRPr lang="en-US" dirty="0">
              <a:latin typeface="Tahoma" charset="0"/>
              <a:ea typeface="ＭＳ Ｐゴシック" charset="0"/>
              <a:cs typeface="ＭＳ Ｐゴシック" charset="0"/>
            </a:endParaRPr>
          </a:p>
        </p:txBody>
      </p:sp>
      <p:sp>
        <p:nvSpPr>
          <p:cNvPr id="6246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D5FD6C16-E225-1C45-808C-4062CD10365A}" type="slidenum">
              <a:rPr lang="en-US" sz="1600">
                <a:solidFill>
                  <a:srgbClr val="000000"/>
                </a:solidFill>
                <a:latin typeface="Garamond" charset="0"/>
              </a:rPr>
              <a:pPr eaLnBrk="1" hangingPunct="1"/>
              <a:t>42</a:t>
            </a:fld>
            <a:endParaRPr lang="en-US" sz="1600">
              <a:solidFill>
                <a:srgbClr val="000000"/>
              </a:solidFill>
              <a:latin typeface="Garamond" charset="0"/>
            </a:endParaRPr>
          </a:p>
        </p:txBody>
      </p:sp>
      <p:graphicFrame>
        <p:nvGraphicFramePr>
          <p:cNvPr id="62466" name="Object 2"/>
          <p:cNvGraphicFramePr>
            <a:graphicFrameLocks noChangeAspect="1"/>
          </p:cNvGraphicFramePr>
          <p:nvPr/>
        </p:nvGraphicFramePr>
        <p:xfrm>
          <a:off x="1295400" y="2286000"/>
          <a:ext cx="6948488" cy="4184650"/>
        </p:xfrm>
        <a:graphic>
          <a:graphicData uri="http://schemas.openxmlformats.org/presentationml/2006/ole">
            <mc:AlternateContent xmlns:mc="http://schemas.openxmlformats.org/markup-compatibility/2006">
              <mc:Choice xmlns:v="urn:schemas-microsoft-com:vml" Requires="v">
                <p:oleObj spid="_x0000_s4104" name="Worksheet" r:id="rId3" imgW="11687175" imgH="7038975" progId="Excel.Sheet.8">
                  <p:embed/>
                </p:oleObj>
              </mc:Choice>
              <mc:Fallback>
                <p:oleObj name="Worksheet" r:id="rId3" imgW="11687175" imgH="703897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86000"/>
                        <a:ext cx="6948488" cy="4184650"/>
                      </a:xfrm>
                      <a:prstGeom prst="rect">
                        <a:avLst/>
                      </a:prstGeom>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Rectangle 5"/>
          <p:cNvSpPr/>
          <p:nvPr/>
        </p:nvSpPr>
        <p:spPr>
          <a:xfrm>
            <a:off x="35496" y="6525344"/>
            <a:ext cx="9108504" cy="492430"/>
          </a:xfrm>
          <a:prstGeom prst="rect">
            <a:avLst/>
          </a:prstGeom>
        </p:spPr>
        <p:txBody>
          <a:bodyPr wrap="square" lIns="91426" tIns="45714" rIns="91426" bIns="45714">
            <a:spAutoFit/>
          </a:bodyPr>
          <a:lstStyle/>
          <a:p>
            <a:pPr defTabSz="914263" eaLnBrk="1" fontAlgn="auto" hangingPunct="1">
              <a:spcBef>
                <a:spcPts val="0"/>
              </a:spcBef>
              <a:spcAft>
                <a:spcPts val="0"/>
              </a:spcAft>
            </a:pPr>
            <a:r>
              <a:rPr lang="en-US" sz="1300" dirty="0" err="1">
                <a:solidFill>
                  <a:srgbClr val="000000"/>
                </a:solidFill>
                <a:latin typeface="Tahoma" charset="0"/>
                <a:ea typeface="ＭＳ Ｐゴシック" charset="0"/>
                <a:cs typeface="ＭＳ Ｐゴシック" charset="0"/>
              </a:rPr>
              <a:t>Qureshi</a:t>
            </a:r>
            <a:r>
              <a:rPr lang="en-US" sz="1300" dirty="0">
                <a:solidFill>
                  <a:srgbClr val="000000"/>
                </a:solidFill>
                <a:latin typeface="Tahoma" charset="0"/>
                <a:ea typeface="ＭＳ Ｐゴシック" charset="0"/>
                <a:cs typeface="ＭＳ Ｐゴシック" charset="0"/>
              </a:rPr>
              <a:t>+, </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FF"/>
                </a:solidFill>
                <a:latin typeface="Tahoma" charset="0"/>
                <a:ea typeface="ＭＳ Ｐゴシック" charset="0"/>
                <a:cs typeface="ＭＳ Ｐゴシック" charset="0"/>
              </a:rPr>
              <a:t>Scalable high performance main memory system using phase-change memory technology</a:t>
            </a:r>
            <a:r>
              <a:rPr lang="en-US" sz="1300" dirty="0">
                <a:solidFill>
                  <a:srgbClr val="000000"/>
                </a:solidFill>
                <a:latin typeface="Tahoma" charset="0"/>
                <a:ea typeface="ＭＳ Ｐゴシック" charset="0"/>
                <a:cs typeface="ＭＳ Ｐゴシック" charset="0"/>
              </a:rPr>
              <a:t>,</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00"/>
                </a:solidFill>
                <a:latin typeface="Tahoma" charset="0"/>
                <a:ea typeface="ＭＳ Ｐゴシック" charset="0"/>
                <a:cs typeface="ＭＳ Ｐゴシック" charset="0"/>
              </a:rPr>
              <a:t> ISCA 2009. </a:t>
            </a:r>
          </a:p>
          <a:p>
            <a:pPr defTabSz="914263" eaLnBrk="1" fontAlgn="auto" hangingPunct="1">
              <a:spcBef>
                <a:spcPts val="0"/>
              </a:spcBef>
              <a:spcAft>
                <a:spcPts val="0"/>
              </a:spcAft>
            </a:pPr>
            <a:endParaRPr lang="en-US" sz="1300" dirty="0">
              <a:solidFill>
                <a:srgbClr val="000000"/>
              </a:solidFill>
              <a:latin typeface="Tahoma" charset="0"/>
              <a:ea typeface="ＭＳ Ｐゴシック" charset="0"/>
              <a:cs typeface="ＭＳ Ｐゴシック" charset="0"/>
            </a:endParaRPr>
          </a:p>
        </p:txBody>
      </p:sp>
    </p:spTree>
    <p:extLst>
      <p:ext uri="{BB962C8B-B14F-4D97-AF65-F5344CB8AC3E}">
        <p14:creationId xmlns:p14="http://schemas.microsoft.com/office/powerpoint/2010/main" val="67201799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DRAM-PCM Hybrid Memory</a:t>
            </a:r>
          </a:p>
        </p:txBody>
      </p:sp>
      <p:sp>
        <p:nvSpPr>
          <p:cNvPr id="3" name="Content Placeholder 2"/>
          <p:cNvSpPr>
            <a:spLocks noGrp="1"/>
          </p:cNvSpPr>
          <p:nvPr>
            <p:ph idx="1"/>
          </p:nvPr>
        </p:nvSpPr>
        <p:spPr/>
        <p:txBody>
          <a:bodyPr/>
          <a:lstStyle/>
          <a:p>
            <a:r>
              <a:rPr lang="en-US" b="1" dirty="0">
                <a:hlinkClick r:id="rId2"/>
              </a:rPr>
              <a:t>Scalable High-Performance Main Memory System Using Phase-Change Memory Technology</a:t>
            </a:r>
            <a:r>
              <a:rPr lang="en-US" b="1" dirty="0"/>
              <a:t>. </a:t>
            </a:r>
            <a:br>
              <a:rPr lang="en-US" b="1" dirty="0"/>
            </a:br>
            <a:r>
              <a:rPr lang="en-US" dirty="0" err="1"/>
              <a:t>Moinuddin</a:t>
            </a:r>
            <a:r>
              <a:rPr lang="en-US" dirty="0"/>
              <a:t> K. </a:t>
            </a:r>
            <a:r>
              <a:rPr lang="en-US" dirty="0" err="1"/>
              <a:t>Qureshi</a:t>
            </a:r>
            <a:r>
              <a:rPr lang="en-US" u="sng" dirty="0"/>
              <a:t>,</a:t>
            </a:r>
            <a:r>
              <a:rPr lang="en-US" dirty="0"/>
              <a:t> </a:t>
            </a:r>
            <a:r>
              <a:rPr lang="en-US" dirty="0" err="1"/>
              <a:t>Viji</a:t>
            </a:r>
            <a:r>
              <a:rPr lang="en-US" dirty="0"/>
              <a:t> </a:t>
            </a:r>
            <a:r>
              <a:rPr lang="en-US" dirty="0" err="1"/>
              <a:t>Srinivasan</a:t>
            </a:r>
            <a:r>
              <a:rPr lang="en-US" dirty="0"/>
              <a:t>, and Jude A. Rivers </a:t>
            </a:r>
            <a:br>
              <a:rPr lang="en-US" dirty="0"/>
            </a:br>
            <a:r>
              <a:rPr lang="en-US" i="1" dirty="0"/>
              <a:t>Appears in the International Symposium on Computer Architecture (ISCA) 2009</a:t>
            </a:r>
            <a:r>
              <a:rPr lang="en-US" dirty="0"/>
              <a:t>. </a:t>
            </a:r>
          </a:p>
        </p:txBody>
      </p:sp>
      <p:sp>
        <p:nvSpPr>
          <p:cNvPr id="4" name="Slide Number Placeholder 3"/>
          <p:cNvSpPr>
            <a:spLocks noGrp="1"/>
          </p:cNvSpPr>
          <p:nvPr>
            <p:ph type="sldNum" sz="quarter" idx="11"/>
          </p:nvPr>
        </p:nvSpPr>
        <p:spPr/>
        <p:txBody>
          <a:bodyPr/>
          <a:lstStyle/>
          <a:p>
            <a:fld id="{481389B1-16D0-EE4E-960B-3BEB333B27E2}" type="slidenum">
              <a:rPr lang="en-US" smtClean="0"/>
              <a:pPr/>
              <a:t>43</a:t>
            </a:fld>
            <a:endParaRPr lang="en-US"/>
          </a:p>
        </p:txBody>
      </p:sp>
      <p:pic>
        <p:nvPicPr>
          <p:cNvPr id="5" name="Picture 4"/>
          <p:cNvPicPr>
            <a:picLocks noChangeAspect="1"/>
          </p:cNvPicPr>
          <p:nvPr/>
        </p:nvPicPr>
        <p:blipFill>
          <a:blip r:embed="rId3"/>
          <a:stretch>
            <a:fillRect/>
          </a:stretch>
        </p:blipFill>
        <p:spPr>
          <a:xfrm>
            <a:off x="0" y="3573016"/>
            <a:ext cx="9144000" cy="2829271"/>
          </a:xfrm>
          <a:prstGeom prst="rect">
            <a:avLst/>
          </a:prstGeom>
        </p:spPr>
      </p:pic>
    </p:spTree>
    <p:extLst>
      <p:ext uri="{BB962C8B-B14F-4D97-AF65-F5344CB8AC3E}">
        <p14:creationId xmlns:p14="http://schemas.microsoft.com/office/powerpoint/2010/main" val="98992558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flipV="1">
            <a:off x="2352982" y="2133600"/>
            <a:ext cx="0" cy="534748"/>
          </a:xfrm>
          <a:prstGeom prst="line">
            <a:avLst/>
          </a:prstGeom>
          <a:effectLst/>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r>
              <a:rPr lang="en-US" dirty="0"/>
              <a:t>Data Placement in Hybrid Memory</a:t>
            </a:r>
          </a:p>
        </p:txBody>
      </p:sp>
      <p:sp>
        <p:nvSpPr>
          <p:cNvPr id="3" name="Content Placeholder 2"/>
          <p:cNvSpPr>
            <a:spLocks noGrp="1"/>
          </p:cNvSpPr>
          <p:nvPr>
            <p:ph idx="1"/>
          </p:nvPr>
        </p:nvSpPr>
        <p:spPr>
          <a:xfrm>
            <a:off x="228600" y="5373216"/>
            <a:ext cx="8915400" cy="1310812"/>
          </a:xfrm>
        </p:spPr>
        <p:txBody>
          <a:bodyPr/>
          <a:lstStyle/>
          <a:p>
            <a:r>
              <a:rPr lang="en-US" sz="2000" dirty="0"/>
              <a:t>Memory A is fast, but small</a:t>
            </a:r>
          </a:p>
          <a:p>
            <a:r>
              <a:rPr lang="en-US" sz="2000" dirty="0"/>
              <a:t>Load should be balanced on both channels?</a:t>
            </a:r>
          </a:p>
          <a:p>
            <a:r>
              <a:rPr lang="en-US" sz="2000" dirty="0"/>
              <a:t>Page migrations have performance and energy overhead </a:t>
            </a:r>
          </a:p>
          <a:p>
            <a:pPr marL="344487" lvl="1" indent="0">
              <a:buNone/>
            </a:pP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44</a:t>
            </a:fld>
            <a:endParaRPr lang="en-US" altLang="en-US"/>
          </a:p>
        </p:txBody>
      </p:sp>
      <p:cxnSp>
        <p:nvCxnSpPr>
          <p:cNvPr id="30" name="Straight Connector 29"/>
          <p:cNvCxnSpPr/>
          <p:nvPr/>
        </p:nvCxnSpPr>
        <p:spPr>
          <a:xfrm>
            <a:off x="4533503" y="1542340"/>
            <a:ext cx="0" cy="156551"/>
          </a:xfrm>
          <a:prstGeom prst="line">
            <a:avLst/>
          </a:prstGeom>
          <a:effectLst/>
        </p:spPr>
        <p:style>
          <a:lnRef idx="2">
            <a:schemeClr val="dk1"/>
          </a:lnRef>
          <a:fillRef idx="0">
            <a:schemeClr val="dk1"/>
          </a:fillRef>
          <a:effectRef idx="1">
            <a:schemeClr val="dk1"/>
          </a:effectRef>
          <a:fontRef idx="minor">
            <a:schemeClr val="tx1"/>
          </a:fontRef>
        </p:style>
      </p:cxnSp>
      <p:sp>
        <p:nvSpPr>
          <p:cNvPr id="31" name="Rectangle 30"/>
          <p:cNvSpPr/>
          <p:nvPr/>
        </p:nvSpPr>
        <p:spPr>
          <a:xfrm>
            <a:off x="557971" y="2590800"/>
            <a:ext cx="3480629" cy="1465207"/>
          </a:xfrm>
          <a:prstGeom prst="rect">
            <a:avLst/>
          </a:prstGeom>
          <a:solidFill>
            <a:schemeClr val="accent3">
              <a:lumMod val="95000"/>
            </a:schemeClr>
          </a:solidFill>
          <a:ln w="76200">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pPr algn="ctr" eaLnBrk="1" fontAlgn="auto" hangingPunct="1">
              <a:spcBef>
                <a:spcPts val="0"/>
              </a:spcBef>
              <a:spcAft>
                <a:spcPts val="0"/>
              </a:spcAft>
            </a:pPr>
            <a:endParaRPr lang="en-US">
              <a:solidFill>
                <a:srgbClr val="000000"/>
              </a:solidFill>
            </a:endParaRPr>
          </a:p>
        </p:txBody>
      </p:sp>
      <p:sp>
        <p:nvSpPr>
          <p:cNvPr id="32" name="Rectangle 31"/>
          <p:cNvSpPr/>
          <p:nvPr/>
        </p:nvSpPr>
        <p:spPr>
          <a:xfrm>
            <a:off x="5157121" y="2590800"/>
            <a:ext cx="3316004" cy="1465207"/>
          </a:xfrm>
          <a:prstGeom prst="rect">
            <a:avLst/>
          </a:prstGeom>
          <a:solidFill>
            <a:schemeClr val="accent3">
              <a:lumMod val="95000"/>
            </a:schemeClr>
          </a:solidFill>
          <a:ln w="76200">
            <a:solidFill>
              <a:srgbClr val="99CC00"/>
            </a:solidFill>
          </a:ln>
        </p:spPr>
        <p:style>
          <a:lnRef idx="1">
            <a:schemeClr val="accent1"/>
          </a:lnRef>
          <a:fillRef idx="2">
            <a:schemeClr val="accent1"/>
          </a:fillRef>
          <a:effectRef idx="1">
            <a:schemeClr val="accent1"/>
          </a:effectRef>
          <a:fontRef idx="minor">
            <a:schemeClr val="dk1"/>
          </a:fontRef>
        </p:style>
        <p:txBody>
          <a:bodyPr rtlCol="0" anchor="ctr"/>
          <a:lstStyle/>
          <a:p>
            <a:pPr algn="ctr" eaLnBrk="1" fontAlgn="auto" hangingPunct="1">
              <a:spcBef>
                <a:spcPts val="0"/>
              </a:spcBef>
              <a:spcAft>
                <a:spcPts val="0"/>
              </a:spcAft>
            </a:pPr>
            <a:endParaRPr lang="en-US">
              <a:solidFill>
                <a:srgbClr val="000000"/>
              </a:solidFill>
            </a:endParaRPr>
          </a:p>
        </p:txBody>
      </p:sp>
      <p:cxnSp>
        <p:nvCxnSpPr>
          <p:cNvPr id="47" name="Straight Connector 46"/>
          <p:cNvCxnSpPr/>
          <p:nvPr/>
        </p:nvCxnSpPr>
        <p:spPr>
          <a:xfrm flipV="1">
            <a:off x="6815123" y="2057400"/>
            <a:ext cx="0" cy="534748"/>
          </a:xfrm>
          <a:prstGeom prst="line">
            <a:avLst/>
          </a:prstGeom>
          <a:effectLst/>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783322" y="2133600"/>
            <a:ext cx="1569660" cy="461665"/>
          </a:xfrm>
          <a:prstGeom prst="rect">
            <a:avLst/>
          </a:prstGeom>
          <a:noFill/>
        </p:spPr>
        <p:txBody>
          <a:bodyPr wrap="none" rtlCol="0">
            <a:spAutoFit/>
          </a:bodyPr>
          <a:lstStyle/>
          <a:p>
            <a:pPr eaLnBrk="1" fontAlgn="auto" hangingPunct="1">
              <a:spcBef>
                <a:spcPts val="0"/>
              </a:spcBef>
              <a:spcAft>
                <a:spcPts val="0"/>
              </a:spcAft>
            </a:pPr>
            <a:r>
              <a:rPr lang="en-US" sz="2400" b="1" dirty="0">
                <a:solidFill>
                  <a:srgbClr val="000000"/>
                </a:solidFill>
                <a:latin typeface="Times New Roman"/>
                <a:ea typeface=""/>
                <a:cs typeface="Times New Roman"/>
              </a:rPr>
              <a:t>Channel A</a:t>
            </a:r>
          </a:p>
        </p:txBody>
      </p:sp>
      <p:sp>
        <p:nvSpPr>
          <p:cNvPr id="51" name="TextBox 50"/>
          <p:cNvSpPr txBox="1"/>
          <p:nvPr/>
        </p:nvSpPr>
        <p:spPr>
          <a:xfrm>
            <a:off x="6796715" y="2138065"/>
            <a:ext cx="1578677" cy="461665"/>
          </a:xfrm>
          <a:prstGeom prst="rect">
            <a:avLst/>
          </a:prstGeom>
          <a:noFill/>
        </p:spPr>
        <p:txBody>
          <a:bodyPr wrap="none" rtlCol="0">
            <a:spAutoFit/>
          </a:bodyPr>
          <a:lstStyle/>
          <a:p>
            <a:pPr eaLnBrk="1" fontAlgn="auto" hangingPunct="1">
              <a:spcBef>
                <a:spcPts val="0"/>
              </a:spcBef>
              <a:spcAft>
                <a:spcPts val="0"/>
              </a:spcAft>
            </a:pPr>
            <a:r>
              <a:rPr lang="en-US" sz="2400" b="1" dirty="0">
                <a:solidFill>
                  <a:srgbClr val="000000"/>
                </a:solidFill>
                <a:latin typeface="Times New Roman"/>
                <a:ea typeface=""/>
                <a:cs typeface="Times New Roman"/>
              </a:rPr>
              <a:t>Channel B</a:t>
            </a:r>
          </a:p>
        </p:txBody>
      </p:sp>
      <p:sp>
        <p:nvSpPr>
          <p:cNvPr id="52" name="TextBox 51"/>
          <p:cNvSpPr txBox="1"/>
          <p:nvPr/>
        </p:nvSpPr>
        <p:spPr>
          <a:xfrm>
            <a:off x="1548870" y="2891135"/>
            <a:ext cx="1654113" cy="461665"/>
          </a:xfrm>
          <a:prstGeom prst="rect">
            <a:avLst/>
          </a:prstGeom>
          <a:noFill/>
        </p:spPr>
        <p:txBody>
          <a:bodyPr wrap="square" rtlCol="0">
            <a:spAutoFit/>
          </a:bodyPr>
          <a:lstStyle/>
          <a:p>
            <a:pPr eaLnBrk="1" fontAlgn="auto" hangingPunct="1">
              <a:spcBef>
                <a:spcPts val="0"/>
              </a:spcBef>
              <a:spcAft>
                <a:spcPts val="0"/>
              </a:spcAft>
            </a:pPr>
            <a:r>
              <a:rPr lang="en-US" sz="2400" b="1" dirty="0">
                <a:solidFill>
                  <a:srgbClr val="000000"/>
                </a:solidFill>
                <a:latin typeface="Times New Roman"/>
                <a:ea typeface=""/>
                <a:cs typeface="Times New Roman"/>
              </a:rPr>
              <a:t>Memory A</a:t>
            </a:r>
          </a:p>
        </p:txBody>
      </p:sp>
      <p:sp>
        <p:nvSpPr>
          <p:cNvPr id="53" name="TextBox 52"/>
          <p:cNvSpPr txBox="1"/>
          <p:nvPr/>
        </p:nvSpPr>
        <p:spPr>
          <a:xfrm>
            <a:off x="5995918" y="2971800"/>
            <a:ext cx="1594757" cy="461665"/>
          </a:xfrm>
          <a:prstGeom prst="rect">
            <a:avLst/>
          </a:prstGeom>
          <a:noFill/>
        </p:spPr>
        <p:txBody>
          <a:bodyPr wrap="none" rtlCol="0">
            <a:spAutoFit/>
          </a:bodyPr>
          <a:lstStyle/>
          <a:p>
            <a:pPr eaLnBrk="1" fontAlgn="auto" hangingPunct="1">
              <a:spcBef>
                <a:spcPts val="0"/>
              </a:spcBef>
              <a:spcAft>
                <a:spcPts val="0"/>
              </a:spcAft>
            </a:pPr>
            <a:r>
              <a:rPr lang="en-US" sz="2400" b="1" dirty="0">
                <a:solidFill>
                  <a:srgbClr val="000000"/>
                </a:solidFill>
                <a:latin typeface="Times New Roman"/>
                <a:ea typeface=""/>
                <a:cs typeface="Times New Roman"/>
              </a:rPr>
              <a:t>Memory B</a:t>
            </a:r>
          </a:p>
        </p:txBody>
      </p:sp>
      <p:cxnSp>
        <p:nvCxnSpPr>
          <p:cNvPr id="54" name="Straight Connector 53"/>
          <p:cNvCxnSpPr/>
          <p:nvPr/>
        </p:nvCxnSpPr>
        <p:spPr>
          <a:xfrm flipH="1">
            <a:off x="2331503" y="2239264"/>
            <a:ext cx="4092" cy="0"/>
          </a:xfrm>
          <a:prstGeom prst="line">
            <a:avLst/>
          </a:prstGeom>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452525" y="3276600"/>
            <a:ext cx="1774795" cy="461665"/>
          </a:xfrm>
          <a:prstGeom prst="rect">
            <a:avLst/>
          </a:prstGeom>
          <a:noFill/>
        </p:spPr>
        <p:txBody>
          <a:bodyPr wrap="none" rtlCol="0">
            <a:spAutoFit/>
          </a:bodyPr>
          <a:lstStyle/>
          <a:p>
            <a:pPr eaLnBrk="1" fontAlgn="auto" hangingPunct="1">
              <a:spcBef>
                <a:spcPts val="0"/>
              </a:spcBef>
              <a:spcAft>
                <a:spcPts val="0"/>
              </a:spcAft>
            </a:pPr>
            <a:r>
              <a:rPr lang="en-US" sz="2400" dirty="0">
                <a:solidFill>
                  <a:srgbClr val="000000"/>
                </a:solidFill>
                <a:latin typeface="Times New Roman"/>
                <a:ea typeface=""/>
                <a:cs typeface="Times New Roman"/>
              </a:rPr>
              <a:t>(</a:t>
            </a:r>
            <a:r>
              <a:rPr lang="en-US" sz="2400" dirty="0">
                <a:solidFill>
                  <a:srgbClr val="35742A"/>
                </a:solidFill>
                <a:latin typeface="Times New Roman"/>
                <a:ea typeface=""/>
                <a:cs typeface="Times New Roman"/>
              </a:rPr>
              <a:t>Fast</a:t>
            </a:r>
            <a:r>
              <a:rPr lang="en-US" sz="2400" dirty="0">
                <a:solidFill>
                  <a:srgbClr val="000000"/>
                </a:solidFill>
                <a:latin typeface="Times New Roman"/>
                <a:ea typeface=""/>
                <a:cs typeface="Times New Roman"/>
              </a:rPr>
              <a:t>, </a:t>
            </a:r>
            <a:r>
              <a:rPr lang="en-US" sz="2400" dirty="0">
                <a:solidFill>
                  <a:srgbClr val="FF0000"/>
                </a:solidFill>
                <a:latin typeface="Times New Roman"/>
                <a:ea typeface=""/>
                <a:cs typeface="Times New Roman"/>
              </a:rPr>
              <a:t>Small</a:t>
            </a:r>
            <a:r>
              <a:rPr lang="en-US" sz="2400" dirty="0">
                <a:solidFill>
                  <a:srgbClr val="000000"/>
                </a:solidFill>
                <a:latin typeface="Times New Roman"/>
                <a:ea typeface=""/>
                <a:cs typeface="Times New Roman"/>
              </a:rPr>
              <a:t>)</a:t>
            </a:r>
          </a:p>
        </p:txBody>
      </p:sp>
      <p:sp>
        <p:nvSpPr>
          <p:cNvPr id="62" name="TextBox 61"/>
          <p:cNvSpPr txBox="1"/>
          <p:nvPr/>
        </p:nvSpPr>
        <p:spPr>
          <a:xfrm>
            <a:off x="5867842" y="3276600"/>
            <a:ext cx="1888408" cy="461665"/>
          </a:xfrm>
          <a:prstGeom prst="rect">
            <a:avLst/>
          </a:prstGeom>
          <a:noFill/>
        </p:spPr>
        <p:txBody>
          <a:bodyPr wrap="none" rtlCol="0">
            <a:spAutoFit/>
          </a:bodyPr>
          <a:lstStyle/>
          <a:p>
            <a:pPr eaLnBrk="1" fontAlgn="auto" hangingPunct="1">
              <a:spcBef>
                <a:spcPts val="0"/>
              </a:spcBef>
              <a:spcAft>
                <a:spcPts val="0"/>
              </a:spcAft>
            </a:pPr>
            <a:r>
              <a:rPr lang="en-US" sz="2400" dirty="0">
                <a:solidFill>
                  <a:srgbClr val="000000"/>
                </a:solidFill>
                <a:latin typeface="Times New Roman"/>
                <a:ea typeface=""/>
                <a:cs typeface="Times New Roman"/>
              </a:rPr>
              <a:t>(</a:t>
            </a:r>
            <a:r>
              <a:rPr lang="en-US" sz="2400" dirty="0">
                <a:solidFill>
                  <a:srgbClr val="35742A"/>
                </a:solidFill>
                <a:latin typeface="Times New Roman"/>
                <a:ea typeface=""/>
                <a:cs typeface="Times New Roman"/>
              </a:rPr>
              <a:t>Large</a:t>
            </a:r>
            <a:r>
              <a:rPr lang="en-US" sz="2400" dirty="0">
                <a:solidFill>
                  <a:srgbClr val="000000"/>
                </a:solidFill>
                <a:latin typeface="Times New Roman"/>
                <a:ea typeface=""/>
                <a:cs typeface="Times New Roman"/>
              </a:rPr>
              <a:t>, </a:t>
            </a:r>
            <a:r>
              <a:rPr lang="en-US" sz="2400" dirty="0">
                <a:solidFill>
                  <a:srgbClr val="FF0000"/>
                </a:solidFill>
                <a:latin typeface="Times New Roman"/>
                <a:ea typeface=""/>
                <a:cs typeface="Times New Roman"/>
              </a:rPr>
              <a:t>Slow</a:t>
            </a:r>
            <a:r>
              <a:rPr lang="en-US" sz="2400" dirty="0">
                <a:solidFill>
                  <a:srgbClr val="000000"/>
                </a:solidFill>
                <a:latin typeface="Times New Roman"/>
                <a:ea typeface=""/>
                <a:cs typeface="Times New Roman"/>
              </a:rPr>
              <a:t>)</a:t>
            </a:r>
          </a:p>
        </p:txBody>
      </p:sp>
      <p:sp>
        <p:nvSpPr>
          <p:cNvPr id="5" name="Rectangle 4"/>
          <p:cNvSpPr/>
          <p:nvPr/>
        </p:nvSpPr>
        <p:spPr>
          <a:xfrm>
            <a:off x="1398520" y="3733219"/>
            <a:ext cx="1828800" cy="301186"/>
          </a:xfrm>
          <a:prstGeom prst="rect">
            <a:avLst/>
          </a:prstGeom>
          <a:solidFill>
            <a:srgbClr val="0066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dirty="0">
                <a:solidFill>
                  <a:srgbClr val="FFFFFF"/>
                </a:solidFill>
              </a:rPr>
              <a:t>Page 1</a:t>
            </a:r>
          </a:p>
        </p:txBody>
      </p:sp>
      <p:sp>
        <p:nvSpPr>
          <p:cNvPr id="63" name="Rectangle 62"/>
          <p:cNvSpPr/>
          <p:nvPr/>
        </p:nvSpPr>
        <p:spPr>
          <a:xfrm>
            <a:off x="5927450" y="3733219"/>
            <a:ext cx="1828800" cy="301186"/>
          </a:xfrm>
          <a:prstGeom prst="rect">
            <a:avLst/>
          </a:prstGeom>
          <a:solidFill>
            <a:srgbClr val="0066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dirty="0">
                <a:solidFill>
                  <a:srgbClr val="FFFFFF"/>
                </a:solidFill>
              </a:rPr>
              <a:t>Page 2</a:t>
            </a:r>
          </a:p>
        </p:txBody>
      </p:sp>
      <p:sp>
        <p:nvSpPr>
          <p:cNvPr id="6" name="TextBox 5"/>
          <p:cNvSpPr txBox="1"/>
          <p:nvPr/>
        </p:nvSpPr>
        <p:spPr>
          <a:xfrm>
            <a:off x="5927450" y="2138065"/>
            <a:ext cx="938077" cy="461665"/>
          </a:xfrm>
          <a:prstGeom prst="rect">
            <a:avLst/>
          </a:prstGeom>
          <a:noFill/>
        </p:spPr>
        <p:txBody>
          <a:bodyPr wrap="none" rtlCol="0">
            <a:spAutoFit/>
          </a:bodyPr>
          <a:lstStyle/>
          <a:p>
            <a:pPr eaLnBrk="1" fontAlgn="auto" hangingPunct="1">
              <a:spcBef>
                <a:spcPts val="0"/>
              </a:spcBef>
              <a:spcAft>
                <a:spcPts val="0"/>
              </a:spcAft>
            </a:pPr>
            <a:r>
              <a:rPr lang="en-US" sz="2400" b="1" dirty="0">
                <a:solidFill>
                  <a:srgbClr val="FF0000"/>
                </a:solidFill>
                <a:latin typeface="Times New Roman" charset="0"/>
                <a:ea typeface="Times New Roman" charset="0"/>
                <a:cs typeface="Times New Roman" charset="0"/>
              </a:rPr>
              <a:t>IDLE</a:t>
            </a:r>
          </a:p>
        </p:txBody>
      </p:sp>
      <p:sp>
        <p:nvSpPr>
          <p:cNvPr id="7" name="Rectangle 6"/>
          <p:cNvSpPr/>
          <p:nvPr/>
        </p:nvSpPr>
        <p:spPr>
          <a:xfrm>
            <a:off x="0" y="4211506"/>
            <a:ext cx="9144000" cy="1157751"/>
          </a:xfrm>
          <a:prstGeom prst="rect">
            <a:avLst/>
          </a:prstGeom>
          <a:solidFill>
            <a:srgbClr val="0066CC"/>
          </a:solidFill>
        </p:spPr>
        <p:txBody>
          <a:bodyPr wrap="square" anchor="ctr">
            <a:noAutofit/>
          </a:bodyPr>
          <a:lstStyle/>
          <a:p>
            <a:pPr algn="ctr" eaLnBrk="1" fontAlgn="auto" hangingPunct="1">
              <a:spcBef>
                <a:spcPts val="0"/>
              </a:spcBef>
              <a:spcAft>
                <a:spcPts val="0"/>
              </a:spcAft>
            </a:pPr>
            <a:r>
              <a:rPr lang="en-US" sz="2800" b="1" dirty="0">
                <a:solidFill>
                  <a:srgbClr val="FFFFFF"/>
                </a:solidFill>
                <a:latin typeface="Tahoma"/>
                <a:ea typeface=""/>
              </a:rPr>
              <a:t>Which memory</a:t>
            </a:r>
            <a:r>
              <a:rPr lang="en-US" sz="2800" dirty="0">
                <a:solidFill>
                  <a:srgbClr val="FFFFFF"/>
                </a:solidFill>
                <a:latin typeface="Tahoma"/>
                <a:ea typeface=""/>
              </a:rPr>
              <a:t> do we place each page in, </a:t>
            </a:r>
          </a:p>
          <a:p>
            <a:pPr algn="ctr" eaLnBrk="1" fontAlgn="auto" hangingPunct="1">
              <a:spcBef>
                <a:spcPts val="0"/>
              </a:spcBef>
              <a:spcAft>
                <a:spcPts val="0"/>
              </a:spcAft>
            </a:pPr>
            <a:r>
              <a:rPr lang="en-US" sz="2800" dirty="0">
                <a:solidFill>
                  <a:srgbClr val="FFFFFF"/>
                </a:solidFill>
                <a:latin typeface="Tahoma"/>
                <a:ea typeface=""/>
              </a:rPr>
              <a:t>to </a:t>
            </a:r>
            <a:r>
              <a:rPr lang="en-US" sz="2800" b="1" dirty="0">
                <a:solidFill>
                  <a:srgbClr val="FFFFFF"/>
                </a:solidFill>
                <a:latin typeface="Tahoma"/>
                <a:ea typeface=""/>
              </a:rPr>
              <a:t>maximize system performance</a:t>
            </a:r>
            <a:r>
              <a:rPr lang="en-US" sz="2800" dirty="0">
                <a:solidFill>
                  <a:srgbClr val="FFFFFF"/>
                </a:solidFill>
                <a:latin typeface="Tahoma"/>
                <a:ea typeface=""/>
              </a:rPr>
              <a:t>?</a:t>
            </a:r>
          </a:p>
        </p:txBody>
      </p:sp>
      <p:sp>
        <p:nvSpPr>
          <p:cNvPr id="23" name="Rectangle 22"/>
          <p:cNvSpPr/>
          <p:nvPr/>
        </p:nvSpPr>
        <p:spPr>
          <a:xfrm>
            <a:off x="1748897" y="1078147"/>
            <a:ext cx="5569209" cy="434709"/>
          </a:xfrm>
          <a:prstGeom prst="rect">
            <a:avLst/>
          </a:prstGeom>
          <a:solidFill>
            <a:schemeClr val="tx1">
              <a:lumMod val="50000"/>
              <a:lumOff val="50000"/>
            </a:schemeClr>
          </a:solidFill>
          <a:ln>
            <a:solidFill>
              <a:schemeClr val="tx1">
                <a:lumMod val="85000"/>
                <a:lumOff val="1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eaLnBrk="1" fontAlgn="auto" hangingPunct="1">
              <a:spcBef>
                <a:spcPts val="0"/>
              </a:spcBef>
              <a:spcAft>
                <a:spcPts val="0"/>
              </a:spcAft>
            </a:pPr>
            <a:r>
              <a:rPr lang="en-US" sz="2400" dirty="0">
                <a:solidFill>
                  <a:srgbClr val="FFFFFF"/>
                </a:solidFill>
                <a:latin typeface="Times New Roman" panose="02020603050405020304" pitchFamily="18" charset="0"/>
                <a:cs typeface="Times New Roman" panose="02020603050405020304" pitchFamily="18" charset="0"/>
              </a:rPr>
              <a:t>Cores/Caches</a:t>
            </a:r>
          </a:p>
        </p:txBody>
      </p:sp>
      <p:sp>
        <p:nvSpPr>
          <p:cNvPr id="24" name="Rectangle 23"/>
          <p:cNvSpPr/>
          <p:nvPr/>
        </p:nvSpPr>
        <p:spPr>
          <a:xfrm>
            <a:off x="1748896" y="1701255"/>
            <a:ext cx="5569209" cy="434709"/>
          </a:xfrm>
          <a:prstGeom prst="rect">
            <a:avLst/>
          </a:prstGeom>
          <a:solidFill>
            <a:srgbClr val="002060"/>
          </a:solidFill>
          <a:ln>
            <a:solidFill>
              <a:schemeClr val="tx1">
                <a:lumMod val="85000"/>
                <a:lumOff val="1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eaLnBrk="1" fontAlgn="auto" hangingPunct="1">
              <a:spcBef>
                <a:spcPts val="0"/>
              </a:spcBef>
              <a:spcAft>
                <a:spcPts val="0"/>
              </a:spcAft>
            </a:pPr>
            <a:r>
              <a:rPr lang="en-US" sz="2400" dirty="0">
                <a:solidFill>
                  <a:srgbClr val="FFFFFF"/>
                </a:solidFill>
                <a:latin typeface="Times New Roman" panose="02020603050405020304" pitchFamily="18" charset="0"/>
                <a:cs typeface="Times New Roman" panose="02020603050405020304" pitchFamily="18" charset="0"/>
              </a:rPr>
              <a:t>Memory Controllers</a:t>
            </a:r>
          </a:p>
        </p:txBody>
      </p:sp>
    </p:spTree>
    <p:extLst>
      <p:ext uri="{BB962C8B-B14F-4D97-AF65-F5344CB8AC3E}">
        <p14:creationId xmlns:p14="http://schemas.microsoft.com/office/powerpoint/2010/main" val="14017971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blinds(horizontal)">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104 4.81481E-6 C 0.03907 -0.12871 0.07952 -0.25579 -0.00364 -0.3088 C -0.0868 -0.36158 -0.41684 -0.34862 -0.5 -0.31875 C -0.58211 -0.28913 -0.49566 -0.19723 -0.49392 -0.16227 " pathEditMode="relative" rAng="0" ptsTypes="AAAA">
                                      <p:cBhvr>
                                        <p:cTn id="14" dur="2000" fill="hold"/>
                                        <p:tgtEl>
                                          <p:spTgt spid="63"/>
                                        </p:tgtEl>
                                        <p:attrNameLst>
                                          <p:attrName>ppt_x</p:attrName>
                                          <p:attrName>ppt_y</p:attrName>
                                        </p:attrNameLst>
                                      </p:cBhvr>
                                      <p:rCtr x="-24410" y="-17245"/>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3" grpId="0" animBg="1"/>
      <p:bldP spid="63" grpId="1" animBg="1"/>
      <p:bldP spid="6" grpId="0"/>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Data Placement Between DRAM and PCM</a:t>
            </a:r>
          </a:p>
        </p:txBody>
      </p:sp>
      <p:sp>
        <p:nvSpPr>
          <p:cNvPr id="3" name="Content Placeholder 2"/>
          <p:cNvSpPr>
            <a:spLocks noGrp="1"/>
          </p:cNvSpPr>
          <p:nvPr>
            <p:ph idx="1"/>
          </p:nvPr>
        </p:nvSpPr>
        <p:spPr/>
        <p:txBody>
          <a:bodyPr/>
          <a:lstStyle/>
          <a:p>
            <a:r>
              <a:rPr lang="en-US" dirty="0"/>
              <a:t>Idea: Characterize data access patterns and guide data placement in hybrid memory</a:t>
            </a:r>
          </a:p>
          <a:p>
            <a:endParaRPr lang="en-US" dirty="0"/>
          </a:p>
          <a:p>
            <a:r>
              <a:rPr lang="en-US" dirty="0"/>
              <a:t>Streaming accesses: As fast in PCM as in DRAM</a:t>
            </a:r>
          </a:p>
          <a:p>
            <a:endParaRPr lang="en-US" dirty="0"/>
          </a:p>
          <a:p>
            <a:r>
              <a:rPr lang="en-US" dirty="0"/>
              <a:t>Random accesses: Much faster in DRAM</a:t>
            </a:r>
          </a:p>
          <a:p>
            <a:endParaRPr lang="en-US" dirty="0"/>
          </a:p>
          <a:p>
            <a:r>
              <a:rPr lang="en-US" dirty="0"/>
              <a:t>Idea: </a:t>
            </a:r>
            <a:r>
              <a:rPr lang="en-US" dirty="0">
                <a:solidFill>
                  <a:srgbClr val="FF0000"/>
                </a:solidFill>
              </a:rPr>
              <a:t>Place random access data with some reuse in DRAM; streaming data in PCM</a:t>
            </a:r>
          </a:p>
          <a:p>
            <a:endParaRPr lang="en-US" dirty="0"/>
          </a:p>
          <a:p>
            <a:r>
              <a:rPr lang="en-US" dirty="0"/>
              <a:t>Yoon+, “</a:t>
            </a:r>
            <a:r>
              <a:rPr lang="en-US" dirty="0">
                <a:solidFill>
                  <a:srgbClr val="0000FF"/>
                </a:solidFill>
              </a:rPr>
              <a:t>Row Buffer Locality-Aware Data Placement in Hybrid Memories</a:t>
            </a:r>
            <a:r>
              <a:rPr lang="en-US" dirty="0"/>
              <a:t>,” ICCD 2012 Best Paper Award.</a:t>
            </a:r>
          </a:p>
          <a:p>
            <a:endParaRPr lang="en-US" dirty="0"/>
          </a:p>
        </p:txBody>
      </p:sp>
      <p:sp>
        <p:nvSpPr>
          <p:cNvPr id="4" name="Slide Number Placeholder 3"/>
          <p:cNvSpPr>
            <a:spLocks noGrp="1"/>
          </p:cNvSpPr>
          <p:nvPr>
            <p:ph type="sldNum" sz="quarter" idx="11"/>
          </p:nvPr>
        </p:nvSpPr>
        <p:spPr/>
        <p:txBody>
          <a:bodyPr/>
          <a:lstStyle/>
          <a:p>
            <a:fld id="{481389B1-16D0-EE4E-960B-3BEB333B27E2}" type="slidenum">
              <a:rPr lang="en-US" smtClean="0"/>
              <a:pPr/>
              <a:t>45</a:t>
            </a:fld>
            <a:endParaRPr lang="en-US"/>
          </a:p>
        </p:txBody>
      </p:sp>
    </p:spTree>
    <p:extLst>
      <p:ext uri="{BB962C8B-B14F-4D97-AF65-F5344CB8AC3E}">
        <p14:creationId xmlns:p14="http://schemas.microsoft.com/office/powerpoint/2010/main" val="21089243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Observation &amp; Idea</a:t>
            </a:r>
          </a:p>
        </p:txBody>
      </p:sp>
      <p:sp>
        <p:nvSpPr>
          <p:cNvPr id="3" name="Content Placeholder 2"/>
          <p:cNvSpPr>
            <a:spLocks noGrp="1"/>
          </p:cNvSpPr>
          <p:nvPr>
            <p:ph idx="1"/>
          </p:nvPr>
        </p:nvSpPr>
        <p:spPr/>
        <p:txBody>
          <a:bodyPr/>
          <a:lstStyle/>
          <a:p>
            <a:r>
              <a:rPr lang="en-US" dirty="0">
                <a:latin typeface="Calibri" charset="0"/>
              </a:rPr>
              <a:t>Row buffers exist in both DRAM and PCM</a:t>
            </a:r>
          </a:p>
          <a:p>
            <a:pPr lvl="1"/>
            <a:r>
              <a:rPr lang="en-US" dirty="0">
                <a:latin typeface="Calibri" charset="0"/>
              </a:rPr>
              <a:t>Row </a:t>
            </a:r>
            <a:r>
              <a:rPr lang="en-US" dirty="0">
                <a:solidFill>
                  <a:srgbClr val="008000"/>
                </a:solidFill>
                <a:latin typeface="Calibri" charset="0"/>
              </a:rPr>
              <a:t>hit </a:t>
            </a:r>
            <a:r>
              <a:rPr lang="en-US" dirty="0">
                <a:latin typeface="Calibri" charset="0"/>
              </a:rPr>
              <a:t>latency </a:t>
            </a:r>
            <a:r>
              <a:rPr lang="en-US" b="1" dirty="0">
                <a:solidFill>
                  <a:srgbClr val="008000"/>
                </a:solidFill>
                <a:latin typeface="Calibri" charset="0"/>
              </a:rPr>
              <a:t>similar</a:t>
            </a:r>
            <a:r>
              <a:rPr lang="en-US" dirty="0">
                <a:solidFill>
                  <a:srgbClr val="008000"/>
                </a:solidFill>
                <a:latin typeface="Calibri" charset="0"/>
              </a:rPr>
              <a:t> </a:t>
            </a:r>
            <a:r>
              <a:rPr lang="en-US" dirty="0">
                <a:latin typeface="Calibri" charset="0"/>
              </a:rPr>
              <a:t>in DRAM &amp; PCM </a:t>
            </a:r>
            <a:r>
              <a:rPr lang="en-US" sz="2000" dirty="0">
                <a:latin typeface="Calibri" charset="0"/>
              </a:rPr>
              <a:t>[</a:t>
            </a:r>
            <a:r>
              <a:rPr lang="en-US" altLang="ja-JP" sz="2000" dirty="0"/>
              <a:t>Lee+ ISCA’09</a:t>
            </a:r>
            <a:r>
              <a:rPr lang="en-US" sz="2000" dirty="0">
                <a:latin typeface="Calibri" charset="0"/>
              </a:rPr>
              <a:t>]</a:t>
            </a:r>
          </a:p>
          <a:p>
            <a:pPr lvl="1"/>
            <a:r>
              <a:rPr lang="en-US" dirty="0">
                <a:latin typeface="Calibri" charset="0"/>
              </a:rPr>
              <a:t>Row </a:t>
            </a:r>
            <a:r>
              <a:rPr lang="en-US" dirty="0">
                <a:solidFill>
                  <a:srgbClr val="FF0000"/>
                </a:solidFill>
                <a:latin typeface="Calibri" charset="0"/>
              </a:rPr>
              <a:t>miss </a:t>
            </a:r>
            <a:r>
              <a:rPr lang="en-US" dirty="0">
                <a:latin typeface="Calibri" charset="0"/>
              </a:rPr>
              <a:t>latency </a:t>
            </a:r>
            <a:r>
              <a:rPr lang="en-US" b="1" dirty="0">
                <a:solidFill>
                  <a:srgbClr val="FF0000"/>
                </a:solidFill>
                <a:latin typeface="Calibri" charset="0"/>
              </a:rPr>
              <a:t>small </a:t>
            </a:r>
            <a:r>
              <a:rPr lang="en-US" dirty="0">
                <a:latin typeface="Calibri" charset="0"/>
              </a:rPr>
              <a:t>in DRAM, </a:t>
            </a:r>
            <a:r>
              <a:rPr lang="en-US" b="1" dirty="0">
                <a:solidFill>
                  <a:srgbClr val="FF0000"/>
                </a:solidFill>
                <a:latin typeface="Calibri" charset="0"/>
              </a:rPr>
              <a:t>large </a:t>
            </a:r>
            <a:r>
              <a:rPr lang="en-US" dirty="0">
                <a:latin typeface="Calibri" charset="0"/>
              </a:rPr>
              <a:t>in PCM</a:t>
            </a:r>
          </a:p>
          <a:p>
            <a:pPr lvl="3"/>
            <a:endParaRPr lang="en-US" dirty="0">
              <a:latin typeface="Calibri" charset="0"/>
            </a:endParaRPr>
          </a:p>
          <a:p>
            <a:r>
              <a:rPr lang="en-US" dirty="0">
                <a:latin typeface="Calibri" charset="0"/>
              </a:rPr>
              <a:t>Place data in DRAM which</a:t>
            </a:r>
          </a:p>
          <a:p>
            <a:pPr lvl="1"/>
            <a:r>
              <a:rPr lang="en-US" dirty="0">
                <a:latin typeface="Calibri" charset="0"/>
              </a:rPr>
              <a:t>is likely to</a:t>
            </a:r>
            <a:r>
              <a:rPr lang="en-US" b="1" dirty="0">
                <a:latin typeface="Calibri" charset="0"/>
              </a:rPr>
              <a:t> </a:t>
            </a:r>
            <a:r>
              <a:rPr lang="en-US" dirty="0">
                <a:latin typeface="Calibri" charset="0"/>
              </a:rPr>
              <a:t>miss in the row buffer (</a:t>
            </a:r>
            <a:r>
              <a:rPr lang="en-US" dirty="0">
                <a:solidFill>
                  <a:srgbClr val="0000FF"/>
                </a:solidFill>
                <a:latin typeface="Calibri" charset="0"/>
              </a:rPr>
              <a:t>low row buffer locality</a:t>
            </a:r>
            <a:r>
              <a:rPr lang="en-US" dirty="0">
                <a:latin typeface="Calibri" charset="0"/>
              </a:rPr>
              <a:t>)</a:t>
            </a:r>
            <a:r>
              <a:rPr lang="en-US" dirty="0">
                <a:latin typeface="Calibri" charset="0"/>
                <a:sym typeface="Wingdings" charset="0"/>
              </a:rPr>
              <a:t> </a:t>
            </a:r>
            <a:r>
              <a:rPr lang="en-US" dirty="0">
                <a:latin typeface="Calibri" charset="0"/>
              </a:rPr>
              <a:t>miss penalty is smaller in DRAM</a:t>
            </a:r>
          </a:p>
          <a:p>
            <a:pPr marL="457131" lvl="1" indent="0">
              <a:buNone/>
            </a:pPr>
            <a:r>
              <a:rPr lang="en-US" dirty="0">
                <a:latin typeface="Calibri" charset="0"/>
              </a:rPr>
              <a:t>	AND</a:t>
            </a:r>
          </a:p>
          <a:p>
            <a:pPr lvl="1"/>
            <a:r>
              <a:rPr lang="en-US" dirty="0">
                <a:latin typeface="Calibri" charset="0"/>
              </a:rPr>
              <a:t>is </a:t>
            </a:r>
            <a:r>
              <a:rPr lang="en-US" dirty="0">
                <a:solidFill>
                  <a:srgbClr val="0000FF"/>
                </a:solidFill>
                <a:latin typeface="Calibri" charset="0"/>
              </a:rPr>
              <a:t>reused</a:t>
            </a:r>
            <a:r>
              <a:rPr lang="en-US" b="1" dirty="0">
                <a:solidFill>
                  <a:srgbClr val="0000FF"/>
                </a:solidFill>
                <a:latin typeface="Calibri" charset="0"/>
              </a:rPr>
              <a:t> </a:t>
            </a:r>
            <a:r>
              <a:rPr lang="en-US" dirty="0">
                <a:solidFill>
                  <a:srgbClr val="0000FF"/>
                </a:solidFill>
                <a:latin typeface="Calibri" charset="0"/>
              </a:rPr>
              <a:t>many times</a:t>
            </a:r>
            <a:r>
              <a:rPr lang="en-US" dirty="0">
                <a:latin typeface="Calibri" charset="0"/>
                <a:sym typeface="Wingdings" charset="0"/>
              </a:rPr>
              <a:t>  cache only the data worth the movement cost and DRAM space</a:t>
            </a:r>
            <a:endParaRPr lang="en-US" dirty="0">
              <a:latin typeface="Calibri" charset="0"/>
            </a:endParaRPr>
          </a:p>
        </p:txBody>
      </p:sp>
      <p:sp>
        <p:nvSpPr>
          <p:cNvPr id="4" name="Slide Number Placeholder 3"/>
          <p:cNvSpPr>
            <a:spLocks noGrp="1"/>
          </p:cNvSpPr>
          <p:nvPr>
            <p:ph type="sldNum" sz="quarter" idx="12"/>
          </p:nvPr>
        </p:nvSpPr>
        <p:spPr/>
        <p:txBody>
          <a:bodyPr/>
          <a:lstStyle/>
          <a:p>
            <a:pPr>
              <a:defRPr/>
            </a:pPr>
            <a:fld id="{0C939C16-5B41-F042-929B-C66C497D1AE4}" type="slidenum">
              <a:rPr lang="en-US" smtClean="0">
                <a:solidFill>
                  <a:prstClr val="black">
                    <a:tint val="75000"/>
                  </a:prstClr>
                </a:solidFill>
              </a:rPr>
              <a:pPr>
                <a:defRPr/>
              </a:pPr>
              <a:t>46</a:t>
            </a:fld>
            <a:endParaRPr lang="en-US">
              <a:solidFill>
                <a:prstClr val="black">
                  <a:tint val="75000"/>
                </a:prstClr>
              </a:solidFill>
            </a:endParaRPr>
          </a:p>
        </p:txBody>
      </p:sp>
    </p:spTree>
    <p:extLst>
      <p:ext uri="{BB962C8B-B14F-4D97-AF65-F5344CB8AC3E}">
        <p14:creationId xmlns:p14="http://schemas.microsoft.com/office/powerpoint/2010/main" val="36785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a:graphicFrameLocks/>
          </p:cNvGraphicFramePr>
          <p:nvPr>
            <p:extLst/>
          </p:nvPr>
        </p:nvGraphicFramePr>
        <p:xfrm>
          <a:off x="902082" y="1417638"/>
          <a:ext cx="7065701" cy="493871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0" y="1880315"/>
            <a:ext cx="9144000" cy="44686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eaLnBrk="1" hangingPunct="1"/>
            <a:endParaRPr lang="en-US">
              <a:solidFill>
                <a:prstClr val="black"/>
              </a:solidFill>
            </a:endParaRPr>
          </a:p>
        </p:txBody>
      </p:sp>
      <p:graphicFrame>
        <p:nvGraphicFramePr>
          <p:cNvPr id="13" name="Chart 12"/>
          <p:cNvGraphicFramePr>
            <a:graphicFrameLocks/>
          </p:cNvGraphicFramePr>
          <p:nvPr>
            <p:extLst/>
          </p:nvPr>
        </p:nvGraphicFramePr>
        <p:xfrm>
          <a:off x="902083" y="1999737"/>
          <a:ext cx="3138021" cy="43492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nvPr>
        </p:nvGraphicFramePr>
        <p:xfrm>
          <a:off x="4847052" y="1999738"/>
          <a:ext cx="3107242" cy="4356612"/>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p:cNvSpPr>
            <a:spLocks noGrp="1"/>
          </p:cNvSpPr>
          <p:nvPr>
            <p:ph type="title"/>
          </p:nvPr>
        </p:nvSpPr>
        <p:spPr>
          <a:xfrm>
            <a:off x="457200" y="274638"/>
            <a:ext cx="8435280" cy="1143000"/>
          </a:xfrm>
        </p:spPr>
        <p:txBody>
          <a:bodyPr/>
          <a:lstStyle/>
          <a:p>
            <a:r>
              <a:rPr lang="en-US" dirty="0"/>
              <a:t>Hybrid vs. All-PCM/DRAM </a:t>
            </a:r>
            <a:r>
              <a:rPr lang="en-US" sz="3000" dirty="0"/>
              <a:t>[ICCD’12]</a:t>
            </a:r>
          </a:p>
        </p:txBody>
      </p:sp>
      <p:cxnSp>
        <p:nvCxnSpPr>
          <p:cNvPr id="15" name="Straight Arrow Connector 14"/>
          <p:cNvCxnSpPr/>
          <p:nvPr/>
        </p:nvCxnSpPr>
        <p:spPr>
          <a:xfrm flipV="1">
            <a:off x="2466641" y="3562350"/>
            <a:ext cx="0" cy="604839"/>
          </a:xfrm>
          <a:prstGeom prst="straightConnector1">
            <a:avLst/>
          </a:prstGeom>
          <a:ln>
            <a:solidFill>
              <a:srgbClr val="FF0000"/>
            </a:solidFill>
            <a:headEnd type="none"/>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a:off x="2906923" y="2512219"/>
            <a:ext cx="0" cy="1050131"/>
          </a:xfrm>
          <a:prstGeom prst="straightConnector1">
            <a:avLst/>
          </a:prstGeom>
          <a:ln>
            <a:solidFill>
              <a:srgbClr val="FF0000"/>
            </a:solidFill>
            <a:headEnd type="none"/>
            <a:tailEnd type="arrow"/>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1307244" y="4745954"/>
            <a:ext cx="6632544" cy="830997"/>
          </a:xfrm>
          <a:prstGeom prst="rect">
            <a:avLst/>
          </a:prstGeom>
          <a:ln>
            <a:solidFill>
              <a:srgbClr val="0000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defTabSz="457200" eaLnBrk="1" hangingPunct="1"/>
            <a:r>
              <a:rPr lang="en-US" sz="2400" b="1" dirty="0">
                <a:solidFill>
                  <a:srgbClr val="0000FF"/>
                </a:solidFill>
              </a:rPr>
              <a:t>31% better performance than all PCM, </a:t>
            </a:r>
          </a:p>
          <a:p>
            <a:pPr algn="ctr" defTabSz="457200" eaLnBrk="1" hangingPunct="1"/>
            <a:r>
              <a:rPr lang="en-US" sz="2400" b="1" dirty="0">
                <a:solidFill>
                  <a:srgbClr val="0000FF"/>
                </a:solidFill>
              </a:rPr>
              <a:t>within 29% of all DRAM performance</a:t>
            </a:r>
          </a:p>
        </p:txBody>
      </p:sp>
      <p:sp>
        <p:nvSpPr>
          <p:cNvPr id="11" name="TextBox 10"/>
          <p:cNvSpPr txBox="1"/>
          <p:nvPr/>
        </p:nvSpPr>
        <p:spPr>
          <a:xfrm>
            <a:off x="1868805" y="3680103"/>
            <a:ext cx="597836" cy="369332"/>
          </a:xfrm>
          <a:prstGeom prst="rect">
            <a:avLst/>
          </a:prstGeom>
          <a:noFill/>
        </p:spPr>
        <p:txBody>
          <a:bodyPr wrap="square" rtlCol="0">
            <a:spAutoFit/>
          </a:bodyPr>
          <a:lstStyle/>
          <a:p>
            <a:pPr algn="r" defTabSz="457200" eaLnBrk="1" hangingPunct="1"/>
            <a:r>
              <a:rPr lang="en-US" dirty="0">
                <a:solidFill>
                  <a:srgbClr val="0000FF"/>
                </a:solidFill>
                <a:latin typeface="Calibri"/>
                <a:ea typeface="ＭＳ Ｐゴシック" charset="0"/>
                <a:cs typeface="ＭＳ Ｐゴシック" charset="0"/>
              </a:rPr>
              <a:t>31%</a:t>
            </a:r>
          </a:p>
        </p:txBody>
      </p:sp>
      <p:sp>
        <p:nvSpPr>
          <p:cNvPr id="12" name="TextBox 11"/>
          <p:cNvSpPr txBox="1"/>
          <p:nvPr/>
        </p:nvSpPr>
        <p:spPr>
          <a:xfrm>
            <a:off x="2309087" y="2852618"/>
            <a:ext cx="597836" cy="369332"/>
          </a:xfrm>
          <a:prstGeom prst="rect">
            <a:avLst/>
          </a:prstGeom>
          <a:noFill/>
        </p:spPr>
        <p:txBody>
          <a:bodyPr wrap="square" rtlCol="0">
            <a:spAutoFit/>
          </a:bodyPr>
          <a:lstStyle/>
          <a:p>
            <a:pPr algn="r" defTabSz="457200" eaLnBrk="1" hangingPunct="1"/>
            <a:r>
              <a:rPr lang="en-US" dirty="0">
                <a:solidFill>
                  <a:srgbClr val="0000FF"/>
                </a:solidFill>
                <a:latin typeface="Calibri"/>
                <a:ea typeface="ＭＳ Ｐゴシック" charset="0"/>
                <a:cs typeface="ＭＳ Ｐゴシック" charset="0"/>
              </a:rPr>
              <a:t>29%</a:t>
            </a:r>
          </a:p>
        </p:txBody>
      </p:sp>
      <p:sp>
        <p:nvSpPr>
          <p:cNvPr id="5" name="Rectangle 4"/>
          <p:cNvSpPr/>
          <p:nvPr/>
        </p:nvSpPr>
        <p:spPr>
          <a:xfrm>
            <a:off x="-36512" y="6474822"/>
            <a:ext cx="9060448" cy="338554"/>
          </a:xfrm>
          <a:prstGeom prst="rect">
            <a:avLst/>
          </a:prstGeom>
        </p:spPr>
        <p:txBody>
          <a:bodyPr wrap="square">
            <a:spAutoFit/>
          </a:bodyPr>
          <a:lstStyle/>
          <a:p>
            <a:pPr eaLnBrk="1" fontAlgn="auto" hangingPunct="1">
              <a:spcBef>
                <a:spcPts val="0"/>
              </a:spcBef>
              <a:spcAft>
                <a:spcPts val="0"/>
              </a:spcAft>
            </a:pPr>
            <a:r>
              <a:rPr lang="en-US" sz="1600" dirty="0">
                <a:solidFill>
                  <a:prstClr val="black"/>
                </a:solidFill>
                <a:latin typeface="Calibri"/>
                <a:ea typeface=""/>
              </a:rPr>
              <a:t>Yoon+, “</a:t>
            </a:r>
            <a:r>
              <a:rPr lang="en-US" sz="1600" dirty="0">
                <a:solidFill>
                  <a:srgbClr val="0000FF"/>
                </a:solidFill>
                <a:latin typeface="Calibri"/>
                <a:ea typeface=""/>
              </a:rPr>
              <a:t>Row Buffer Locality-Aware Data Placement in Hybrid Memories</a:t>
            </a:r>
            <a:r>
              <a:rPr lang="en-US" sz="1600" dirty="0">
                <a:solidFill>
                  <a:prstClr val="black"/>
                </a:solidFill>
                <a:latin typeface="Calibri"/>
                <a:ea typeface=""/>
              </a:rPr>
              <a:t>,” ICCD 2012 Best Paper Award.</a:t>
            </a:r>
          </a:p>
        </p:txBody>
      </p:sp>
    </p:spTree>
    <p:extLst>
      <p:ext uri="{BB962C8B-B14F-4D97-AF65-F5344CB8AC3E}">
        <p14:creationId xmlns:p14="http://schemas.microsoft.com/office/powerpoint/2010/main" val="133525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More on Hybrid Memory Data Placement</a:t>
            </a:r>
          </a:p>
        </p:txBody>
      </p:sp>
      <p:sp>
        <p:nvSpPr>
          <p:cNvPr id="3" name="Content Placeholder 2"/>
          <p:cNvSpPr>
            <a:spLocks noGrp="1"/>
          </p:cNvSpPr>
          <p:nvPr>
            <p:ph idx="1"/>
          </p:nvPr>
        </p:nvSpPr>
        <p:spPr/>
        <p:txBody>
          <a:bodyPr/>
          <a:lstStyle/>
          <a:p>
            <a:r>
              <a:rPr lang="en-US" dirty="0" err="1"/>
              <a:t>HanBin</a:t>
            </a:r>
            <a:r>
              <a:rPr lang="en-US" dirty="0"/>
              <a:t> Yoon, Justin Meza, </a:t>
            </a:r>
            <a:r>
              <a:rPr lang="en-US" dirty="0" err="1"/>
              <a:t>Rachata</a:t>
            </a:r>
            <a:r>
              <a:rPr lang="en-US" dirty="0"/>
              <a:t> </a:t>
            </a:r>
            <a:r>
              <a:rPr lang="en-US" dirty="0" err="1"/>
              <a:t>Ausavarungnirun</a:t>
            </a:r>
            <a:r>
              <a:rPr lang="en-US" dirty="0"/>
              <a:t>, Rachael Harding, and Onur Mutlu,</a:t>
            </a:r>
            <a:br>
              <a:rPr lang="en-US" dirty="0"/>
            </a:br>
            <a:r>
              <a:rPr lang="en-US" b="1" dirty="0">
                <a:hlinkClick r:id="rId2"/>
              </a:rPr>
              <a:t>"Row Buffer Locality Aware Caching Policies for Hybrid Memories"</a:t>
            </a:r>
            <a:r>
              <a:rPr lang="en-US" dirty="0"/>
              <a:t/>
            </a:r>
            <a:br>
              <a:rPr lang="en-US" dirty="0"/>
            </a:br>
            <a:r>
              <a:rPr lang="en-US" i="1" dirty="0"/>
              <a:t>Proceedings of the </a:t>
            </a:r>
            <a:r>
              <a:rPr lang="en-US" i="1" dirty="0">
                <a:hlinkClick r:id="rId3"/>
              </a:rPr>
              <a:t>30th IEEE International Conference on Computer Design</a:t>
            </a:r>
            <a:r>
              <a:rPr lang="en-US" i="1" dirty="0"/>
              <a:t> (</a:t>
            </a:r>
            <a:r>
              <a:rPr lang="en-US" b="1" i="1" dirty="0"/>
              <a:t>ICCD</a:t>
            </a:r>
            <a:r>
              <a:rPr lang="en-US" i="1" dirty="0"/>
              <a:t>)</a:t>
            </a:r>
            <a:r>
              <a:rPr lang="en-US" dirty="0"/>
              <a:t>, Montreal, Quebec, Canada, September 2012. </a:t>
            </a:r>
            <a:r>
              <a:rPr lang="en-US" dirty="0">
                <a:hlinkClick r:id="rId4"/>
              </a:rPr>
              <a:t>Slides (pptx)</a:t>
            </a:r>
            <a:r>
              <a:rPr lang="en-US" dirty="0"/>
              <a:t> </a:t>
            </a:r>
            <a:r>
              <a:rPr lang="en-US" dirty="0">
                <a:hlinkClick r:id="rId5"/>
              </a:rPr>
              <a:t>(pdf)</a:t>
            </a: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48</a:t>
            </a:fld>
            <a:endParaRPr lang="en-US"/>
          </a:p>
        </p:txBody>
      </p:sp>
      <p:pic>
        <p:nvPicPr>
          <p:cNvPr id="5" name="Picture 4"/>
          <p:cNvPicPr>
            <a:picLocks noChangeAspect="1"/>
          </p:cNvPicPr>
          <p:nvPr/>
        </p:nvPicPr>
        <p:blipFill>
          <a:blip r:embed="rId6"/>
          <a:stretch>
            <a:fillRect/>
          </a:stretch>
        </p:blipFill>
        <p:spPr>
          <a:xfrm>
            <a:off x="0" y="4533758"/>
            <a:ext cx="9144000" cy="1919578"/>
          </a:xfrm>
          <a:prstGeom prst="rect">
            <a:avLst/>
          </a:prstGeom>
        </p:spPr>
      </p:pic>
    </p:spTree>
    <p:extLst>
      <p:ext uri="{BB962C8B-B14F-4D97-AF65-F5344CB8AC3E}">
        <p14:creationId xmlns:p14="http://schemas.microsoft.com/office/powerpoint/2010/main" val="14819351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Weaknesses of Existing Solutions</a:t>
            </a:r>
          </a:p>
        </p:txBody>
      </p:sp>
      <p:sp>
        <p:nvSpPr>
          <p:cNvPr id="3" name="Content Placeholder 2"/>
          <p:cNvSpPr>
            <a:spLocks noGrp="1"/>
          </p:cNvSpPr>
          <p:nvPr>
            <p:ph idx="1"/>
          </p:nvPr>
        </p:nvSpPr>
        <p:spPr>
          <a:xfrm>
            <a:off x="228600" y="908721"/>
            <a:ext cx="8915400" cy="5339680"/>
          </a:xfrm>
        </p:spPr>
        <p:txBody>
          <a:bodyPr/>
          <a:lstStyle/>
          <a:p>
            <a:r>
              <a:rPr lang="en-US" dirty="0"/>
              <a:t>They are all </a:t>
            </a:r>
            <a:r>
              <a:rPr lang="en-US" dirty="0">
                <a:solidFill>
                  <a:srgbClr val="C00000"/>
                </a:solidFill>
              </a:rPr>
              <a:t>heuristics that consider only a </a:t>
            </a:r>
            <a:r>
              <a:rPr lang="en-US" b="1" i="1" dirty="0">
                <a:solidFill>
                  <a:srgbClr val="C00000"/>
                </a:solidFill>
              </a:rPr>
              <a:t>limited part </a:t>
            </a:r>
            <a:r>
              <a:rPr lang="en-US" b="1" dirty="0">
                <a:solidFill>
                  <a:srgbClr val="C00000"/>
                </a:solidFill>
              </a:rPr>
              <a:t>of memory access behavior</a:t>
            </a:r>
          </a:p>
          <a:p>
            <a:endParaRPr lang="en-US" b="1" dirty="0">
              <a:solidFill>
                <a:srgbClr val="C00000"/>
              </a:solidFill>
            </a:endParaRPr>
          </a:p>
          <a:p>
            <a:r>
              <a:rPr lang="en-US" b="1" dirty="0">
                <a:solidFill>
                  <a:srgbClr val="C00000"/>
                </a:solidFill>
              </a:rPr>
              <a:t>Do not </a:t>
            </a:r>
            <a:r>
              <a:rPr lang="en-US" b="1" i="1" dirty="0">
                <a:solidFill>
                  <a:srgbClr val="C00000"/>
                </a:solidFill>
              </a:rPr>
              <a:t>directly</a:t>
            </a:r>
            <a:r>
              <a:rPr lang="en-US" b="1" dirty="0">
                <a:solidFill>
                  <a:srgbClr val="C00000"/>
                </a:solidFill>
              </a:rPr>
              <a:t> capture the overall system performance impact</a:t>
            </a:r>
            <a:r>
              <a:rPr lang="en-US" dirty="0"/>
              <a:t> of data placement decisions </a:t>
            </a:r>
          </a:p>
          <a:p>
            <a:pPr>
              <a:spcBef>
                <a:spcPts val="500"/>
              </a:spcBef>
            </a:pPr>
            <a:endParaRPr lang="en-US" dirty="0"/>
          </a:p>
          <a:p>
            <a:pPr>
              <a:spcBef>
                <a:spcPts val="500"/>
              </a:spcBef>
            </a:pPr>
            <a:endParaRPr lang="en-US" dirty="0"/>
          </a:p>
          <a:p>
            <a:pPr>
              <a:spcBef>
                <a:spcPts val="500"/>
              </a:spcBef>
            </a:pPr>
            <a:r>
              <a:rPr lang="en-US" dirty="0"/>
              <a:t>Example: None capture </a:t>
            </a:r>
            <a:r>
              <a:rPr lang="en-US" b="1" dirty="0">
                <a:solidFill>
                  <a:srgbClr val="0066CC"/>
                </a:solidFill>
              </a:rPr>
              <a:t>memory-level parallelism</a:t>
            </a:r>
            <a:r>
              <a:rPr lang="en-US" dirty="0"/>
              <a:t> (MLP)</a:t>
            </a:r>
          </a:p>
          <a:p>
            <a:pPr lvl="1">
              <a:spcBef>
                <a:spcPts val="500"/>
              </a:spcBef>
            </a:pPr>
            <a:r>
              <a:rPr lang="en-US" dirty="0"/>
              <a:t>Number of </a:t>
            </a:r>
            <a:r>
              <a:rPr lang="en-US" b="1" i="1" dirty="0">
                <a:solidFill>
                  <a:srgbClr val="0066CC"/>
                </a:solidFill>
              </a:rPr>
              <a:t>concurrent</a:t>
            </a:r>
            <a:r>
              <a:rPr lang="en-US" b="1" dirty="0">
                <a:solidFill>
                  <a:srgbClr val="0066CC"/>
                </a:solidFill>
              </a:rPr>
              <a:t> memory requests</a:t>
            </a:r>
            <a:r>
              <a:rPr lang="en-US" dirty="0"/>
              <a:t> from the same application when a page is accessed</a:t>
            </a:r>
          </a:p>
          <a:p>
            <a:pPr lvl="1">
              <a:spcBef>
                <a:spcPts val="500"/>
              </a:spcBef>
            </a:pPr>
            <a:r>
              <a:rPr lang="en-US" dirty="0"/>
              <a:t>Affects how much page migration helps performance</a:t>
            </a:r>
          </a:p>
          <a:p>
            <a:pPr lvl="1"/>
            <a:endParaRPr lang="en-US" b="1" dirty="0">
              <a:solidFill>
                <a:srgbClr val="FF0000"/>
              </a:solidFill>
            </a:endParaRP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49</a:t>
            </a:fld>
            <a:endParaRPr lang="en-US" altLang="en-US"/>
          </a:p>
        </p:txBody>
      </p:sp>
    </p:spTree>
    <p:extLst>
      <p:ext uri="{BB962C8B-B14F-4D97-AF65-F5344CB8AC3E}">
        <p14:creationId xmlns:p14="http://schemas.microsoft.com/office/powerpoint/2010/main" val="1435139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1"/>
            <a:ext cx="8915400" cy="1066800"/>
          </a:xfrm>
        </p:spPr>
        <p:txBody>
          <a:bodyPr/>
          <a:lstStyle/>
          <a:p>
            <a:r>
              <a:rPr lang="en-US" dirty="0">
                <a:latin typeface="Garamond" charset="0"/>
                <a:ea typeface="ＭＳ Ｐゴシック" charset="0"/>
                <a:cs typeface="ＭＳ Ｐゴシック" charset="0"/>
              </a:rPr>
              <a:t>Solution 1: New Memory Architectures</a:t>
            </a:r>
          </a:p>
        </p:txBody>
      </p:sp>
      <p:sp>
        <p:nvSpPr>
          <p:cNvPr id="28675" name="Content Placeholder 2"/>
          <p:cNvSpPr>
            <a:spLocks noGrp="1"/>
          </p:cNvSpPr>
          <p:nvPr>
            <p:ph idx="1"/>
          </p:nvPr>
        </p:nvSpPr>
        <p:spPr>
          <a:xfrm>
            <a:off x="180528" y="838200"/>
            <a:ext cx="9144000" cy="5339680"/>
          </a:xfrm>
        </p:spPr>
        <p:txBody>
          <a:bodyPr/>
          <a:lstStyle/>
          <a:p>
            <a:pPr lvl="1" eaLnBrk="1" hangingPunct="1">
              <a:buClr>
                <a:srgbClr val="3B812F"/>
              </a:buClr>
            </a:pPr>
            <a:endParaRPr lang="en-US" sz="550" dirty="0">
              <a:solidFill>
                <a:srgbClr val="000000"/>
              </a:solidFill>
              <a:latin typeface="Tahoma" charset="0"/>
              <a:ea typeface="ＭＳ Ｐゴシック" charset="0"/>
              <a:cs typeface="ＭＳ Ｐゴシック" charset="0"/>
            </a:endParaRPr>
          </a:p>
          <a:p>
            <a:pPr eaLnBrk="1" hangingPunct="1"/>
            <a:r>
              <a:rPr lang="en-US" sz="550" dirty="0">
                <a:solidFill>
                  <a:srgbClr val="000000"/>
                </a:solidFill>
                <a:ea typeface="ＭＳ Ｐゴシック" charset="0"/>
                <a:cs typeface="ＭＳ Ｐゴシック" charset="0"/>
              </a:rPr>
              <a:t>Liu+, “</a:t>
            </a:r>
            <a:r>
              <a:rPr lang="en-US" sz="550" dirty="0">
                <a:solidFill>
                  <a:srgbClr val="0000FF"/>
                </a:solidFill>
                <a:ea typeface="ＭＳ Ｐゴシック" charset="0"/>
                <a:cs typeface="ＭＳ Ｐゴシック" charset="0"/>
              </a:rPr>
              <a:t>RAIDR: Retention-Aware Intelligent DRAM Refresh</a:t>
            </a:r>
            <a:r>
              <a:rPr lang="en-US" sz="550" dirty="0">
                <a:solidFill>
                  <a:srgbClr val="000000"/>
                </a:solidFill>
                <a:ea typeface="ＭＳ Ｐゴシック" charset="0"/>
                <a:cs typeface="ＭＳ Ｐゴシック" charset="0"/>
              </a:rPr>
              <a:t>,” ISCA 2012.</a:t>
            </a:r>
          </a:p>
          <a:p>
            <a:pPr eaLnBrk="1" hangingPunct="1"/>
            <a:r>
              <a:rPr lang="en-US" sz="550" dirty="0">
                <a:solidFill>
                  <a:srgbClr val="000000"/>
                </a:solidFill>
                <a:ea typeface="ＭＳ Ｐゴシック" charset="0"/>
                <a:cs typeface="ＭＳ Ｐゴシック" charset="0"/>
              </a:rPr>
              <a:t>Kim+, “</a:t>
            </a:r>
            <a:r>
              <a:rPr lang="en-US" sz="550" dirty="0">
                <a:solidFill>
                  <a:srgbClr val="0000FF"/>
                </a:solidFill>
                <a:ea typeface="ＭＳ Ｐゴシック" charset="0"/>
                <a:cs typeface="ＭＳ Ｐゴシック" charset="0"/>
              </a:rPr>
              <a:t>A Case for Exploiting </a:t>
            </a:r>
            <a:r>
              <a:rPr lang="en-US" sz="550" dirty="0" err="1">
                <a:solidFill>
                  <a:srgbClr val="0000FF"/>
                </a:solidFill>
                <a:ea typeface="ＭＳ Ｐゴシック" charset="0"/>
                <a:cs typeface="ＭＳ Ｐゴシック" charset="0"/>
              </a:rPr>
              <a:t>Subarray</a:t>
            </a:r>
            <a:r>
              <a:rPr lang="en-US" sz="550" dirty="0">
                <a:solidFill>
                  <a:srgbClr val="0000FF"/>
                </a:solidFill>
                <a:ea typeface="ＭＳ Ｐゴシック" charset="0"/>
                <a:cs typeface="ＭＳ Ｐゴシック" charset="0"/>
              </a:rPr>
              <a:t>-Level Parallelism in DRAM</a:t>
            </a:r>
            <a:r>
              <a:rPr lang="en-US" sz="550" dirty="0">
                <a:solidFill>
                  <a:srgbClr val="000000"/>
                </a:solidFill>
                <a:ea typeface="ＭＳ Ｐゴシック" charset="0"/>
                <a:cs typeface="ＭＳ Ｐゴシック" charset="0"/>
              </a:rPr>
              <a:t>,” ISCA 2012.</a:t>
            </a:r>
          </a:p>
          <a:p>
            <a:pPr eaLnBrk="1" hangingPunct="1"/>
            <a:r>
              <a:rPr lang="en-US" sz="550" dirty="0">
                <a:solidFill>
                  <a:srgbClr val="000000"/>
                </a:solidFill>
                <a:ea typeface="ＭＳ Ｐゴシック" charset="0"/>
                <a:cs typeface="ＭＳ Ｐゴシック" charset="0"/>
              </a:rPr>
              <a:t>Lee+, “</a:t>
            </a:r>
            <a:r>
              <a:rPr lang="en-US" sz="550" dirty="0">
                <a:solidFill>
                  <a:srgbClr val="0000FF"/>
                </a:solidFill>
                <a:ea typeface="ＭＳ Ｐゴシック" charset="0"/>
                <a:cs typeface="ＭＳ Ｐゴシック" charset="0"/>
              </a:rPr>
              <a:t>Tiered-Latency DRAM: A Low Latency and Low Cost DRAM Architecture</a:t>
            </a:r>
            <a:r>
              <a:rPr lang="en-US" sz="550" dirty="0">
                <a:solidFill>
                  <a:srgbClr val="000000"/>
                </a:solidFill>
                <a:ea typeface="ＭＳ Ｐゴシック" charset="0"/>
                <a:cs typeface="ＭＳ Ｐゴシック" charset="0"/>
              </a:rPr>
              <a:t>,” HPCA 2013.</a:t>
            </a:r>
          </a:p>
          <a:p>
            <a:pPr eaLnBrk="1" hangingPunct="1"/>
            <a:r>
              <a:rPr lang="en-US" sz="550" dirty="0">
                <a:solidFill>
                  <a:srgbClr val="000000"/>
                </a:solidFill>
                <a:ea typeface="ＭＳ Ｐゴシック" charset="0"/>
                <a:cs typeface="ＭＳ Ｐゴシック" charset="0"/>
              </a:rPr>
              <a:t>Liu+, “</a:t>
            </a:r>
            <a:r>
              <a:rPr lang="en-US" sz="550" dirty="0">
                <a:solidFill>
                  <a:srgbClr val="0000FF"/>
                </a:solidFill>
                <a:ea typeface="ＭＳ Ｐゴシック" charset="0"/>
                <a:cs typeface="ＭＳ Ｐゴシック" charset="0"/>
              </a:rPr>
              <a:t>An Experimental Study of Data Retention Behavior in Modern DRAM Devices</a:t>
            </a:r>
            <a:r>
              <a:rPr lang="en-US" sz="550" dirty="0">
                <a:solidFill>
                  <a:srgbClr val="000000"/>
                </a:solidFill>
                <a:ea typeface="ＭＳ Ｐゴシック" charset="0"/>
                <a:cs typeface="ＭＳ Ｐゴシック" charset="0"/>
              </a:rPr>
              <a:t>,” ISCA 2013.</a:t>
            </a:r>
          </a:p>
          <a:p>
            <a:pPr eaLnBrk="1" hangingPunct="1"/>
            <a:r>
              <a:rPr lang="en-US" sz="550" dirty="0"/>
              <a:t>Seshadri+, “</a:t>
            </a:r>
            <a:r>
              <a:rPr lang="en-US" sz="550" dirty="0">
                <a:solidFill>
                  <a:srgbClr val="0000FF"/>
                </a:solidFill>
              </a:rPr>
              <a:t>RowClone: Fast and Efficient In-DRAM Copy and Initialization of Bulk Data</a:t>
            </a:r>
            <a:r>
              <a:rPr lang="en-US" sz="550" dirty="0"/>
              <a:t>,” MICRO 2013.</a:t>
            </a:r>
          </a:p>
          <a:p>
            <a:pPr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Linearly Compressed Pages: A Main Memory Compression Framework</a:t>
            </a:r>
            <a:r>
              <a:rPr lang="en-US" sz="550" dirty="0">
                <a:ea typeface="ＭＳ Ｐゴシック" charset="0"/>
                <a:cs typeface="ＭＳ Ｐゴシック" charset="0"/>
              </a:rPr>
              <a:t>,” MICRO 2013.</a:t>
            </a:r>
          </a:p>
          <a:p>
            <a:pPr eaLnBrk="1" hangingPunct="1"/>
            <a:r>
              <a:rPr lang="en-US" sz="550" dirty="0">
                <a:ea typeface="ＭＳ Ｐゴシック" charset="0"/>
                <a:cs typeface="ＭＳ Ｐゴシック" charset="0"/>
              </a:rPr>
              <a:t>Chang+, “</a:t>
            </a:r>
            <a:r>
              <a:rPr lang="en-US" sz="550" dirty="0">
                <a:solidFill>
                  <a:srgbClr val="0000FF"/>
                </a:solidFill>
                <a:ea typeface="ＭＳ Ｐゴシック" charset="0"/>
                <a:cs typeface="ＭＳ Ｐゴシック" charset="0"/>
              </a:rPr>
              <a:t>Improving DRAM Performance by Parallelizing Refreshes with Accesses</a:t>
            </a:r>
            <a:r>
              <a:rPr lang="en-US" sz="550" dirty="0">
                <a:ea typeface="ＭＳ Ｐゴシック" charset="0"/>
                <a:cs typeface="ＭＳ Ｐゴシック" charset="0"/>
              </a:rPr>
              <a:t>,” HPCA 2014.</a:t>
            </a:r>
          </a:p>
          <a:p>
            <a:pPr eaLnBrk="1" hangingPunct="1"/>
            <a:r>
              <a:rPr lang="en-US" sz="550" dirty="0">
                <a:ea typeface="ＭＳ Ｐゴシック" charset="0"/>
                <a:cs typeface="ＭＳ Ｐゴシック" charset="0"/>
              </a:rPr>
              <a:t>Khan+, “</a:t>
            </a:r>
            <a:r>
              <a:rPr lang="en-US" sz="550" dirty="0">
                <a:solidFill>
                  <a:srgbClr val="0000FF"/>
                </a:solidFill>
                <a:ea typeface="ＭＳ Ｐゴシック" charset="0"/>
                <a:cs typeface="ＭＳ Ｐゴシック" charset="0"/>
              </a:rPr>
              <a:t>The Efficacy of Error Mitigation Techniques for DRAM Retention Failures: A Comparative Experimental Study</a:t>
            </a:r>
            <a:r>
              <a:rPr lang="en-US" sz="550" dirty="0">
                <a:ea typeface="ＭＳ Ｐゴシック" charset="0"/>
                <a:cs typeface="ＭＳ Ｐゴシック" charset="0"/>
              </a:rPr>
              <a:t>,” SIGMETRICS 2014.</a:t>
            </a:r>
          </a:p>
          <a:p>
            <a:pPr eaLnBrk="1" hangingPunct="1"/>
            <a:r>
              <a:rPr lang="en-US" sz="550" dirty="0">
                <a:ea typeface="ＭＳ Ｐゴシック" charset="0"/>
                <a:cs typeface="ＭＳ Ｐゴシック" charset="0"/>
              </a:rPr>
              <a:t>Luo+, “</a:t>
            </a:r>
            <a:r>
              <a:rPr lang="en-US" sz="550" dirty="0">
                <a:solidFill>
                  <a:srgbClr val="0000FF"/>
                </a:solidFill>
                <a:ea typeface="ＭＳ Ｐゴシック" charset="0"/>
                <a:cs typeface="ＭＳ Ｐゴシック" charset="0"/>
              </a:rPr>
              <a:t>Characterizing Application Memory Error Vulnerability to Optimize Data Center Cost</a:t>
            </a:r>
            <a:r>
              <a:rPr lang="en-US" sz="550" dirty="0">
                <a:ea typeface="ＭＳ Ｐゴシック" charset="0"/>
                <a:cs typeface="ＭＳ Ｐゴシック" charset="0"/>
              </a:rPr>
              <a:t>,” DSN 2014.</a:t>
            </a:r>
          </a:p>
          <a:p>
            <a:pPr eaLnBrk="1" hangingPunct="1"/>
            <a:r>
              <a:rPr lang="en-US" sz="550" dirty="0">
                <a:ea typeface="ＭＳ Ｐゴシック" charset="0"/>
                <a:cs typeface="ＭＳ Ｐゴシック" charset="0"/>
              </a:rPr>
              <a:t>Kim+, “</a:t>
            </a:r>
            <a:r>
              <a:rPr lang="en-US" sz="550" dirty="0">
                <a:solidFill>
                  <a:srgbClr val="0000FF"/>
                </a:solidFill>
              </a:rPr>
              <a:t>Flipping Bits in Memory Without Accessing Them: An Experimental Study of DRAM Disturbance Errors</a:t>
            </a:r>
            <a:r>
              <a:rPr lang="en-US" sz="550" dirty="0">
                <a:ea typeface="ＭＳ Ｐゴシック" charset="0"/>
                <a:cs typeface="ＭＳ Ｐゴシック" charset="0"/>
              </a:rPr>
              <a:t>,” ISCA 2014.</a:t>
            </a:r>
          </a:p>
          <a:p>
            <a:pPr eaLnBrk="1" hangingPunct="1"/>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Adaptive-Latency DRAM: Optimizing DRAM Timing for the Common-Case</a:t>
            </a:r>
            <a:r>
              <a:rPr lang="en-US" sz="550" dirty="0">
                <a:ea typeface="ＭＳ Ｐゴシック" charset="0"/>
                <a:cs typeface="ＭＳ Ｐゴシック" charset="0"/>
              </a:rPr>
              <a:t>,” HPCA 2015.</a:t>
            </a:r>
          </a:p>
          <a:p>
            <a:pPr eaLnBrk="1" hangingPunct="1"/>
            <a:r>
              <a:rPr lang="en-US" sz="550" dirty="0" err="1">
                <a:ea typeface="ＭＳ Ｐゴシック" charset="0"/>
                <a:cs typeface="ＭＳ Ｐゴシック" charset="0"/>
              </a:rPr>
              <a:t>Qureshi</a:t>
            </a:r>
            <a:r>
              <a:rPr lang="en-US" sz="550" dirty="0">
                <a:ea typeface="ＭＳ Ｐゴシック" charset="0"/>
                <a:cs typeface="ＭＳ Ｐゴシック" charset="0"/>
              </a:rPr>
              <a:t>+, “</a:t>
            </a:r>
            <a:r>
              <a:rPr lang="en-US" sz="550" dirty="0">
                <a:solidFill>
                  <a:srgbClr val="0000FF"/>
                </a:solidFill>
                <a:ea typeface="ＭＳ Ｐゴシック" charset="0"/>
                <a:cs typeface="ＭＳ Ｐゴシック" charset="0"/>
              </a:rPr>
              <a:t>AVATAR: A Variable-Retention-Time (VRT) Aware Refresh for DRAM Systems</a:t>
            </a:r>
            <a:r>
              <a:rPr lang="en-US" sz="550" dirty="0">
                <a:ea typeface="ＭＳ Ｐゴシック" charset="0"/>
                <a:cs typeface="ＭＳ Ｐゴシック" charset="0"/>
              </a:rPr>
              <a:t>,” DSN 2015.</a:t>
            </a:r>
          </a:p>
          <a:p>
            <a:pPr eaLnBrk="1" hangingPunct="1"/>
            <a:r>
              <a:rPr lang="en-US" sz="550" dirty="0">
                <a:ea typeface="ＭＳ Ｐゴシック" charset="0"/>
                <a:cs typeface="ＭＳ Ｐゴシック" charset="0"/>
              </a:rPr>
              <a:t>Meza+, “</a:t>
            </a:r>
            <a:r>
              <a:rPr lang="en-US" sz="550" dirty="0">
                <a:solidFill>
                  <a:srgbClr val="0000FF"/>
                </a:solidFill>
                <a:ea typeface="ＭＳ Ｐゴシック" charset="0"/>
                <a:cs typeface="ＭＳ Ｐゴシック" charset="0"/>
              </a:rPr>
              <a:t>Revisiting Memory Errors in Large-Scale Production Data Centers: Analysis and Modeling of New Trends from the Field</a:t>
            </a:r>
            <a:r>
              <a:rPr lang="en-US" sz="550" dirty="0">
                <a:ea typeface="ＭＳ Ｐゴシック" charset="0"/>
                <a:cs typeface="ＭＳ Ｐゴシック" charset="0"/>
              </a:rPr>
              <a:t>,” DSN 2015.</a:t>
            </a:r>
          </a:p>
          <a:p>
            <a:pPr eaLnBrk="1" hangingPunct="1"/>
            <a:r>
              <a:rPr lang="en-US" sz="550" dirty="0">
                <a:ea typeface="ＭＳ Ｐゴシック" charset="0"/>
                <a:cs typeface="ＭＳ Ｐゴシック" charset="0"/>
              </a:rPr>
              <a:t>Kim+, “</a:t>
            </a:r>
            <a:r>
              <a:rPr lang="en-US" sz="550" dirty="0">
                <a:solidFill>
                  <a:srgbClr val="0000FF"/>
                </a:solidFill>
                <a:ea typeface="ＭＳ Ｐゴシック" charset="0"/>
                <a:cs typeface="ＭＳ Ｐゴシック" charset="0"/>
              </a:rPr>
              <a:t>Ramulator: A Fast and Extensible DRAM Simulator</a:t>
            </a:r>
            <a:r>
              <a:rPr lang="en-US" sz="550" dirty="0">
                <a:ea typeface="ＭＳ Ｐゴシック" charset="0"/>
                <a:cs typeface="ＭＳ Ｐゴシック" charset="0"/>
              </a:rPr>
              <a:t>,” IEEE CAL 2015.</a:t>
            </a:r>
          </a:p>
          <a:p>
            <a:pPr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Fast Bulk Bitwise AND and OR in DRAM</a:t>
            </a:r>
            <a:r>
              <a:rPr lang="en-US" sz="550" dirty="0">
                <a:ea typeface="ＭＳ Ｐゴシック" charset="0"/>
                <a:cs typeface="ＭＳ Ｐゴシック" charset="0"/>
              </a:rPr>
              <a:t>,” IEEE CAL 2015.</a:t>
            </a:r>
          </a:p>
          <a:p>
            <a:pPr eaLnBrk="1" hangingPunct="1"/>
            <a:r>
              <a:rPr lang="en-US" sz="550" dirty="0">
                <a:ea typeface="ＭＳ Ｐゴシック" charset="0"/>
                <a:cs typeface="ＭＳ Ｐゴシック" charset="0"/>
              </a:rPr>
              <a:t>Ahn+, “</a:t>
            </a:r>
            <a:r>
              <a:rPr lang="en-US" sz="550" dirty="0">
                <a:solidFill>
                  <a:srgbClr val="0000FF"/>
                </a:solidFill>
                <a:ea typeface="ＭＳ Ｐゴシック" charset="0"/>
                <a:cs typeface="ＭＳ Ｐゴシック" charset="0"/>
              </a:rPr>
              <a:t>A Scalable Processing-in-Memory Accelerator for Parallel Graph Processing</a:t>
            </a:r>
            <a:r>
              <a:rPr lang="en-US" sz="550" dirty="0">
                <a:ea typeface="ＭＳ Ｐゴシック" charset="0"/>
                <a:cs typeface="ＭＳ Ｐゴシック" charset="0"/>
              </a:rPr>
              <a:t>,” ISCA 2015.</a:t>
            </a:r>
          </a:p>
          <a:p>
            <a:pPr eaLnBrk="1" hangingPunct="1"/>
            <a:r>
              <a:rPr lang="en-US" sz="550" dirty="0">
                <a:ea typeface="ＭＳ Ｐゴシック" charset="0"/>
                <a:cs typeface="ＭＳ Ｐゴシック" charset="0"/>
              </a:rPr>
              <a:t>Ahn+, “</a:t>
            </a:r>
            <a:r>
              <a:rPr lang="en-US" sz="550" dirty="0">
                <a:solidFill>
                  <a:srgbClr val="0000FF"/>
                </a:solidFill>
                <a:ea typeface="ＭＳ Ｐゴシック" charset="0"/>
                <a:cs typeface="ＭＳ Ｐゴシック" charset="0"/>
              </a:rPr>
              <a:t>PIM-Enabled Instructions: A Low-Overhead, Locality-Aware Processing-in-Memory Architecture</a:t>
            </a:r>
            <a:r>
              <a:rPr lang="en-US" sz="550" dirty="0">
                <a:ea typeface="ＭＳ Ｐゴシック" charset="0"/>
                <a:cs typeface="ＭＳ Ｐゴシック" charset="0"/>
              </a:rPr>
              <a:t>,” ISCA 2015.</a:t>
            </a:r>
          </a:p>
          <a:p>
            <a:pPr eaLnBrk="1" hangingPunct="1"/>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Decoupled Direct Memory Access: Isolating CPU and IO Traffic by Leveraging a Dual-Data-Port DRAM</a:t>
            </a:r>
            <a:r>
              <a:rPr lang="en-US" sz="550" dirty="0">
                <a:ea typeface="ＭＳ Ｐゴシック" charset="0"/>
                <a:cs typeface="ＭＳ Ｐゴシック" charset="0"/>
              </a:rPr>
              <a:t>,” PACT 2015.</a:t>
            </a:r>
          </a:p>
          <a:p>
            <a:pPr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Gather-Scatter DRAM: </a:t>
            </a:r>
            <a:r>
              <a:rPr lang="en-US" sz="550" dirty="0">
                <a:solidFill>
                  <a:srgbClr val="0000FF"/>
                </a:solidFill>
              </a:rPr>
              <a:t>In-DRAM Address Translation to Improve the Spatial Locality of Non-unit Strided Accesses</a:t>
            </a:r>
            <a:r>
              <a:rPr lang="en-US" sz="550" dirty="0">
                <a:ea typeface="ＭＳ Ｐゴシック" charset="0"/>
                <a:cs typeface="ＭＳ Ｐゴシック" charset="0"/>
              </a:rPr>
              <a:t>,” MICRO 2015.</a:t>
            </a:r>
          </a:p>
          <a:p>
            <a:pPr eaLnBrk="1" hangingPunct="1"/>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Simultaneous Multi-Layer Access: Improving 3D-Stacked Memory Bandwidth at Low Cost</a:t>
            </a:r>
            <a:r>
              <a:rPr lang="en-US" sz="550" dirty="0">
                <a:ea typeface="ＭＳ Ｐゴシック" charset="0"/>
                <a:cs typeface="ＭＳ Ｐゴシック" charset="0"/>
              </a:rPr>
              <a:t>,” TACO 2016.</a:t>
            </a:r>
          </a:p>
          <a:p>
            <a:pPr eaLnBrk="1" hangingPunct="1"/>
            <a:r>
              <a:rPr lang="en-US" sz="550" dirty="0">
                <a:ea typeface="ＭＳ Ｐゴシック" charset="0"/>
                <a:cs typeface="ＭＳ Ｐゴシック" charset="0"/>
              </a:rPr>
              <a:t>Hassan+, “</a:t>
            </a:r>
            <a:r>
              <a:rPr lang="en-US" sz="550" dirty="0" err="1">
                <a:solidFill>
                  <a:srgbClr val="0000FF"/>
                </a:solidFill>
                <a:ea typeface="ＭＳ Ｐゴシック" charset="0"/>
                <a:cs typeface="ＭＳ Ｐゴシック" charset="0"/>
              </a:rPr>
              <a:t>ChargeCache</a:t>
            </a:r>
            <a:r>
              <a:rPr lang="en-US" sz="550" dirty="0">
                <a:solidFill>
                  <a:srgbClr val="0000FF"/>
                </a:solidFill>
                <a:ea typeface="ＭＳ Ｐゴシック" charset="0"/>
                <a:cs typeface="ＭＳ Ｐゴシック" charset="0"/>
              </a:rPr>
              <a:t>: Reducing DRAM Latency by Exploiting Row Access Locality,</a:t>
            </a:r>
            <a:r>
              <a:rPr lang="en-US" sz="550" dirty="0">
                <a:ea typeface="ＭＳ Ｐゴシック" charset="0"/>
                <a:cs typeface="ＭＳ Ｐゴシック" charset="0"/>
              </a:rPr>
              <a:t>” HPCA 2016.</a:t>
            </a:r>
          </a:p>
          <a:p>
            <a:pPr eaLnBrk="1" hangingPunct="1"/>
            <a:r>
              <a:rPr lang="en-US" sz="550" dirty="0">
                <a:ea typeface="ＭＳ Ｐゴシック" charset="0"/>
                <a:cs typeface="ＭＳ Ｐゴシック" charset="0"/>
              </a:rPr>
              <a:t>Chang+, “</a:t>
            </a:r>
            <a:r>
              <a:rPr lang="en-US" sz="550" dirty="0">
                <a:solidFill>
                  <a:srgbClr val="0000FF"/>
                </a:solidFill>
                <a:ea typeface="ＭＳ Ｐゴシック" charset="0"/>
                <a:cs typeface="ＭＳ Ｐゴシック" charset="0"/>
              </a:rPr>
              <a:t>Low-Cost Inter-Linked </a:t>
            </a:r>
            <a:r>
              <a:rPr lang="en-US" sz="550" dirty="0" err="1">
                <a:solidFill>
                  <a:srgbClr val="0000FF"/>
                </a:solidFill>
                <a:ea typeface="ＭＳ Ｐゴシック" charset="0"/>
                <a:cs typeface="ＭＳ Ｐゴシック" charset="0"/>
              </a:rPr>
              <a:t>Subarrays</a:t>
            </a:r>
            <a:r>
              <a:rPr lang="en-US" sz="550" dirty="0">
                <a:solidFill>
                  <a:srgbClr val="0000FF"/>
                </a:solidFill>
                <a:ea typeface="ＭＳ Ｐゴシック" charset="0"/>
                <a:cs typeface="ＭＳ Ｐゴシック" charset="0"/>
              </a:rPr>
              <a:t> (LISA): Enabling Fast Inter-</a:t>
            </a:r>
            <a:r>
              <a:rPr lang="en-US" sz="550" dirty="0" err="1">
                <a:solidFill>
                  <a:srgbClr val="0000FF"/>
                </a:solidFill>
                <a:ea typeface="ＭＳ Ｐゴシック" charset="0"/>
                <a:cs typeface="ＭＳ Ｐゴシック" charset="0"/>
              </a:rPr>
              <a:t>Subarray</a:t>
            </a:r>
            <a:r>
              <a:rPr lang="en-US" sz="550" dirty="0">
                <a:solidFill>
                  <a:srgbClr val="0000FF"/>
                </a:solidFill>
                <a:ea typeface="ＭＳ Ｐゴシック" charset="0"/>
                <a:cs typeface="ＭＳ Ｐゴシック" charset="0"/>
              </a:rPr>
              <a:t> Data Migration in DRAM,</a:t>
            </a:r>
            <a:r>
              <a:rPr lang="en-US" sz="550" dirty="0">
                <a:ea typeface="ＭＳ Ｐゴシック" charset="0"/>
                <a:cs typeface="ＭＳ Ｐゴシック" charset="0"/>
              </a:rPr>
              <a:t>” HPCA 2016.</a:t>
            </a:r>
          </a:p>
          <a:p>
            <a:r>
              <a:rPr lang="en-US" sz="550" dirty="0">
                <a:ea typeface="ＭＳ Ｐゴシック" charset="0"/>
                <a:cs typeface="ＭＳ Ｐゴシック" charset="0"/>
              </a:rPr>
              <a:t>Chang+, “</a:t>
            </a:r>
            <a:r>
              <a:rPr lang="en-US" sz="550" dirty="0">
                <a:solidFill>
                  <a:srgbClr val="0000FF"/>
                </a:solidFill>
              </a:rPr>
              <a:t>Understanding Latency Variation in Modern DRAM Chips Experimental Characterization, Analysis, and Optimization</a:t>
            </a:r>
            <a:r>
              <a:rPr lang="en-US" sz="550" dirty="0">
                <a:ea typeface="ＭＳ Ｐゴシック" charset="0"/>
                <a:cs typeface="ＭＳ Ｐゴシック" charset="0"/>
              </a:rPr>
              <a:t>,” SIGMETRICS 2016.</a:t>
            </a:r>
          </a:p>
          <a:p>
            <a:r>
              <a:rPr lang="en-US" sz="550" dirty="0">
                <a:ea typeface="ＭＳ Ｐゴシック" charset="0"/>
                <a:cs typeface="ＭＳ Ｐゴシック" charset="0"/>
              </a:rPr>
              <a:t>Khan+, “</a:t>
            </a:r>
            <a:r>
              <a:rPr lang="en-US" sz="550" dirty="0">
                <a:solidFill>
                  <a:srgbClr val="0000FF"/>
                </a:solidFill>
              </a:rPr>
              <a:t>PARBOR: An Efficient System-Level Technique to Detect Data Dependent Failures in DRAM</a:t>
            </a:r>
            <a:r>
              <a:rPr lang="en-US" sz="550" dirty="0">
                <a:ea typeface="ＭＳ Ｐゴシック" charset="0"/>
                <a:cs typeface="ＭＳ Ｐゴシック" charset="0"/>
              </a:rPr>
              <a:t>,” DSN 2016.</a:t>
            </a:r>
          </a:p>
          <a:p>
            <a:r>
              <a:rPr lang="en-US" sz="550" dirty="0">
                <a:ea typeface="ＭＳ Ｐゴシック" charset="0"/>
                <a:cs typeface="ＭＳ Ｐゴシック" charset="0"/>
              </a:rPr>
              <a:t>Hsieh+, “</a:t>
            </a:r>
            <a:r>
              <a:rPr lang="en-US" sz="550" dirty="0">
                <a:solidFill>
                  <a:srgbClr val="0000FF"/>
                </a:solidFill>
                <a:ea typeface="ＭＳ Ｐゴシック" charset="0"/>
                <a:cs typeface="ＭＳ Ｐゴシック" charset="0"/>
              </a:rPr>
              <a:t>Transparent Offloading and Mapping (TOM): Enabling Programmer-Transparent Near-Data Processing in GPU Systems</a:t>
            </a:r>
            <a:r>
              <a:rPr lang="en-US" sz="550" dirty="0">
                <a:ea typeface="ＭＳ Ｐゴシック" charset="0"/>
                <a:cs typeface="ＭＳ Ｐゴシック" charset="0"/>
              </a:rPr>
              <a:t>,” ISCA 2016.</a:t>
            </a:r>
          </a:p>
          <a:p>
            <a:r>
              <a:rPr lang="en-US" sz="550" dirty="0">
                <a:ea typeface="ＭＳ Ｐゴシック" charset="0"/>
                <a:cs typeface="ＭＳ Ｐゴシック" charset="0"/>
              </a:rPr>
              <a:t>Hashemi+, “</a:t>
            </a:r>
            <a:r>
              <a:rPr lang="en-US" sz="550" dirty="0">
                <a:solidFill>
                  <a:srgbClr val="0000FF"/>
                </a:solidFill>
                <a:ea typeface="ＭＳ Ｐゴシック" charset="0"/>
                <a:cs typeface="ＭＳ Ｐゴシック" charset="0"/>
              </a:rPr>
              <a:t>Accelerating Dependent Cache Misses with an Enhanced Memory Controller</a:t>
            </a:r>
            <a:r>
              <a:rPr lang="en-US" sz="550" dirty="0">
                <a:ea typeface="ＭＳ Ｐゴシック" charset="0"/>
                <a:cs typeface="ＭＳ Ｐゴシック" charset="0"/>
              </a:rPr>
              <a:t>,” ISCA 2016.</a:t>
            </a:r>
          </a:p>
          <a:p>
            <a:r>
              <a:rPr lang="en-US" sz="550" dirty="0">
                <a:ea typeface="ＭＳ Ｐゴシック" charset="0"/>
                <a:cs typeface="ＭＳ Ｐゴシック" charset="0"/>
              </a:rPr>
              <a:t>Boroumand+, </a:t>
            </a:r>
            <a:r>
              <a:rPr lang="en-US" sz="550" dirty="0">
                <a:solidFill>
                  <a:srgbClr val="0000FF"/>
                </a:solidFill>
                <a:ea typeface="ＭＳ Ｐゴシック" charset="0"/>
                <a:cs typeface="ＭＳ Ｐゴシック" charset="0"/>
              </a:rPr>
              <a:t>“LazyPIM: An Efficient Cache Coherence Mechanism for Processing-in-Memory</a:t>
            </a:r>
            <a:r>
              <a:rPr lang="en-US" sz="550" dirty="0">
                <a:ea typeface="ＭＳ Ｐゴシック" charset="0"/>
                <a:cs typeface="ＭＳ Ｐゴシック" charset="0"/>
              </a:rPr>
              <a:t>,” IEEE CAL 2016.</a:t>
            </a:r>
          </a:p>
          <a:p>
            <a:r>
              <a:rPr lang="en-US" sz="550" dirty="0">
                <a:ea typeface="ＭＳ Ｐゴシック" charset="0"/>
                <a:cs typeface="ＭＳ Ｐゴシック" charset="0"/>
              </a:rPr>
              <a:t>Pattnaik+, “</a:t>
            </a:r>
            <a:r>
              <a:rPr lang="en-US" sz="550" dirty="0">
                <a:solidFill>
                  <a:srgbClr val="0000FF"/>
                </a:solidFill>
                <a:ea typeface="ＭＳ Ｐゴシック" charset="0"/>
                <a:cs typeface="ＭＳ Ｐゴシック" charset="0"/>
              </a:rPr>
              <a:t>Scheduling Techniques for GPU Architectures with Processing-In-Memory Capabilities</a:t>
            </a:r>
            <a:r>
              <a:rPr lang="en-US" sz="550" dirty="0">
                <a:ea typeface="ＭＳ Ｐゴシック" charset="0"/>
                <a:cs typeface="ＭＳ Ｐゴシック" charset="0"/>
              </a:rPr>
              <a:t>,” PACT 2016.</a:t>
            </a:r>
          </a:p>
          <a:p>
            <a:r>
              <a:rPr lang="en-US" sz="550" dirty="0">
                <a:ea typeface="ＭＳ Ｐゴシック" charset="0"/>
                <a:cs typeface="ＭＳ Ｐゴシック" charset="0"/>
              </a:rPr>
              <a:t>Hsieh+, “</a:t>
            </a:r>
            <a:r>
              <a:rPr lang="en-US" sz="550" dirty="0">
                <a:solidFill>
                  <a:srgbClr val="0000FF"/>
                </a:solidFill>
                <a:ea typeface="ＭＳ Ｐゴシック" charset="0"/>
                <a:cs typeface="ＭＳ Ｐゴシック" charset="0"/>
              </a:rPr>
              <a:t>Accelerating Pointer Chasing in 3D-Stacked Memory: Challenges, Mechanisms, Evaluation</a:t>
            </a:r>
            <a:r>
              <a:rPr lang="en-US" sz="550" dirty="0">
                <a:ea typeface="ＭＳ Ｐゴシック" charset="0"/>
                <a:cs typeface="ＭＳ Ｐゴシック" charset="0"/>
              </a:rPr>
              <a:t>,” ICCD 2016.</a:t>
            </a:r>
          </a:p>
          <a:p>
            <a:r>
              <a:rPr lang="en-US" sz="550" dirty="0">
                <a:ea typeface="ＭＳ Ｐゴシック" charset="0"/>
                <a:cs typeface="ＭＳ Ｐゴシック" charset="0"/>
              </a:rPr>
              <a:t>Hashemi+, “</a:t>
            </a:r>
            <a:r>
              <a:rPr lang="en-US" sz="550" dirty="0">
                <a:solidFill>
                  <a:srgbClr val="0000FF"/>
                </a:solidFill>
                <a:ea typeface="ＭＳ Ｐゴシック" charset="0"/>
                <a:cs typeface="ＭＳ Ｐゴシック" charset="0"/>
              </a:rPr>
              <a:t>Continuous Runahead: Transparent Hardware Acceleration for Memory Intensive Workloads</a:t>
            </a:r>
            <a:r>
              <a:rPr lang="en-US" sz="550" dirty="0">
                <a:ea typeface="ＭＳ Ｐゴシック" charset="0"/>
                <a:cs typeface="ＭＳ Ｐゴシック" charset="0"/>
              </a:rPr>
              <a:t>,” MICRO 2016.</a:t>
            </a:r>
          </a:p>
          <a:p>
            <a:r>
              <a:rPr lang="en-US" sz="550" dirty="0">
                <a:ea typeface="ＭＳ Ｐゴシック" charset="0"/>
                <a:cs typeface="ＭＳ Ｐゴシック" charset="0"/>
              </a:rPr>
              <a:t>Khan+, “</a:t>
            </a:r>
            <a:r>
              <a:rPr lang="en-US" sz="550" dirty="0">
                <a:solidFill>
                  <a:srgbClr val="0000FF"/>
                </a:solidFill>
                <a:ea typeface="ＭＳ Ｐゴシック" charset="0"/>
                <a:cs typeface="ＭＳ Ｐゴシック" charset="0"/>
              </a:rPr>
              <a:t>A Case for Memory Content-Based Detection and Mitigation of Data-Dependent Failures in DRAM</a:t>
            </a:r>
            <a:r>
              <a:rPr lang="en-US" sz="550" dirty="0">
                <a:ea typeface="ＭＳ Ｐゴシック" charset="0"/>
                <a:cs typeface="ＭＳ Ｐゴシック" charset="0"/>
              </a:rPr>
              <a:t>",” IEEE CAL 2016.</a:t>
            </a:r>
          </a:p>
          <a:p>
            <a:r>
              <a:rPr lang="en-US" sz="550" dirty="0">
                <a:ea typeface="ＭＳ Ｐゴシック" charset="0"/>
                <a:cs typeface="ＭＳ Ｐゴシック" charset="0"/>
              </a:rPr>
              <a:t>Hassan+, “</a:t>
            </a:r>
            <a:r>
              <a:rPr lang="en-US" sz="550" dirty="0">
                <a:solidFill>
                  <a:srgbClr val="0000FF"/>
                </a:solidFill>
              </a:rPr>
              <a:t>SoftMC: A Flexible and Practical Open-Source Infrastructure for Enabling Experimental DRAM Studies</a:t>
            </a:r>
            <a:r>
              <a:rPr lang="en-US" sz="550" dirty="0">
                <a:ea typeface="ＭＳ Ｐゴシック" charset="0"/>
                <a:cs typeface="ＭＳ Ｐゴシック" charset="0"/>
              </a:rPr>
              <a:t>,” HPCA 2017.</a:t>
            </a:r>
          </a:p>
          <a:p>
            <a:r>
              <a:rPr lang="en-US" sz="550" dirty="0">
                <a:ea typeface="ＭＳ Ｐゴシック" charset="0"/>
                <a:cs typeface="ＭＳ Ｐゴシック" charset="0"/>
              </a:rPr>
              <a:t>Mutlu, “</a:t>
            </a:r>
            <a:r>
              <a:rPr lang="en-US" sz="550" dirty="0">
                <a:solidFill>
                  <a:srgbClr val="0000FF"/>
                </a:solidFill>
                <a:ea typeface="ＭＳ Ｐゴシック" charset="0"/>
                <a:cs typeface="ＭＳ Ｐゴシック" charset="0"/>
              </a:rPr>
              <a:t>The RowHammer Problem and Other Issues We May Face as Memory Becomes Denser</a:t>
            </a:r>
            <a:r>
              <a:rPr lang="en-US" sz="550" dirty="0">
                <a:ea typeface="ＭＳ Ｐゴシック" charset="0"/>
                <a:cs typeface="ＭＳ Ｐゴシック" charset="0"/>
              </a:rPr>
              <a:t>,” DATE 2017.</a:t>
            </a:r>
          </a:p>
          <a:p>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Design-Induced Latency Variation in Modern DRAM Chips: Characterization, Analysis, and Latency Reduction Mechanisms</a:t>
            </a:r>
            <a:r>
              <a:rPr lang="en-US" sz="550" dirty="0">
                <a:ea typeface="ＭＳ Ｐゴシック" charset="0"/>
                <a:cs typeface="ＭＳ Ｐゴシック" charset="0"/>
              </a:rPr>
              <a:t>,” SIGMETRICS 2017.</a:t>
            </a:r>
          </a:p>
          <a:p>
            <a:r>
              <a:rPr lang="en-US" sz="550" dirty="0">
                <a:ea typeface="ＭＳ Ｐゴシック" charset="0"/>
                <a:cs typeface="ＭＳ Ｐゴシック" charset="0"/>
              </a:rPr>
              <a:t>Chang+, “</a:t>
            </a:r>
            <a:r>
              <a:rPr lang="en-US" sz="550" dirty="0">
                <a:solidFill>
                  <a:srgbClr val="0000FF"/>
                </a:solidFill>
                <a:ea typeface="ＭＳ Ｐゴシック" charset="0"/>
                <a:cs typeface="ＭＳ Ｐゴシック" charset="0"/>
              </a:rPr>
              <a:t>Understanding Reduced-Voltage Operation in Modern DRAM Devices: Experimental Characterization, Analysis, and Mechanisms</a:t>
            </a:r>
            <a:r>
              <a:rPr lang="en-US" sz="550" dirty="0">
                <a:ea typeface="ＭＳ Ｐゴシック" charset="0"/>
                <a:cs typeface="ＭＳ Ｐゴシック" charset="0"/>
              </a:rPr>
              <a:t>,” SIGMETRICS 2017.</a:t>
            </a:r>
          </a:p>
          <a:p>
            <a:r>
              <a:rPr lang="en-US" sz="550" dirty="0">
                <a:ea typeface="ＭＳ Ｐゴシック" charset="0"/>
                <a:cs typeface="ＭＳ Ｐゴシック" charset="0"/>
              </a:rPr>
              <a:t>Patel+, “</a:t>
            </a:r>
            <a:r>
              <a:rPr lang="en-US" sz="550" dirty="0">
                <a:solidFill>
                  <a:srgbClr val="0000FF"/>
                </a:solidFill>
                <a:ea typeface="ＭＳ Ｐゴシック" charset="0"/>
                <a:cs typeface="ＭＳ Ｐゴシック" charset="0"/>
              </a:rPr>
              <a:t>The Reach Profiler (REAPER): Enabling the Mitigation of DRAM Retention Failures via Profiling at Aggressive Conditions</a:t>
            </a:r>
            <a:r>
              <a:rPr lang="en-US" sz="550" dirty="0">
                <a:ea typeface="ＭＳ Ｐゴシック" charset="0"/>
                <a:cs typeface="ＭＳ Ｐゴシック" charset="0"/>
              </a:rPr>
              <a:t>,” ISCA 2017.</a:t>
            </a:r>
          </a:p>
          <a:p>
            <a:r>
              <a:rPr lang="en-US" sz="550" dirty="0">
                <a:ea typeface="ＭＳ Ｐゴシック" charset="0"/>
                <a:cs typeface="ＭＳ Ｐゴシック" charset="0"/>
              </a:rPr>
              <a:t>Seshadri and Mutlu, “</a:t>
            </a:r>
            <a:r>
              <a:rPr lang="en-US" sz="550" dirty="0">
                <a:solidFill>
                  <a:srgbClr val="0000FF"/>
                </a:solidFill>
                <a:ea typeface="ＭＳ Ｐゴシック" charset="0"/>
                <a:cs typeface="ＭＳ Ｐゴシック" charset="0"/>
              </a:rPr>
              <a:t>Simple Operations in Memory to Reduce Data Movement</a:t>
            </a:r>
            <a:r>
              <a:rPr lang="en-US" sz="550" dirty="0">
                <a:ea typeface="ＭＳ Ｐゴシック" charset="0"/>
                <a:cs typeface="ＭＳ Ｐゴシック" charset="0"/>
              </a:rPr>
              <a:t>,” ADCOM 2017.</a:t>
            </a:r>
          </a:p>
          <a:p>
            <a:r>
              <a:rPr lang="en-US" sz="550" dirty="0">
                <a:ea typeface="ＭＳ Ｐゴシック" charset="0"/>
                <a:cs typeface="ＭＳ Ｐゴシック" charset="0"/>
              </a:rPr>
              <a:t>Liu+, “</a:t>
            </a:r>
            <a:r>
              <a:rPr lang="en-US" sz="550" dirty="0">
                <a:solidFill>
                  <a:srgbClr val="0000FF"/>
                </a:solidFill>
                <a:ea typeface="ＭＳ Ｐゴシック" charset="0"/>
                <a:cs typeface="ＭＳ Ｐゴシック" charset="0"/>
              </a:rPr>
              <a:t>Concurrent Data Structures for Near-Memory Computing</a:t>
            </a:r>
            <a:r>
              <a:rPr lang="en-US" sz="550" dirty="0">
                <a:ea typeface="ＭＳ Ｐゴシック" charset="0"/>
                <a:cs typeface="ＭＳ Ｐゴシック" charset="0"/>
              </a:rPr>
              <a:t>,” SPAA 2017.</a:t>
            </a:r>
          </a:p>
          <a:p>
            <a:r>
              <a:rPr lang="en-US" sz="550" dirty="0">
                <a:ea typeface="ＭＳ Ｐゴシック" charset="0"/>
                <a:cs typeface="ＭＳ Ｐゴシック" charset="0"/>
              </a:rPr>
              <a:t>Khan+, “</a:t>
            </a:r>
            <a:r>
              <a:rPr lang="en-US" sz="550" dirty="0">
                <a:solidFill>
                  <a:srgbClr val="0000FF"/>
                </a:solidFill>
                <a:ea typeface="ＭＳ Ｐゴシック" charset="0"/>
                <a:cs typeface="ＭＳ Ｐゴシック" charset="0"/>
              </a:rPr>
              <a:t>Detecting and Mitigating Data-Dependent DRAM Failures by Exploiting Current Memory Content</a:t>
            </a:r>
            <a:r>
              <a:rPr lang="en-US" sz="550" dirty="0">
                <a:ea typeface="ＭＳ Ｐゴシック" charset="0"/>
                <a:cs typeface="ＭＳ Ｐゴシック" charset="0"/>
              </a:rPr>
              <a:t>,” MICRO 2017.</a:t>
            </a:r>
          </a:p>
          <a:p>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Ambit: In-Memory Accelerator for Bulk Bitwise Operations Using Commodity DRAM Technology</a:t>
            </a:r>
            <a:r>
              <a:rPr lang="en-US" sz="550" dirty="0">
                <a:ea typeface="ＭＳ Ｐゴシック" charset="0"/>
                <a:cs typeface="ＭＳ Ｐゴシック" charset="0"/>
              </a:rPr>
              <a:t>,” MICRO 2017.</a:t>
            </a:r>
          </a:p>
          <a:p>
            <a:r>
              <a:rPr lang="en-US" sz="550" dirty="0">
                <a:ea typeface="ＭＳ Ｐゴシック" charset="0"/>
                <a:cs typeface="ＭＳ Ｐゴシック" charset="0"/>
              </a:rPr>
              <a:t>Kim+, “</a:t>
            </a:r>
            <a:r>
              <a:rPr lang="en-US" sz="550" dirty="0">
                <a:solidFill>
                  <a:srgbClr val="0432FF"/>
                </a:solidFill>
                <a:ea typeface="ＭＳ Ｐゴシック" charset="0"/>
                <a:cs typeface="ＭＳ Ｐゴシック" charset="0"/>
              </a:rPr>
              <a:t>GRIM-Filter: Fast Seed Location Filtering in DNA Read Mapping Using Processing-in-Memory Technologies</a:t>
            </a:r>
            <a:r>
              <a:rPr lang="en-US" sz="550" dirty="0">
                <a:ea typeface="ＭＳ Ｐゴシック" charset="0"/>
                <a:cs typeface="ＭＳ Ｐゴシック" charset="0"/>
              </a:rPr>
              <a:t>,” BMC Genomics 2018.</a:t>
            </a:r>
          </a:p>
          <a:p>
            <a:r>
              <a:rPr lang="en-US" sz="550" dirty="0">
                <a:ea typeface="ＭＳ Ｐゴシック" charset="0"/>
                <a:cs typeface="ＭＳ Ｐゴシック" charset="0"/>
              </a:rPr>
              <a:t>Kim+, “</a:t>
            </a:r>
            <a:r>
              <a:rPr lang="en-US" sz="550" dirty="0">
                <a:solidFill>
                  <a:srgbClr val="0432FF"/>
                </a:solidFill>
                <a:ea typeface="ＭＳ Ｐゴシック" charset="0"/>
                <a:cs typeface="ＭＳ Ｐゴシック" charset="0"/>
              </a:rPr>
              <a:t>The DRAM Latency PUF: Quickly Evaluating Physical Unclonable Functions by Exploiting the Latency-Reliability Tradeoff in Modern DRAM Devices</a:t>
            </a:r>
            <a:r>
              <a:rPr lang="en-US" sz="550" dirty="0">
                <a:ea typeface="ＭＳ Ｐゴシック" charset="0"/>
                <a:cs typeface="ＭＳ Ｐゴシック" charset="0"/>
              </a:rPr>
              <a:t>,” HPCA 2018.</a:t>
            </a:r>
          </a:p>
          <a:p>
            <a:r>
              <a:rPr lang="en-US" sz="550" dirty="0">
                <a:ea typeface="ＭＳ Ｐゴシック" charset="0"/>
                <a:cs typeface="ＭＳ Ｐゴシック" charset="0"/>
              </a:rPr>
              <a:t>Boroumand+, “</a:t>
            </a:r>
            <a:r>
              <a:rPr lang="en-US" sz="550" dirty="0">
                <a:solidFill>
                  <a:srgbClr val="0432FF"/>
                </a:solidFill>
                <a:ea typeface="ＭＳ Ｐゴシック" charset="0"/>
                <a:cs typeface="ＭＳ Ｐゴシック" charset="0"/>
              </a:rPr>
              <a:t>Google Workloads for Consumer Devices: Mitigating Data Movement Bottlenecks</a:t>
            </a:r>
            <a:r>
              <a:rPr lang="en-US" sz="550" dirty="0">
                <a:ea typeface="ＭＳ Ｐゴシック" charset="0"/>
                <a:cs typeface="ＭＳ Ｐゴシック" charset="0"/>
              </a:rPr>
              <a:t>,” ASPLOS 2018.</a:t>
            </a:r>
          </a:p>
          <a:p>
            <a:r>
              <a:rPr lang="en-US" sz="550" dirty="0">
                <a:ea typeface="ＭＳ Ｐゴシック" charset="0"/>
                <a:cs typeface="ＭＳ Ｐゴシック" charset="0"/>
              </a:rPr>
              <a:t>Das+, “</a:t>
            </a:r>
            <a:r>
              <a:rPr lang="en-US" sz="550" dirty="0">
                <a:solidFill>
                  <a:srgbClr val="0432FF"/>
                </a:solidFill>
                <a:ea typeface="ＭＳ Ｐゴシック" charset="0"/>
                <a:cs typeface="ＭＳ Ｐゴシック" charset="0"/>
              </a:rPr>
              <a:t>VRL-DRAM: Improving DRAM Performance via Variable Refresh Latency</a:t>
            </a:r>
            <a:r>
              <a:rPr lang="en-US" sz="550" dirty="0">
                <a:ea typeface="ＭＳ Ｐゴシック" charset="0"/>
                <a:cs typeface="ＭＳ Ｐゴシック" charset="0"/>
              </a:rPr>
              <a:t>,” DAC 2018.</a:t>
            </a:r>
          </a:p>
          <a:p>
            <a:r>
              <a:rPr lang="en-US" sz="550" dirty="0">
                <a:ea typeface="ＭＳ Ｐゴシック" charset="0"/>
                <a:cs typeface="ＭＳ Ｐゴシック" charset="0"/>
              </a:rPr>
              <a:t>Ghose+, “</a:t>
            </a:r>
            <a:r>
              <a:rPr lang="en-US" sz="550" dirty="0">
                <a:solidFill>
                  <a:srgbClr val="0432FF"/>
                </a:solidFill>
                <a:ea typeface="ＭＳ Ｐゴシック" charset="0"/>
                <a:cs typeface="ＭＳ Ｐゴシック" charset="0"/>
              </a:rPr>
              <a:t>What Your DRAM Power Models Are Not Telling You: Lessons from a Detailed Experimental Study</a:t>
            </a:r>
            <a:r>
              <a:rPr lang="en-US" sz="550" dirty="0">
                <a:ea typeface="ＭＳ Ｐゴシック" charset="0"/>
                <a:cs typeface="ＭＳ Ｐゴシック" charset="0"/>
              </a:rPr>
              <a:t>,” SIGMETRICS 2018.</a:t>
            </a:r>
          </a:p>
          <a:p>
            <a:r>
              <a:rPr lang="en-US" sz="550" dirty="0">
                <a:ea typeface="ＭＳ Ｐゴシック" charset="0"/>
                <a:cs typeface="ＭＳ Ｐゴシック" charset="0"/>
              </a:rPr>
              <a:t>Kim+, “</a:t>
            </a:r>
            <a:r>
              <a:rPr lang="en-US" sz="550" dirty="0">
                <a:solidFill>
                  <a:srgbClr val="0432FF"/>
                </a:solidFill>
                <a:ea typeface="ＭＳ Ｐゴシック" charset="0"/>
                <a:cs typeface="ＭＳ Ｐゴシック" charset="0"/>
              </a:rPr>
              <a:t>Solar-DRAM: Reducing DRAM Access Latency by Exploiting the Variation in Local </a:t>
            </a:r>
            <a:r>
              <a:rPr lang="en-US" sz="550" dirty="0" err="1">
                <a:solidFill>
                  <a:srgbClr val="0432FF"/>
                </a:solidFill>
                <a:ea typeface="ＭＳ Ｐゴシック" charset="0"/>
                <a:cs typeface="ＭＳ Ｐゴシック" charset="0"/>
              </a:rPr>
              <a:t>Bitlines</a:t>
            </a:r>
            <a:r>
              <a:rPr lang="en-US" sz="550" dirty="0">
                <a:ea typeface="ＭＳ Ｐゴシック" charset="0"/>
                <a:cs typeface="ＭＳ Ｐゴシック" charset="0"/>
              </a:rPr>
              <a:t>,” ICCD 2018.</a:t>
            </a:r>
          </a:p>
          <a:p>
            <a:r>
              <a:rPr lang="en-US" sz="550" dirty="0">
                <a:ea typeface="ＭＳ Ｐゴシック" charset="0"/>
                <a:cs typeface="ＭＳ Ｐゴシック" charset="0"/>
              </a:rPr>
              <a:t>Wang+, “</a:t>
            </a:r>
            <a:r>
              <a:rPr lang="en-US" sz="550" dirty="0">
                <a:solidFill>
                  <a:srgbClr val="0432FF"/>
                </a:solidFill>
                <a:ea typeface="ＭＳ Ｐゴシック" charset="0"/>
                <a:cs typeface="ＭＳ Ｐゴシック" charset="0"/>
              </a:rPr>
              <a:t>Reducing DRAM Latency via Charge-Level-Aware Look-Ahead Partial Restoration</a:t>
            </a:r>
            <a:r>
              <a:rPr lang="en-US" sz="550" dirty="0">
                <a:ea typeface="ＭＳ Ｐゴシック" charset="0"/>
                <a:cs typeface="ＭＳ Ｐゴシック" charset="0"/>
              </a:rPr>
              <a:t>,” MICRO 2018.</a:t>
            </a:r>
          </a:p>
          <a:p>
            <a:pPr eaLnBrk="1" hangingPunct="1"/>
            <a:r>
              <a:rPr lang="en-US" sz="550" dirty="0">
                <a:ea typeface="ＭＳ Ｐゴシック" charset="0"/>
                <a:cs typeface="ＭＳ Ｐゴシック" charset="0"/>
              </a:rPr>
              <a:t>Avoid DRAM:</a:t>
            </a:r>
          </a:p>
          <a:p>
            <a:pPr lvl="1"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The Evicted-Address Filter: A Unified Mechanism to Address Both Cache Pollution and Thrashing</a:t>
            </a:r>
            <a:r>
              <a:rPr lang="en-US" sz="550" dirty="0">
                <a:ea typeface="ＭＳ Ｐゴシック" charset="0"/>
                <a:cs typeface="ＭＳ Ｐゴシック" charset="0"/>
              </a:rPr>
              <a:t>,” PACT 2012.</a:t>
            </a:r>
          </a:p>
          <a:p>
            <a:pPr lvl="1"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Base-Delta-Immediate Compression: Practical Data Compression for On-Chip Caches</a:t>
            </a:r>
            <a:r>
              <a:rPr lang="en-US" sz="550" dirty="0">
                <a:ea typeface="ＭＳ Ｐゴシック" charset="0"/>
                <a:cs typeface="ＭＳ Ｐゴシック" charset="0"/>
              </a:rPr>
              <a:t>,” PACT 2012.</a:t>
            </a:r>
          </a:p>
          <a:p>
            <a:pPr lvl="1"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The Dirty-Block Index</a:t>
            </a:r>
            <a:r>
              <a:rPr lang="en-US" sz="550" dirty="0">
                <a:ea typeface="ＭＳ Ｐゴシック" charset="0"/>
                <a:cs typeface="ＭＳ Ｐゴシック" charset="0"/>
              </a:rPr>
              <a:t>,” ISCA 2014.</a:t>
            </a:r>
          </a:p>
          <a:p>
            <a:pPr lvl="1"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Exploiting Compressed Block Size as an Indicator of Future Reuse</a:t>
            </a:r>
            <a:r>
              <a:rPr lang="en-US" sz="550" dirty="0">
                <a:ea typeface="ＭＳ Ｐゴシック" charset="0"/>
                <a:cs typeface="ＭＳ Ｐゴシック" charset="0"/>
              </a:rPr>
              <a:t>,” HPCA 2015.</a:t>
            </a:r>
          </a:p>
          <a:p>
            <a:pPr lvl="1" eaLnBrk="1" hangingPunct="1"/>
            <a:r>
              <a:rPr lang="en-US" sz="550" dirty="0" err="1">
                <a:ea typeface="ＭＳ Ｐゴシック" charset="0"/>
                <a:cs typeface="ＭＳ Ｐゴシック" charset="0"/>
              </a:rPr>
              <a:t>Vijaykumar</a:t>
            </a:r>
            <a:r>
              <a:rPr lang="en-US" sz="550" dirty="0">
                <a:ea typeface="ＭＳ Ｐゴシック" charset="0"/>
                <a:cs typeface="ＭＳ Ｐゴシック" charset="0"/>
              </a:rPr>
              <a:t>+, “</a:t>
            </a:r>
            <a:r>
              <a:rPr lang="en-US" sz="550" dirty="0">
                <a:solidFill>
                  <a:srgbClr val="0000FF"/>
                </a:solidFill>
                <a:ea typeface="ＭＳ Ｐゴシック" charset="0"/>
                <a:cs typeface="ＭＳ Ｐゴシック" charset="0"/>
              </a:rPr>
              <a:t>A Case for Core-Assisted Bottleneck Acceleration in GPUs: Enabling Flexible Data Compression with Assist Warps</a:t>
            </a:r>
            <a:r>
              <a:rPr lang="en-US" sz="550" dirty="0">
                <a:ea typeface="ＭＳ Ｐゴシック" charset="0"/>
                <a:cs typeface="ＭＳ Ｐゴシック" charset="0"/>
              </a:rPr>
              <a:t>,” ISCA 2015.</a:t>
            </a:r>
          </a:p>
          <a:p>
            <a:pPr lvl="1"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Toggle-Aware Bandwidth Compression for GPUs,</a:t>
            </a:r>
            <a:r>
              <a:rPr lang="en-US" sz="550" dirty="0">
                <a:ea typeface="ＭＳ Ｐゴシック" charset="0"/>
                <a:cs typeface="ＭＳ Ｐゴシック" charset="0"/>
              </a:rPr>
              <a:t>” HPCA 2016.</a:t>
            </a:r>
          </a:p>
          <a:p>
            <a:pPr eaLnBrk="1" hangingPunct="1"/>
            <a:endParaRPr lang="en-US" sz="550" dirty="0">
              <a:latin typeface="Tahoma" charset="0"/>
              <a:ea typeface="ＭＳ Ｐゴシック" charset="0"/>
              <a:cs typeface="ＭＳ Ｐゴシック" charset="0"/>
            </a:endParaRP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5999534" indent="-35999534"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130" eaLnBrk="0" fontAlgn="base" hangingPunct="0">
              <a:spcBef>
                <a:spcPct val="0"/>
              </a:spcBef>
              <a:spcAft>
                <a:spcPct val="0"/>
              </a:spcAft>
              <a:defRPr sz="2400">
                <a:solidFill>
                  <a:schemeClr val="tx1"/>
                </a:solidFill>
                <a:latin typeface="Arial" charset="0"/>
                <a:ea typeface="ＭＳ Ｐゴシック" charset="0"/>
              </a:defRPr>
            </a:lvl6pPr>
            <a:lvl7pPr marL="914259" eaLnBrk="0" fontAlgn="base" hangingPunct="0">
              <a:spcBef>
                <a:spcPct val="0"/>
              </a:spcBef>
              <a:spcAft>
                <a:spcPct val="0"/>
              </a:spcAft>
              <a:defRPr sz="2400">
                <a:solidFill>
                  <a:schemeClr val="tx1"/>
                </a:solidFill>
                <a:latin typeface="Arial" charset="0"/>
                <a:ea typeface="ＭＳ Ｐゴシック" charset="0"/>
              </a:defRPr>
            </a:lvl7pPr>
            <a:lvl8pPr marL="1371390" eaLnBrk="0" fontAlgn="base" hangingPunct="0">
              <a:spcBef>
                <a:spcPct val="0"/>
              </a:spcBef>
              <a:spcAft>
                <a:spcPct val="0"/>
              </a:spcAft>
              <a:defRPr sz="2400">
                <a:solidFill>
                  <a:schemeClr val="tx1"/>
                </a:solidFill>
                <a:latin typeface="Arial" charset="0"/>
                <a:ea typeface="ＭＳ Ｐゴシック" charset="0"/>
              </a:defRPr>
            </a:lvl8pPr>
            <a:lvl9pPr marL="1828519"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E44939-9186-2D4D-AFEC-3982F1727CB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224531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Memory-Level Parallelism</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50</a:t>
            </a:fld>
            <a:endParaRPr lang="en-US" altLang="en-US"/>
          </a:p>
        </p:txBody>
      </p:sp>
      <p:cxnSp>
        <p:nvCxnSpPr>
          <p:cNvPr id="5" name="Straight Arrow Connector 4"/>
          <p:cNvCxnSpPr/>
          <p:nvPr/>
        </p:nvCxnSpPr>
        <p:spPr>
          <a:xfrm>
            <a:off x="381000" y="4495800"/>
            <a:ext cx="4038600" cy="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6" name="Octagon 5"/>
          <p:cNvSpPr/>
          <p:nvPr/>
        </p:nvSpPr>
        <p:spPr>
          <a:xfrm>
            <a:off x="2286000" y="1447800"/>
            <a:ext cx="1752600" cy="381000"/>
          </a:xfrm>
          <a:prstGeom prst="octagon">
            <a:avLst/>
          </a:prstGeom>
          <a:solidFill>
            <a:srgbClr val="92D050"/>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0000"/>
              </a:solidFill>
              <a:latin typeface="Tahoma"/>
              <a:ea typeface=""/>
            </a:endParaRPr>
          </a:p>
        </p:txBody>
      </p:sp>
      <p:sp>
        <p:nvSpPr>
          <p:cNvPr id="7" name="Octagon 6"/>
          <p:cNvSpPr/>
          <p:nvPr/>
        </p:nvSpPr>
        <p:spPr>
          <a:xfrm>
            <a:off x="6781800" y="2133600"/>
            <a:ext cx="1752600" cy="381000"/>
          </a:xfrm>
          <a:prstGeom prst="octagon">
            <a:avLst/>
          </a:prstGeom>
          <a:solidFill>
            <a:srgbClr val="92D05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FFFF"/>
              </a:solidFill>
              <a:latin typeface="Tahoma"/>
              <a:ea typeface=""/>
            </a:endParaRPr>
          </a:p>
        </p:txBody>
      </p:sp>
      <p:sp>
        <p:nvSpPr>
          <p:cNvPr id="8" name="Octagon 7"/>
          <p:cNvSpPr/>
          <p:nvPr/>
        </p:nvSpPr>
        <p:spPr>
          <a:xfrm>
            <a:off x="6781800" y="3886200"/>
            <a:ext cx="1066800" cy="381000"/>
          </a:xfrm>
          <a:prstGeom prst="octagon">
            <a:avLst/>
          </a:prstGeom>
          <a:solidFill>
            <a:srgbClr val="009900"/>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0000"/>
              </a:solidFill>
              <a:latin typeface="Tahoma"/>
              <a:ea typeface=""/>
            </a:endParaRPr>
          </a:p>
        </p:txBody>
      </p:sp>
      <p:sp>
        <p:nvSpPr>
          <p:cNvPr id="9" name="Octagon 8"/>
          <p:cNvSpPr/>
          <p:nvPr/>
        </p:nvSpPr>
        <p:spPr>
          <a:xfrm>
            <a:off x="2286000" y="3276600"/>
            <a:ext cx="1066800" cy="381000"/>
          </a:xfrm>
          <a:prstGeom prst="octagon">
            <a:avLst/>
          </a:prstGeom>
          <a:solidFill>
            <a:srgbClr val="0099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FFFF"/>
              </a:solidFill>
              <a:latin typeface="Tahoma"/>
              <a:ea typeface=""/>
            </a:endParaRPr>
          </a:p>
        </p:txBody>
      </p:sp>
      <p:cxnSp>
        <p:nvCxnSpPr>
          <p:cNvPr id="10" name="Straight Connector 9"/>
          <p:cNvCxnSpPr/>
          <p:nvPr/>
        </p:nvCxnSpPr>
        <p:spPr>
          <a:xfrm>
            <a:off x="4038600" y="1793409"/>
            <a:ext cx="0" cy="2702391"/>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11" name="Straight Connector 10"/>
          <p:cNvCxnSpPr/>
          <p:nvPr/>
        </p:nvCxnSpPr>
        <p:spPr>
          <a:xfrm>
            <a:off x="310141" y="2667000"/>
            <a:ext cx="4109459" cy="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sp>
        <p:nvSpPr>
          <p:cNvPr id="12" name="TextBox 11"/>
          <p:cNvSpPr txBox="1"/>
          <p:nvPr/>
        </p:nvSpPr>
        <p:spPr>
          <a:xfrm>
            <a:off x="304800" y="1447800"/>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1</a:t>
            </a:r>
          </a:p>
        </p:txBody>
      </p:sp>
      <p:sp>
        <p:nvSpPr>
          <p:cNvPr id="13" name="TextBox 12"/>
          <p:cNvSpPr txBox="1"/>
          <p:nvPr/>
        </p:nvSpPr>
        <p:spPr>
          <a:xfrm>
            <a:off x="4800600" y="2114490"/>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3</a:t>
            </a:r>
          </a:p>
        </p:txBody>
      </p:sp>
      <p:sp>
        <p:nvSpPr>
          <p:cNvPr id="14" name="TextBox 13"/>
          <p:cNvSpPr txBox="1"/>
          <p:nvPr/>
        </p:nvSpPr>
        <p:spPr>
          <a:xfrm>
            <a:off x="304800" y="3241596"/>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1</a:t>
            </a:r>
          </a:p>
        </p:txBody>
      </p:sp>
      <p:sp>
        <p:nvSpPr>
          <p:cNvPr id="15" name="TextBox 14"/>
          <p:cNvSpPr txBox="1"/>
          <p:nvPr/>
        </p:nvSpPr>
        <p:spPr>
          <a:xfrm>
            <a:off x="4814226" y="3867090"/>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3</a:t>
            </a:r>
          </a:p>
        </p:txBody>
      </p:sp>
      <p:sp>
        <p:nvSpPr>
          <p:cNvPr id="16" name="TextBox 15"/>
          <p:cNvSpPr txBox="1"/>
          <p:nvPr/>
        </p:nvSpPr>
        <p:spPr>
          <a:xfrm>
            <a:off x="304800" y="4591110"/>
            <a:ext cx="659155"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time</a:t>
            </a:r>
          </a:p>
        </p:txBody>
      </p:sp>
      <p:sp>
        <p:nvSpPr>
          <p:cNvPr id="17" name="TextBox 16"/>
          <p:cNvSpPr txBox="1"/>
          <p:nvPr/>
        </p:nvSpPr>
        <p:spPr>
          <a:xfrm>
            <a:off x="233941" y="914400"/>
            <a:ext cx="2138576" cy="400110"/>
          </a:xfrm>
          <a:prstGeom prst="rect">
            <a:avLst/>
          </a:prstGeom>
          <a:noFill/>
        </p:spPr>
        <p:txBody>
          <a:bodyPr wrap="none" rtlCol="0">
            <a:spAutoFit/>
          </a:bodyPr>
          <a:lstStyle/>
          <a:p>
            <a:pPr eaLnBrk="1" fontAlgn="auto" hangingPunct="1">
              <a:spcBef>
                <a:spcPts val="0"/>
              </a:spcBef>
              <a:spcAft>
                <a:spcPts val="0"/>
              </a:spcAft>
              <a:defRPr/>
            </a:pPr>
            <a:r>
              <a:rPr lang="en-US" sz="2000" b="1" kern="0" dirty="0">
                <a:solidFill>
                  <a:sysClr val="windowText" lastClr="000000"/>
                </a:solidFill>
                <a:latin typeface="Times New Roman"/>
                <a:ea typeface=""/>
                <a:cs typeface="Times New Roman"/>
              </a:rPr>
              <a:t>Before migration:</a:t>
            </a:r>
          </a:p>
        </p:txBody>
      </p:sp>
      <p:sp>
        <p:nvSpPr>
          <p:cNvPr id="18" name="TextBox 17"/>
          <p:cNvSpPr txBox="1"/>
          <p:nvPr/>
        </p:nvSpPr>
        <p:spPr>
          <a:xfrm>
            <a:off x="233941" y="2754868"/>
            <a:ext cx="1999365" cy="400110"/>
          </a:xfrm>
          <a:prstGeom prst="rect">
            <a:avLst/>
          </a:prstGeom>
          <a:noFill/>
        </p:spPr>
        <p:txBody>
          <a:bodyPr wrap="none" rtlCol="0">
            <a:spAutoFit/>
          </a:bodyPr>
          <a:lstStyle/>
          <a:p>
            <a:pPr eaLnBrk="1" fontAlgn="auto" hangingPunct="1">
              <a:spcBef>
                <a:spcPts val="0"/>
              </a:spcBef>
              <a:spcAft>
                <a:spcPts val="0"/>
              </a:spcAft>
              <a:defRPr/>
            </a:pPr>
            <a:r>
              <a:rPr lang="en-US" sz="2000" b="1" kern="0" dirty="0">
                <a:solidFill>
                  <a:sysClr val="windowText" lastClr="000000"/>
                </a:solidFill>
                <a:latin typeface="Times New Roman"/>
                <a:ea typeface=""/>
                <a:cs typeface="Times New Roman"/>
              </a:rPr>
              <a:t>After</a:t>
            </a:r>
            <a:r>
              <a:rPr lang="en-US" sz="2000" kern="0" dirty="0">
                <a:solidFill>
                  <a:sysClr val="windowText" lastClr="000000"/>
                </a:solidFill>
                <a:latin typeface="Times New Roman"/>
                <a:ea typeface=""/>
                <a:cs typeface="Times New Roman"/>
              </a:rPr>
              <a:t> </a:t>
            </a:r>
            <a:r>
              <a:rPr lang="en-US" sz="2000" b="1" kern="0" dirty="0">
                <a:solidFill>
                  <a:sysClr val="windowText" lastClr="000000"/>
                </a:solidFill>
                <a:latin typeface="Times New Roman"/>
                <a:ea typeface=""/>
                <a:cs typeface="Times New Roman"/>
              </a:rPr>
              <a:t>migration</a:t>
            </a:r>
            <a:r>
              <a:rPr lang="en-US" sz="2000" kern="0" dirty="0">
                <a:solidFill>
                  <a:sysClr val="windowText" lastClr="000000"/>
                </a:solidFill>
                <a:latin typeface="Times New Roman"/>
                <a:ea typeface=""/>
                <a:cs typeface="Times New Roman"/>
              </a:rPr>
              <a:t>:</a:t>
            </a:r>
          </a:p>
        </p:txBody>
      </p:sp>
      <p:cxnSp>
        <p:nvCxnSpPr>
          <p:cNvPr id="20" name="Straight Arrow Connector 19"/>
          <p:cNvCxnSpPr/>
          <p:nvPr/>
        </p:nvCxnSpPr>
        <p:spPr>
          <a:xfrm>
            <a:off x="4876800" y="4495800"/>
            <a:ext cx="4038600" cy="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21" name="Octagon 20"/>
          <p:cNvSpPr/>
          <p:nvPr/>
        </p:nvSpPr>
        <p:spPr>
          <a:xfrm>
            <a:off x="6781800" y="1524000"/>
            <a:ext cx="1752600" cy="381000"/>
          </a:xfrm>
          <a:prstGeom prst="octagon">
            <a:avLst/>
          </a:prstGeom>
          <a:solidFill>
            <a:srgbClr val="92D050"/>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0000"/>
              </a:solidFill>
              <a:latin typeface="Tahoma"/>
              <a:ea typeface=""/>
            </a:endParaRPr>
          </a:p>
        </p:txBody>
      </p:sp>
      <p:sp>
        <p:nvSpPr>
          <p:cNvPr id="22" name="Octagon 21"/>
          <p:cNvSpPr/>
          <p:nvPr/>
        </p:nvSpPr>
        <p:spPr>
          <a:xfrm>
            <a:off x="6781800" y="3276600"/>
            <a:ext cx="1066800" cy="381000"/>
          </a:xfrm>
          <a:prstGeom prst="octagon">
            <a:avLst/>
          </a:prstGeom>
          <a:solidFill>
            <a:srgbClr val="0099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FFFF"/>
              </a:solidFill>
              <a:latin typeface="Tahoma"/>
              <a:ea typeface=""/>
            </a:endParaRPr>
          </a:p>
        </p:txBody>
      </p:sp>
      <p:cxnSp>
        <p:nvCxnSpPr>
          <p:cNvPr id="23" name="Straight Connector 22"/>
          <p:cNvCxnSpPr/>
          <p:nvPr/>
        </p:nvCxnSpPr>
        <p:spPr>
          <a:xfrm>
            <a:off x="8534400" y="1771710"/>
            <a:ext cx="0" cy="2702391"/>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24" name="Straight Connector 23"/>
          <p:cNvCxnSpPr/>
          <p:nvPr/>
        </p:nvCxnSpPr>
        <p:spPr>
          <a:xfrm>
            <a:off x="4805941" y="2667000"/>
            <a:ext cx="4109459" cy="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sp>
        <p:nvSpPr>
          <p:cNvPr id="25" name="TextBox 24"/>
          <p:cNvSpPr txBox="1"/>
          <p:nvPr/>
        </p:nvSpPr>
        <p:spPr>
          <a:xfrm>
            <a:off x="4817057" y="1447800"/>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2</a:t>
            </a:r>
          </a:p>
        </p:txBody>
      </p:sp>
      <p:sp>
        <p:nvSpPr>
          <p:cNvPr id="26" name="TextBox 25"/>
          <p:cNvSpPr txBox="1"/>
          <p:nvPr/>
        </p:nvSpPr>
        <p:spPr>
          <a:xfrm>
            <a:off x="4800600" y="3257490"/>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2</a:t>
            </a:r>
          </a:p>
        </p:txBody>
      </p:sp>
      <p:sp>
        <p:nvSpPr>
          <p:cNvPr id="27" name="TextBox 26"/>
          <p:cNvSpPr txBox="1"/>
          <p:nvPr/>
        </p:nvSpPr>
        <p:spPr>
          <a:xfrm>
            <a:off x="4800600" y="4514910"/>
            <a:ext cx="659155"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time</a:t>
            </a:r>
          </a:p>
        </p:txBody>
      </p:sp>
      <p:sp>
        <p:nvSpPr>
          <p:cNvPr id="28" name="TextBox 27"/>
          <p:cNvSpPr txBox="1"/>
          <p:nvPr/>
        </p:nvSpPr>
        <p:spPr>
          <a:xfrm>
            <a:off x="4729741" y="914400"/>
            <a:ext cx="2138576" cy="400110"/>
          </a:xfrm>
          <a:prstGeom prst="rect">
            <a:avLst/>
          </a:prstGeom>
          <a:noFill/>
        </p:spPr>
        <p:txBody>
          <a:bodyPr wrap="none" rtlCol="0">
            <a:spAutoFit/>
          </a:bodyPr>
          <a:lstStyle/>
          <a:p>
            <a:pPr eaLnBrk="1" fontAlgn="auto" hangingPunct="1">
              <a:spcBef>
                <a:spcPts val="0"/>
              </a:spcBef>
              <a:spcAft>
                <a:spcPts val="0"/>
              </a:spcAft>
              <a:defRPr/>
            </a:pPr>
            <a:r>
              <a:rPr lang="en-US" sz="2000" b="1" kern="0" dirty="0">
                <a:solidFill>
                  <a:sysClr val="windowText" lastClr="000000"/>
                </a:solidFill>
                <a:latin typeface="Times New Roman"/>
                <a:ea typeface=""/>
                <a:cs typeface="Times New Roman"/>
              </a:rPr>
              <a:t>Before migration:</a:t>
            </a:r>
          </a:p>
        </p:txBody>
      </p:sp>
      <p:sp>
        <p:nvSpPr>
          <p:cNvPr id="29" name="TextBox 28"/>
          <p:cNvSpPr txBox="1"/>
          <p:nvPr/>
        </p:nvSpPr>
        <p:spPr>
          <a:xfrm>
            <a:off x="4729741" y="2754868"/>
            <a:ext cx="1999365" cy="400110"/>
          </a:xfrm>
          <a:prstGeom prst="rect">
            <a:avLst/>
          </a:prstGeom>
          <a:noFill/>
        </p:spPr>
        <p:txBody>
          <a:bodyPr wrap="none" rtlCol="0">
            <a:spAutoFit/>
          </a:bodyPr>
          <a:lstStyle/>
          <a:p>
            <a:pPr eaLnBrk="1" fontAlgn="auto" hangingPunct="1">
              <a:spcBef>
                <a:spcPts val="0"/>
              </a:spcBef>
              <a:spcAft>
                <a:spcPts val="0"/>
              </a:spcAft>
              <a:defRPr/>
            </a:pPr>
            <a:r>
              <a:rPr lang="en-US" sz="2000" b="1" kern="0" dirty="0">
                <a:solidFill>
                  <a:sysClr val="windowText" lastClr="000000"/>
                </a:solidFill>
                <a:latin typeface="Times New Roman"/>
                <a:ea typeface=""/>
                <a:cs typeface="Times New Roman"/>
              </a:rPr>
              <a:t>After</a:t>
            </a:r>
            <a:r>
              <a:rPr lang="en-US" sz="2000" kern="0" dirty="0">
                <a:solidFill>
                  <a:sysClr val="windowText" lastClr="000000"/>
                </a:solidFill>
                <a:latin typeface="Times New Roman"/>
                <a:ea typeface=""/>
                <a:cs typeface="Times New Roman"/>
              </a:rPr>
              <a:t> </a:t>
            </a:r>
            <a:r>
              <a:rPr lang="en-US" sz="2000" b="1" kern="0" dirty="0">
                <a:solidFill>
                  <a:sysClr val="windowText" lastClr="000000"/>
                </a:solidFill>
                <a:latin typeface="Times New Roman"/>
                <a:ea typeface=""/>
                <a:cs typeface="Times New Roman"/>
              </a:rPr>
              <a:t>migration</a:t>
            </a:r>
            <a:r>
              <a:rPr lang="en-US" sz="2000" kern="0" dirty="0">
                <a:solidFill>
                  <a:sysClr val="windowText" lastClr="000000"/>
                </a:solidFill>
                <a:latin typeface="Times New Roman"/>
                <a:ea typeface=""/>
                <a:cs typeface="Times New Roman"/>
              </a:rPr>
              <a:t>:</a:t>
            </a:r>
          </a:p>
        </p:txBody>
      </p:sp>
      <p:cxnSp>
        <p:nvCxnSpPr>
          <p:cNvPr id="32" name="Straight Connector 31"/>
          <p:cNvCxnSpPr/>
          <p:nvPr/>
        </p:nvCxnSpPr>
        <p:spPr>
          <a:xfrm>
            <a:off x="7848600" y="2514600"/>
            <a:ext cx="0" cy="200031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sp>
        <p:nvSpPr>
          <p:cNvPr id="33" name="TextBox 32"/>
          <p:cNvSpPr txBox="1"/>
          <p:nvPr/>
        </p:nvSpPr>
        <p:spPr>
          <a:xfrm>
            <a:off x="2613775" y="1412434"/>
            <a:ext cx="1107996"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000000"/>
                </a:solidFill>
                <a:latin typeface="Times New Roman"/>
                <a:ea typeface=""/>
                <a:cs typeface="Times New Roman"/>
              </a:rPr>
              <a:t>Mem. B</a:t>
            </a:r>
          </a:p>
        </p:txBody>
      </p:sp>
      <p:sp>
        <p:nvSpPr>
          <p:cNvPr id="34" name="TextBox 33"/>
          <p:cNvSpPr txBox="1"/>
          <p:nvPr/>
        </p:nvSpPr>
        <p:spPr>
          <a:xfrm>
            <a:off x="7162800" y="2083713"/>
            <a:ext cx="1107996"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000000"/>
                </a:solidFill>
                <a:latin typeface="Times New Roman"/>
                <a:ea typeface=""/>
                <a:cs typeface="Times New Roman"/>
              </a:rPr>
              <a:t>Mem. B</a:t>
            </a:r>
          </a:p>
        </p:txBody>
      </p:sp>
      <p:sp>
        <p:nvSpPr>
          <p:cNvPr id="35" name="TextBox 34"/>
          <p:cNvSpPr txBox="1"/>
          <p:nvPr/>
        </p:nvSpPr>
        <p:spPr>
          <a:xfrm>
            <a:off x="2275899" y="3267909"/>
            <a:ext cx="1108509"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FFFFFF">
                    <a:lumMod val="95000"/>
                  </a:srgbClr>
                </a:solidFill>
                <a:latin typeface="Times New Roman"/>
                <a:ea typeface=""/>
                <a:cs typeface="Times New Roman"/>
              </a:rPr>
              <a:t>Mem. A</a:t>
            </a:r>
          </a:p>
        </p:txBody>
      </p:sp>
      <p:sp>
        <p:nvSpPr>
          <p:cNvPr id="36" name="TextBox 35"/>
          <p:cNvSpPr txBox="1"/>
          <p:nvPr/>
        </p:nvSpPr>
        <p:spPr>
          <a:xfrm>
            <a:off x="6781800" y="3886199"/>
            <a:ext cx="1108509"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FFFFFF">
                    <a:lumMod val="95000"/>
                  </a:srgbClr>
                </a:solidFill>
                <a:latin typeface="Times New Roman"/>
                <a:ea typeface=""/>
                <a:cs typeface="Times New Roman"/>
              </a:rPr>
              <a:t>Mem. A</a:t>
            </a:r>
          </a:p>
        </p:txBody>
      </p:sp>
      <p:sp>
        <p:nvSpPr>
          <p:cNvPr id="37" name="TextBox 36"/>
          <p:cNvSpPr txBox="1"/>
          <p:nvPr/>
        </p:nvSpPr>
        <p:spPr>
          <a:xfrm>
            <a:off x="7121604" y="1512333"/>
            <a:ext cx="1107996"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000000"/>
                </a:solidFill>
                <a:latin typeface="Times New Roman"/>
                <a:ea typeface=""/>
                <a:cs typeface="Times New Roman"/>
              </a:rPr>
              <a:t>Mem. B</a:t>
            </a:r>
          </a:p>
        </p:txBody>
      </p:sp>
      <p:sp>
        <p:nvSpPr>
          <p:cNvPr id="38" name="TextBox 37"/>
          <p:cNvSpPr txBox="1"/>
          <p:nvPr/>
        </p:nvSpPr>
        <p:spPr>
          <a:xfrm>
            <a:off x="6767040" y="3251340"/>
            <a:ext cx="1108509"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FFFFFF">
                    <a:lumMod val="95000"/>
                  </a:srgbClr>
                </a:solidFill>
                <a:latin typeface="Times New Roman"/>
                <a:ea typeface=""/>
                <a:cs typeface="Times New Roman"/>
              </a:rPr>
              <a:t>Mem. A</a:t>
            </a:r>
          </a:p>
        </p:txBody>
      </p:sp>
      <p:cxnSp>
        <p:nvCxnSpPr>
          <p:cNvPr id="39" name="Straight Connector 38"/>
          <p:cNvCxnSpPr/>
          <p:nvPr/>
        </p:nvCxnSpPr>
        <p:spPr>
          <a:xfrm>
            <a:off x="3343103" y="1828800"/>
            <a:ext cx="9697" cy="270522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40" name="Straight Arrow Connector 39"/>
          <p:cNvCxnSpPr/>
          <p:nvPr/>
        </p:nvCxnSpPr>
        <p:spPr>
          <a:xfrm>
            <a:off x="3352800" y="4305420"/>
            <a:ext cx="685800"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848600" y="4305420"/>
            <a:ext cx="685800"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516293" y="3843755"/>
            <a:ext cx="389850" cy="461665"/>
          </a:xfrm>
          <a:prstGeom prst="rect">
            <a:avLst/>
          </a:prstGeom>
          <a:noFill/>
        </p:spPr>
        <p:txBody>
          <a:bodyPr wrap="none" rtlCol="0">
            <a:spAutoFit/>
          </a:bodyPr>
          <a:lstStyle/>
          <a:p>
            <a:pPr algn="ctr" eaLnBrk="1" fontAlgn="auto" hangingPunct="1">
              <a:spcBef>
                <a:spcPts val="0"/>
              </a:spcBef>
              <a:spcAft>
                <a:spcPts val="0"/>
              </a:spcAft>
            </a:pPr>
            <a:r>
              <a:rPr lang="en-US" sz="2400" b="1" dirty="0">
                <a:solidFill>
                  <a:srgbClr val="000000"/>
                </a:solidFill>
                <a:latin typeface="Times New Roman"/>
                <a:ea typeface=""/>
                <a:cs typeface="Times New Roman"/>
              </a:rPr>
              <a:t>T</a:t>
            </a:r>
          </a:p>
        </p:txBody>
      </p:sp>
      <p:sp>
        <p:nvSpPr>
          <p:cNvPr id="44" name="TextBox 43"/>
          <p:cNvSpPr txBox="1"/>
          <p:nvPr/>
        </p:nvSpPr>
        <p:spPr>
          <a:xfrm>
            <a:off x="7996575" y="3802687"/>
            <a:ext cx="389850" cy="461665"/>
          </a:xfrm>
          <a:prstGeom prst="rect">
            <a:avLst/>
          </a:prstGeom>
          <a:noFill/>
        </p:spPr>
        <p:txBody>
          <a:bodyPr wrap="none" rtlCol="0">
            <a:spAutoFit/>
          </a:bodyPr>
          <a:lstStyle/>
          <a:p>
            <a:pPr algn="ctr" eaLnBrk="1" fontAlgn="auto" hangingPunct="1">
              <a:spcBef>
                <a:spcPts val="0"/>
              </a:spcBef>
              <a:spcAft>
                <a:spcPts val="0"/>
              </a:spcAft>
            </a:pPr>
            <a:r>
              <a:rPr lang="en-US" sz="2400" b="1" dirty="0">
                <a:solidFill>
                  <a:srgbClr val="000000"/>
                </a:solidFill>
                <a:latin typeface="Times New Roman"/>
                <a:ea typeface=""/>
                <a:cs typeface="Times New Roman"/>
              </a:rPr>
              <a:t>T</a:t>
            </a:r>
          </a:p>
        </p:txBody>
      </p:sp>
      <p:sp>
        <p:nvSpPr>
          <p:cNvPr id="45" name="TextBox 44"/>
          <p:cNvSpPr txBox="1"/>
          <p:nvPr/>
        </p:nvSpPr>
        <p:spPr>
          <a:xfrm>
            <a:off x="1143000" y="4495800"/>
            <a:ext cx="3459309" cy="769441"/>
          </a:xfrm>
          <a:prstGeom prst="rect">
            <a:avLst/>
          </a:prstGeom>
          <a:noFill/>
        </p:spPr>
        <p:txBody>
          <a:bodyPr wrap="square" rtlCol="0">
            <a:spAutoFit/>
          </a:bodyPr>
          <a:lstStyle/>
          <a:p>
            <a:pPr algn="ctr" eaLnBrk="1" fontAlgn="auto" hangingPunct="1">
              <a:spcBef>
                <a:spcPts val="0"/>
              </a:spcBef>
              <a:spcAft>
                <a:spcPts val="0"/>
              </a:spcAft>
              <a:defRPr/>
            </a:pPr>
            <a:r>
              <a:rPr lang="en-US" sz="2200" b="1" kern="0" dirty="0">
                <a:solidFill>
                  <a:srgbClr val="35742A"/>
                </a:solidFill>
                <a:latin typeface="Tahoma"/>
                <a:ea typeface=""/>
                <a:cs typeface="Times New Roman"/>
              </a:rPr>
              <a:t>Migrating one page</a:t>
            </a:r>
            <a:r>
              <a:rPr lang="en-US" sz="2200" kern="0" dirty="0">
                <a:solidFill>
                  <a:sysClr val="windowText" lastClr="000000"/>
                </a:solidFill>
                <a:latin typeface="Tahoma"/>
                <a:ea typeface=""/>
                <a:cs typeface="Times New Roman"/>
              </a:rPr>
              <a:t/>
            </a:r>
            <a:br>
              <a:rPr lang="en-US" sz="2200" kern="0" dirty="0">
                <a:solidFill>
                  <a:sysClr val="windowText" lastClr="000000"/>
                </a:solidFill>
                <a:latin typeface="Tahoma"/>
                <a:ea typeface=""/>
                <a:cs typeface="Times New Roman"/>
              </a:rPr>
            </a:br>
            <a:r>
              <a:rPr lang="en-US" sz="2200" kern="0" dirty="0">
                <a:solidFill>
                  <a:sysClr val="windowText" lastClr="000000"/>
                </a:solidFill>
                <a:latin typeface="Tahoma"/>
                <a:ea typeface=""/>
                <a:cs typeface="Times New Roman"/>
              </a:rPr>
              <a:t>reduces stall time by T</a:t>
            </a:r>
          </a:p>
        </p:txBody>
      </p:sp>
      <p:sp>
        <p:nvSpPr>
          <p:cNvPr id="46" name="TextBox 45"/>
          <p:cNvSpPr txBox="1"/>
          <p:nvPr/>
        </p:nvSpPr>
        <p:spPr>
          <a:xfrm>
            <a:off x="5524098" y="4495800"/>
            <a:ext cx="3619902" cy="1446550"/>
          </a:xfrm>
          <a:prstGeom prst="rect">
            <a:avLst/>
          </a:prstGeom>
          <a:noFill/>
        </p:spPr>
        <p:txBody>
          <a:bodyPr wrap="none" rtlCol="0">
            <a:spAutoFit/>
          </a:bodyPr>
          <a:lstStyle/>
          <a:p>
            <a:pPr algn="ctr" eaLnBrk="1" fontAlgn="auto" hangingPunct="1">
              <a:spcBef>
                <a:spcPts val="0"/>
              </a:spcBef>
              <a:spcAft>
                <a:spcPts val="0"/>
              </a:spcAft>
              <a:defRPr/>
            </a:pPr>
            <a:r>
              <a:rPr lang="en-US" sz="2200" b="1" kern="0" dirty="0">
                <a:solidFill>
                  <a:srgbClr val="C00000"/>
                </a:solidFill>
                <a:latin typeface="Tahoma"/>
                <a:ea typeface=""/>
                <a:cs typeface="Times New Roman"/>
              </a:rPr>
              <a:t>Must migrate two pages</a:t>
            </a:r>
            <a:br>
              <a:rPr lang="en-US" sz="2200" b="1" kern="0" dirty="0">
                <a:solidFill>
                  <a:srgbClr val="C00000"/>
                </a:solidFill>
                <a:latin typeface="Tahoma"/>
                <a:ea typeface=""/>
                <a:cs typeface="Times New Roman"/>
              </a:rPr>
            </a:br>
            <a:r>
              <a:rPr lang="en-US" sz="2200" kern="0" dirty="0">
                <a:solidFill>
                  <a:sysClr val="windowText" lastClr="000000"/>
                </a:solidFill>
                <a:latin typeface="Tahoma"/>
                <a:ea typeface=""/>
                <a:cs typeface="Times New Roman"/>
              </a:rPr>
              <a:t>to reduce stall time by T:</a:t>
            </a:r>
          </a:p>
          <a:p>
            <a:pPr algn="ctr" eaLnBrk="1" fontAlgn="auto" hangingPunct="1">
              <a:spcBef>
                <a:spcPts val="0"/>
              </a:spcBef>
              <a:spcAft>
                <a:spcPts val="0"/>
              </a:spcAft>
              <a:defRPr/>
            </a:pPr>
            <a:r>
              <a:rPr lang="en-US" sz="2200" kern="0" dirty="0">
                <a:solidFill>
                  <a:sysClr val="windowText" lastClr="000000"/>
                </a:solidFill>
                <a:latin typeface="Tahoma"/>
                <a:ea typeface=""/>
                <a:cs typeface="Times New Roman"/>
              </a:rPr>
              <a:t>migrating one page alone</a:t>
            </a:r>
            <a:br>
              <a:rPr lang="en-US" sz="2200" kern="0" dirty="0">
                <a:solidFill>
                  <a:sysClr val="windowText" lastClr="000000"/>
                </a:solidFill>
                <a:latin typeface="Tahoma"/>
                <a:ea typeface=""/>
                <a:cs typeface="Times New Roman"/>
              </a:rPr>
            </a:br>
            <a:r>
              <a:rPr lang="en-US" sz="2200" kern="0" dirty="0">
                <a:solidFill>
                  <a:sysClr val="windowText" lastClr="000000"/>
                </a:solidFill>
                <a:latin typeface="Tahoma"/>
                <a:ea typeface=""/>
                <a:cs typeface="Times New Roman"/>
              </a:rPr>
              <a:t>does not help</a:t>
            </a:r>
          </a:p>
        </p:txBody>
      </p:sp>
      <p:cxnSp>
        <p:nvCxnSpPr>
          <p:cNvPr id="47" name="Straight Connector 46"/>
          <p:cNvCxnSpPr/>
          <p:nvPr/>
        </p:nvCxnSpPr>
        <p:spPr>
          <a:xfrm>
            <a:off x="4505635" y="1003300"/>
            <a:ext cx="23752" cy="4122474"/>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49" name="Octagon 48"/>
          <p:cNvSpPr/>
          <p:nvPr/>
        </p:nvSpPr>
        <p:spPr>
          <a:xfrm>
            <a:off x="6767039" y="3890167"/>
            <a:ext cx="1752600" cy="381000"/>
          </a:xfrm>
          <a:prstGeom prst="octagon">
            <a:avLst/>
          </a:prstGeom>
          <a:solidFill>
            <a:srgbClr val="92D05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FFFF"/>
              </a:solidFill>
              <a:latin typeface="Tahoma"/>
              <a:ea typeface=""/>
            </a:endParaRPr>
          </a:p>
        </p:txBody>
      </p:sp>
      <p:sp>
        <p:nvSpPr>
          <p:cNvPr id="50" name="TextBox 49"/>
          <p:cNvSpPr txBox="1"/>
          <p:nvPr/>
        </p:nvSpPr>
        <p:spPr>
          <a:xfrm>
            <a:off x="7131902" y="3876039"/>
            <a:ext cx="1107996"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000000"/>
                </a:solidFill>
                <a:latin typeface="Times New Roman"/>
                <a:ea typeface=""/>
                <a:cs typeface="Times New Roman"/>
              </a:rPr>
              <a:t>Mem. B</a:t>
            </a:r>
          </a:p>
        </p:txBody>
      </p:sp>
      <p:sp>
        <p:nvSpPr>
          <p:cNvPr id="51" name="Rectangle 50"/>
          <p:cNvSpPr/>
          <p:nvPr/>
        </p:nvSpPr>
        <p:spPr>
          <a:xfrm>
            <a:off x="0" y="5969653"/>
            <a:ext cx="9144000" cy="812147"/>
          </a:xfrm>
          <a:prstGeom prst="rect">
            <a:avLst/>
          </a:prstGeom>
          <a:solidFill>
            <a:srgbClr val="0066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2400" dirty="0">
                <a:solidFill>
                  <a:srgbClr val="FFFFFF"/>
                </a:solidFill>
              </a:rPr>
              <a:t>Page migration decisions </a:t>
            </a:r>
            <a:r>
              <a:rPr lang="en-US" sz="2400" b="1" dirty="0">
                <a:solidFill>
                  <a:srgbClr val="FFFFFF"/>
                </a:solidFill>
              </a:rPr>
              <a:t>need to consider MLP</a:t>
            </a:r>
          </a:p>
        </p:txBody>
      </p:sp>
    </p:spTree>
    <p:extLst>
      <p:ext uri="{BB962C8B-B14F-4D97-AF65-F5344CB8AC3E}">
        <p14:creationId xmlns:p14="http://schemas.microsoft.com/office/powerpoint/2010/main" val="1179236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50"/>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9"/>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500"/>
                                        <p:tgtEl>
                                          <p:spTgt spid="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par>
                                <p:cTn id="97" presetID="10" presetClass="entr" presetSubtype="0" fill="hold"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500"/>
                                        <p:tgtEl>
                                          <p:spTgt spid="44"/>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fade">
                                      <p:cBhvr>
                                        <p:cTn id="1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p:bldP spid="13" grpId="0"/>
      <p:bldP spid="14" grpId="0"/>
      <p:bldP spid="15" grpId="0"/>
      <p:bldP spid="16" grpId="0"/>
      <p:bldP spid="17" grpId="0"/>
      <p:bldP spid="18" grpId="0"/>
      <p:bldP spid="21" grpId="0" animBg="1"/>
      <p:bldP spid="22" grpId="0" animBg="1"/>
      <p:bldP spid="25" grpId="0"/>
      <p:bldP spid="26" grpId="0"/>
      <p:bldP spid="27" grpId="0"/>
      <p:bldP spid="28" grpId="0"/>
      <p:bldP spid="29" grpId="0"/>
      <p:bldP spid="33" grpId="0"/>
      <p:bldP spid="34" grpId="0"/>
      <p:bldP spid="35" grpId="0"/>
      <p:bldP spid="36" grpId="0"/>
      <p:bldP spid="37" grpId="0"/>
      <p:bldP spid="38" grpId="0"/>
      <p:bldP spid="43" grpId="0"/>
      <p:bldP spid="44" grpId="0"/>
      <p:bldP spid="45" grpId="0"/>
      <p:bldP spid="46" grpId="0"/>
      <p:bldP spid="49" grpId="0" animBg="1"/>
      <p:bldP spid="49" grpId="1" animBg="1"/>
      <p:bldP spid="50" grpId="0"/>
      <p:bldP spid="50" grpId="1"/>
      <p:bldP spid="5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Goal </a:t>
            </a:r>
            <a:r>
              <a:rPr lang="en-US" sz="3000" b="1" dirty="0"/>
              <a:t>[CLUSTER 2017]</a:t>
            </a:r>
          </a:p>
        </p:txBody>
      </p:sp>
      <p:sp>
        <p:nvSpPr>
          <p:cNvPr id="3" name="Content Placeholder 2"/>
          <p:cNvSpPr>
            <a:spLocks noGrp="1"/>
          </p:cNvSpPr>
          <p:nvPr>
            <p:ph idx="1"/>
          </p:nvPr>
        </p:nvSpPr>
        <p:spPr>
          <a:xfrm>
            <a:off x="228600" y="1676399"/>
            <a:ext cx="8610600" cy="4572001"/>
          </a:xfrm>
        </p:spPr>
        <p:txBody>
          <a:bodyPr/>
          <a:lstStyle/>
          <a:p>
            <a:pPr marL="0" indent="0" algn="ctr">
              <a:buNone/>
            </a:pPr>
            <a:r>
              <a:rPr lang="en-US" sz="2800" dirty="0"/>
              <a:t>A </a:t>
            </a:r>
            <a:r>
              <a:rPr lang="en-US" sz="2800" b="1" dirty="0">
                <a:solidFill>
                  <a:srgbClr val="0066CC"/>
                </a:solidFill>
              </a:rPr>
              <a:t>generalized</a:t>
            </a:r>
            <a:r>
              <a:rPr lang="en-US" sz="2800" dirty="0"/>
              <a:t> mechanism that</a:t>
            </a:r>
          </a:p>
          <a:p>
            <a:pPr marL="0" indent="0" algn="ctr">
              <a:buNone/>
            </a:pPr>
            <a:endParaRPr lang="en-US" sz="2800" dirty="0"/>
          </a:p>
          <a:p>
            <a:pPr marL="0" indent="0" algn="ctr">
              <a:buNone/>
            </a:pPr>
            <a:r>
              <a:rPr lang="en-US" sz="2800" dirty="0"/>
              <a:t>1. Directly estimates the </a:t>
            </a:r>
            <a:r>
              <a:rPr lang="en-US" sz="2800" b="1" dirty="0">
                <a:solidFill>
                  <a:srgbClr val="7030A0"/>
                </a:solidFill>
              </a:rPr>
              <a:t>performance benefit</a:t>
            </a:r>
            <a:r>
              <a:rPr lang="en-US" sz="2800" dirty="0">
                <a:solidFill>
                  <a:srgbClr val="7030A0"/>
                </a:solidFill>
              </a:rPr>
              <a:t/>
            </a:r>
            <a:br>
              <a:rPr lang="en-US" sz="2800" dirty="0">
                <a:solidFill>
                  <a:srgbClr val="7030A0"/>
                </a:solidFill>
              </a:rPr>
            </a:br>
            <a:r>
              <a:rPr lang="en-US" sz="2800" b="1" dirty="0">
                <a:solidFill>
                  <a:srgbClr val="7030A0"/>
                </a:solidFill>
              </a:rPr>
              <a:t>of migrating a page</a:t>
            </a:r>
            <a:r>
              <a:rPr lang="en-US" sz="2800" dirty="0"/>
              <a:t> between</a:t>
            </a:r>
            <a:br>
              <a:rPr lang="en-US" sz="2800" dirty="0"/>
            </a:br>
            <a:r>
              <a:rPr lang="en-US" sz="2800" b="1" dirty="0">
                <a:solidFill>
                  <a:srgbClr val="0066CC"/>
                </a:solidFill>
              </a:rPr>
              <a:t>any two types of memory</a:t>
            </a:r>
          </a:p>
          <a:p>
            <a:pPr marL="514350" indent="-514350" algn="ctr">
              <a:buAutoNum type="arabicPeriod"/>
            </a:pPr>
            <a:endParaRPr lang="en-US" sz="2800" b="1" dirty="0">
              <a:solidFill>
                <a:srgbClr val="0066CC"/>
              </a:solidFill>
            </a:endParaRPr>
          </a:p>
          <a:p>
            <a:pPr marL="0" indent="0" algn="ctr">
              <a:buNone/>
            </a:pPr>
            <a:r>
              <a:rPr lang="en-US" sz="2800" dirty="0"/>
              <a:t>2. Places </a:t>
            </a:r>
            <a:r>
              <a:rPr lang="en-US" sz="2800" b="1" dirty="0">
                <a:solidFill>
                  <a:srgbClr val="7030A0"/>
                </a:solidFill>
              </a:rPr>
              <a:t>only</a:t>
            </a:r>
            <a:r>
              <a:rPr lang="en-US" sz="2800" dirty="0"/>
              <a:t> the </a:t>
            </a:r>
            <a:r>
              <a:rPr lang="en-US" sz="2800" b="1" dirty="0">
                <a:solidFill>
                  <a:srgbClr val="7030A0"/>
                </a:solidFill>
              </a:rPr>
              <a:t>performance-critical data</a:t>
            </a:r>
            <a:r>
              <a:rPr lang="en-US" sz="2800" dirty="0"/>
              <a:t/>
            </a:r>
            <a:br>
              <a:rPr lang="en-US" sz="2800" dirty="0"/>
            </a:br>
            <a:r>
              <a:rPr lang="en-US" sz="2800" dirty="0"/>
              <a:t>in the fast memory</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51</a:t>
            </a:fld>
            <a:endParaRPr lang="en-US" altLang="en-US"/>
          </a:p>
        </p:txBody>
      </p:sp>
    </p:spTree>
    <p:extLst>
      <p:ext uri="{BB962C8B-B14F-4D97-AF65-F5344CB8AC3E}">
        <p14:creationId xmlns:p14="http://schemas.microsoft.com/office/powerpoint/2010/main" val="1136148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0" dirty="0"/>
              <a:t>Utility-Based Hybrid Memory Management</a:t>
            </a:r>
            <a:endParaRPr lang="en-US" sz="4400" spc="-50" dirty="0"/>
          </a:p>
        </p:txBody>
      </p:sp>
      <p:sp>
        <p:nvSpPr>
          <p:cNvPr id="3" name="Content Placeholder 2"/>
          <p:cNvSpPr>
            <a:spLocks noGrp="1"/>
          </p:cNvSpPr>
          <p:nvPr>
            <p:ph idx="1"/>
          </p:nvPr>
        </p:nvSpPr>
        <p:spPr>
          <a:xfrm>
            <a:off x="228600" y="997527"/>
            <a:ext cx="8682038" cy="5193723"/>
          </a:xfrm>
        </p:spPr>
        <p:txBody>
          <a:bodyPr/>
          <a:lstStyle/>
          <a:p>
            <a:r>
              <a:rPr lang="en-US" dirty="0"/>
              <a:t>A memory manager that works for </a:t>
            </a:r>
            <a:r>
              <a:rPr lang="en-US" b="1" i="1" dirty="0">
                <a:solidFill>
                  <a:srgbClr val="7030A0"/>
                </a:solidFill>
              </a:rPr>
              <a:t>any</a:t>
            </a:r>
            <a:r>
              <a:rPr lang="en-US" dirty="0"/>
              <a:t> hybrid memory</a:t>
            </a:r>
          </a:p>
          <a:p>
            <a:pPr lvl="1"/>
            <a:r>
              <a:rPr lang="en-US" dirty="0"/>
              <a:t>e.g., DRAM-NVM, DRAM-RLDRAM</a:t>
            </a:r>
          </a:p>
          <a:p>
            <a:endParaRPr lang="en-US" dirty="0"/>
          </a:p>
          <a:p>
            <a:r>
              <a:rPr lang="en-US" b="1" dirty="0"/>
              <a:t>Key Idea</a:t>
            </a:r>
          </a:p>
          <a:p>
            <a:pPr lvl="1"/>
            <a:r>
              <a:rPr lang="en-US" sz="2400" dirty="0"/>
              <a:t>For each page, use </a:t>
            </a:r>
            <a:r>
              <a:rPr lang="en-US" sz="2400" b="1" dirty="0">
                <a:solidFill>
                  <a:srgbClr val="0066CC"/>
                </a:solidFill>
              </a:rPr>
              <a:t>comprehensive</a:t>
            </a:r>
            <a:r>
              <a:rPr lang="en-US" sz="2400" dirty="0"/>
              <a:t> characteristics to calculate estimated </a:t>
            </a:r>
            <a:r>
              <a:rPr lang="en-US" sz="2400" b="1" i="1" dirty="0">
                <a:solidFill>
                  <a:srgbClr val="0066CC"/>
                </a:solidFill>
              </a:rPr>
              <a:t>utility </a:t>
            </a:r>
            <a:r>
              <a:rPr lang="en-US" sz="2400" dirty="0"/>
              <a:t>(i.e., performance impact)</a:t>
            </a:r>
            <a:br>
              <a:rPr lang="en-US" sz="2400" dirty="0"/>
            </a:br>
            <a:r>
              <a:rPr lang="en-US" sz="2400" dirty="0"/>
              <a:t>of migrating page from one memory to the other in the system</a:t>
            </a:r>
          </a:p>
          <a:p>
            <a:pPr lvl="1">
              <a:spcBef>
                <a:spcPts val="1800"/>
              </a:spcBef>
            </a:pPr>
            <a:r>
              <a:rPr lang="en-US" sz="2400" b="1" dirty="0">
                <a:solidFill>
                  <a:srgbClr val="7030A0"/>
                </a:solidFill>
              </a:rPr>
              <a:t>Migrate only pages with the highest utility</a:t>
            </a:r>
            <a:r>
              <a:rPr lang="en-US" sz="2400" dirty="0"/>
              <a:t/>
            </a:r>
            <a:br>
              <a:rPr lang="en-US" sz="2400" dirty="0"/>
            </a:br>
            <a:r>
              <a:rPr lang="en-US" sz="2400" dirty="0"/>
              <a:t>(i.e., pages that improve system performance the most when migrated)</a:t>
            </a:r>
          </a:p>
          <a:p>
            <a:pPr lvl="1">
              <a:spcBef>
                <a:spcPts val="1800"/>
              </a:spcBef>
            </a:pPr>
            <a:endParaRPr lang="en-US" sz="200" dirty="0"/>
          </a:p>
          <a:p>
            <a:pPr>
              <a:spcBef>
                <a:spcPts val="1800"/>
              </a:spcBef>
            </a:pPr>
            <a:r>
              <a:rPr lang="en-US" sz="2200" dirty="0"/>
              <a:t>Li+, “</a:t>
            </a:r>
            <a:r>
              <a:rPr lang="en-US" sz="2200" dirty="0">
                <a:solidFill>
                  <a:srgbClr val="0000FF"/>
                </a:solidFill>
              </a:rPr>
              <a:t>Utility-Based Hybrid Memory Management</a:t>
            </a:r>
            <a:r>
              <a:rPr lang="en-US" sz="2200" dirty="0"/>
              <a:t>”, CLUSTER 2017.</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52</a:t>
            </a:fld>
            <a:endParaRPr lang="en-US" altLang="en-US" dirty="0"/>
          </a:p>
        </p:txBody>
      </p:sp>
    </p:spTree>
    <p:extLst>
      <p:ext uri="{BB962C8B-B14F-4D97-AF65-F5344CB8AC3E}">
        <p14:creationId xmlns:p14="http://schemas.microsoft.com/office/powerpoint/2010/main" val="1968733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980456"/>
            <a:ext cx="8610600" cy="3134344"/>
          </a:xfrm>
          <a:prstGeom prst="rect">
            <a:avLst/>
          </a:prstGeom>
          <a:solidFill>
            <a:schemeClr val="accent6">
              <a:lumMod val="60000"/>
              <a:lumOff val="40000"/>
              <a:alpha val="25000"/>
            </a:schemeClr>
          </a:solidFill>
        </p:spPr>
        <p:txBody>
          <a:bodyPr wrap="square" rtlCol="0">
            <a:spAutoFit/>
          </a:bodyPr>
          <a:lstStyle/>
          <a:p>
            <a:pPr eaLnBrk="1" fontAlgn="auto" hangingPunct="1">
              <a:spcBef>
                <a:spcPts val="0"/>
              </a:spcBef>
              <a:spcAft>
                <a:spcPts val="0"/>
              </a:spcAft>
            </a:pPr>
            <a:endParaRPr lang="en-US">
              <a:solidFill>
                <a:srgbClr val="000000"/>
              </a:solidFill>
              <a:latin typeface="Tahoma"/>
              <a:ea typeface=""/>
            </a:endParaRPr>
          </a:p>
        </p:txBody>
      </p:sp>
      <p:sp>
        <p:nvSpPr>
          <p:cNvPr id="10" name="TextBox 9"/>
          <p:cNvSpPr txBox="1"/>
          <p:nvPr/>
        </p:nvSpPr>
        <p:spPr>
          <a:xfrm>
            <a:off x="228600" y="4114800"/>
            <a:ext cx="8610600" cy="1005840"/>
          </a:xfrm>
          <a:prstGeom prst="rect">
            <a:avLst/>
          </a:prstGeom>
          <a:solidFill>
            <a:srgbClr val="FFCC00">
              <a:alpha val="28000"/>
            </a:srgbClr>
          </a:solidFill>
          <a:ln>
            <a:noFill/>
          </a:ln>
        </p:spPr>
        <p:txBody>
          <a:bodyPr wrap="square" rtlCol="0">
            <a:spAutoFit/>
          </a:bodyPr>
          <a:lstStyle/>
          <a:p>
            <a:pPr eaLnBrk="1" fontAlgn="auto" hangingPunct="1">
              <a:spcBef>
                <a:spcPts val="0"/>
              </a:spcBef>
              <a:spcAft>
                <a:spcPts val="0"/>
              </a:spcAft>
            </a:pPr>
            <a:endParaRPr lang="en-US">
              <a:solidFill>
                <a:srgbClr val="000000"/>
              </a:solidFill>
              <a:latin typeface="Tahoma"/>
              <a:ea typeface=""/>
            </a:endParaRPr>
          </a:p>
        </p:txBody>
      </p:sp>
      <p:sp>
        <p:nvSpPr>
          <p:cNvPr id="11" name="TextBox 10"/>
          <p:cNvSpPr txBox="1"/>
          <p:nvPr/>
        </p:nvSpPr>
        <p:spPr>
          <a:xfrm>
            <a:off x="228600" y="5120640"/>
            <a:ext cx="8610600" cy="1005840"/>
          </a:xfrm>
          <a:prstGeom prst="rect">
            <a:avLst/>
          </a:prstGeom>
          <a:solidFill>
            <a:srgbClr val="FF6600">
              <a:alpha val="22000"/>
            </a:srgbClr>
          </a:solidFill>
          <a:ln>
            <a:noFill/>
          </a:ln>
        </p:spPr>
        <p:txBody>
          <a:bodyPr wrap="square" rtlCol="0">
            <a:spAutoFit/>
          </a:bodyPr>
          <a:lstStyle/>
          <a:p>
            <a:pPr eaLnBrk="1" fontAlgn="auto" hangingPunct="1">
              <a:spcBef>
                <a:spcPts val="0"/>
              </a:spcBef>
              <a:spcAft>
                <a:spcPts val="0"/>
              </a:spcAft>
            </a:pPr>
            <a:endParaRPr lang="en-US">
              <a:solidFill>
                <a:srgbClr val="000000"/>
              </a:solidFill>
              <a:latin typeface="Tahoma"/>
              <a:ea typeface=""/>
            </a:endParaRPr>
          </a:p>
        </p:txBody>
      </p:sp>
      <p:sp>
        <p:nvSpPr>
          <p:cNvPr id="2" name="Title 1"/>
          <p:cNvSpPr>
            <a:spLocks noGrp="1"/>
          </p:cNvSpPr>
          <p:nvPr>
            <p:ph type="title"/>
          </p:nvPr>
        </p:nvSpPr>
        <p:spPr/>
        <p:txBody>
          <a:bodyPr/>
          <a:lstStyle/>
          <a:p>
            <a:r>
              <a:rPr lang="en-US" dirty="0"/>
              <a:t>Key Mechanisms of UH-MEM</a:t>
            </a:r>
          </a:p>
        </p:txBody>
      </p:sp>
      <p:sp>
        <p:nvSpPr>
          <p:cNvPr id="3" name="Content Placeholder 2"/>
          <p:cNvSpPr>
            <a:spLocks noGrp="1"/>
          </p:cNvSpPr>
          <p:nvPr>
            <p:ph idx="1"/>
          </p:nvPr>
        </p:nvSpPr>
        <p:spPr/>
        <p:txBody>
          <a:bodyPr/>
          <a:lstStyle/>
          <a:p>
            <a:r>
              <a:rPr lang="en-US" spc="-50" dirty="0"/>
              <a:t>For each page, estimate </a:t>
            </a:r>
            <a:r>
              <a:rPr lang="en-US" b="1" spc="-50" dirty="0">
                <a:solidFill>
                  <a:srgbClr val="0066CC"/>
                </a:solidFill>
              </a:rPr>
              <a:t>utility </a:t>
            </a:r>
            <a:r>
              <a:rPr lang="en-US" spc="-50" dirty="0"/>
              <a:t>using a </a:t>
            </a:r>
            <a:r>
              <a:rPr lang="en-US" b="1" spc="-50" dirty="0">
                <a:solidFill>
                  <a:srgbClr val="0066CC"/>
                </a:solidFill>
              </a:rPr>
              <a:t>performance model</a:t>
            </a:r>
            <a:endParaRPr lang="en-US" spc="-50" dirty="0"/>
          </a:p>
          <a:p>
            <a:pPr lvl="1"/>
            <a:r>
              <a:rPr lang="en-US" b="1" dirty="0">
                <a:solidFill>
                  <a:srgbClr val="7030A0"/>
                </a:solidFill>
              </a:rPr>
              <a:t>Application stall time reduction</a:t>
            </a:r>
          </a:p>
          <a:p>
            <a:pPr marL="671512" lvl="2" indent="0">
              <a:buNone/>
            </a:pPr>
            <a:r>
              <a:rPr lang="en-US" dirty="0"/>
              <a:t>How much would migrating a page benefit the performance of the application that the page belongs to?</a:t>
            </a:r>
          </a:p>
          <a:p>
            <a:pPr lvl="1"/>
            <a:r>
              <a:rPr lang="en-US" b="1" dirty="0">
                <a:solidFill>
                  <a:srgbClr val="7030A0"/>
                </a:solidFill>
              </a:rPr>
              <a:t>Application performance sensitivity</a:t>
            </a:r>
          </a:p>
          <a:p>
            <a:pPr marL="671512" lvl="2" indent="0">
              <a:buNone/>
            </a:pPr>
            <a:r>
              <a:rPr lang="en-US" dirty="0"/>
              <a:t>How much does the improvement of a single application’s performance increase the </a:t>
            </a:r>
            <a:r>
              <a:rPr lang="en-US" i="1" dirty="0"/>
              <a:t>overall</a:t>
            </a:r>
            <a:r>
              <a:rPr lang="en-US" dirty="0"/>
              <a:t> system performance?</a:t>
            </a:r>
          </a:p>
          <a:p>
            <a:pPr marL="671512" lvl="2" indent="0">
              <a:buNone/>
            </a:pPr>
            <a:endParaRPr lang="en-US" dirty="0"/>
          </a:p>
          <a:p>
            <a:pPr marL="671512" lvl="2" indent="0">
              <a:buNone/>
            </a:pPr>
            <a:endParaRPr lang="en-US" dirty="0"/>
          </a:p>
          <a:p>
            <a:pPr lvl="0"/>
            <a:r>
              <a:rPr lang="en-US" b="1" dirty="0">
                <a:solidFill>
                  <a:srgbClr val="0066CC"/>
                </a:solidFill>
              </a:rPr>
              <a:t>Migrate</a:t>
            </a:r>
            <a:r>
              <a:rPr lang="en-US" dirty="0"/>
              <a:t> only pages whose utility </a:t>
            </a:r>
            <a:r>
              <a:rPr lang="en-US" dirty="0">
                <a:solidFill>
                  <a:srgbClr val="0066CC"/>
                </a:solidFill>
              </a:rPr>
              <a:t>exceed the migration threshold </a:t>
            </a:r>
            <a:r>
              <a:rPr lang="en-US" dirty="0"/>
              <a:t>from slow memory to fast memory</a:t>
            </a:r>
          </a:p>
          <a:p>
            <a:pPr lvl="0">
              <a:spcBef>
                <a:spcPts val="1800"/>
              </a:spcBef>
            </a:pPr>
            <a:r>
              <a:rPr lang="en-US" dirty="0"/>
              <a:t>Periodically </a:t>
            </a:r>
            <a:r>
              <a:rPr lang="en-US" b="1" dirty="0">
                <a:solidFill>
                  <a:srgbClr val="0066CC"/>
                </a:solidFill>
              </a:rPr>
              <a:t>adjust migration threshold</a:t>
            </a:r>
            <a:endParaRPr lang="en-US" dirty="0"/>
          </a:p>
          <a:p>
            <a:pPr marL="671512" lvl="2" indent="0">
              <a:buNone/>
            </a:pP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53</a:t>
            </a:fld>
            <a:endParaRPr lang="en-US" altLang="en-US" dirty="0"/>
          </a:p>
        </p:txBody>
      </p:sp>
      <mc:AlternateContent xmlns:mc="http://schemas.openxmlformats.org/markup-compatibility/2006" xmlns:a14="http://schemas.microsoft.com/office/drawing/2010/main">
        <mc:Choice Requires="a14">
          <p:sp>
            <p:nvSpPr>
              <p:cNvPr id="7" name="Rectangle 6"/>
              <p:cNvSpPr/>
              <p:nvPr/>
            </p:nvSpPr>
            <p:spPr>
              <a:xfrm>
                <a:off x="1524000" y="3581400"/>
                <a:ext cx="5570756" cy="461665"/>
              </a:xfrm>
              <a:prstGeom prst="rect">
                <a:avLst/>
              </a:prstGeom>
            </p:spPr>
            <p:txBody>
              <a:bodyPr wrap="none">
                <a:spAutoFit/>
              </a:bodyPr>
              <a:lstStyle/>
              <a:p>
                <a:pPr lvl="1"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400" i="1">
                          <a:solidFill>
                            <a:srgbClr val="000000"/>
                          </a:solidFill>
                          <a:latin typeface="Cambria Math" charset="0"/>
                          <a:ea typeface=""/>
                        </a:rPr>
                        <m:t>𝑈𝑡𝑖𝑙𝑖𝑡𝑦</m:t>
                      </m:r>
                      <m:r>
                        <a:rPr lang="en-US" sz="2400" i="1">
                          <a:solidFill>
                            <a:srgbClr val="000000"/>
                          </a:solidFill>
                          <a:latin typeface="Cambria Math" charset="0"/>
                          <a:ea typeface=""/>
                        </a:rPr>
                        <m:t>= </m:t>
                      </m:r>
                      <m:sSub>
                        <m:sSubPr>
                          <m:ctrlPr>
                            <a:rPr lang="en-US" sz="2400" i="1">
                              <a:solidFill>
                                <a:srgbClr val="000000"/>
                              </a:solidFill>
                              <a:latin typeface="Cambria Math" panose="02040503050406030204" pitchFamily="18" charset="0"/>
                              <a:ea typeface="Cambria Math" charset="0"/>
                              <a:cs typeface="Cambria Math" charset="0"/>
                            </a:rPr>
                          </m:ctrlPr>
                        </m:sSubPr>
                        <m:e>
                          <m:r>
                            <a:rPr lang="en-US" sz="2400" i="1">
                              <a:solidFill>
                                <a:srgbClr val="000000"/>
                              </a:solidFill>
                              <a:latin typeface="Cambria Math" charset="0"/>
                              <a:ea typeface="Cambria Math" charset="0"/>
                              <a:cs typeface="Cambria Math" charset="0"/>
                            </a:rPr>
                            <m:t>∆</m:t>
                          </m:r>
                          <m:r>
                            <a:rPr lang="en-US" sz="2400" i="1">
                              <a:solidFill>
                                <a:srgbClr val="000000"/>
                              </a:solidFill>
                              <a:latin typeface="Cambria Math" charset="0"/>
                              <a:ea typeface="Cambria Math" charset="0"/>
                              <a:cs typeface="Cambria Math" charset="0"/>
                            </a:rPr>
                            <m:t>𝑆𝑡𝑎𝑙𝑙𝑇𝑖𝑚𝑒</m:t>
                          </m:r>
                        </m:e>
                        <m:sub>
                          <m:r>
                            <a:rPr lang="en-US" sz="2400" i="1">
                              <a:solidFill>
                                <a:srgbClr val="000000"/>
                              </a:solidFill>
                              <a:latin typeface="Cambria Math" charset="0"/>
                              <a:ea typeface="Cambria Math" charset="0"/>
                              <a:cs typeface="Cambria Math" charset="0"/>
                            </a:rPr>
                            <m:t>𝑖</m:t>
                          </m:r>
                        </m:sub>
                      </m:sSub>
                      <m:r>
                        <a:rPr lang="en-US" sz="2400" i="1">
                          <a:solidFill>
                            <a:srgbClr val="000000"/>
                          </a:solidFill>
                          <a:latin typeface="Cambria Math" charset="0"/>
                          <a:ea typeface="Cambria Math" charset="0"/>
                          <a:cs typeface="Cambria Math" charset="0"/>
                        </a:rPr>
                        <m:t>×</m:t>
                      </m:r>
                      <m:sSub>
                        <m:sSubPr>
                          <m:ctrlPr>
                            <a:rPr lang="en-US" sz="2400" i="1">
                              <a:solidFill>
                                <a:srgbClr val="000000"/>
                              </a:solidFill>
                              <a:latin typeface="Cambria Math" panose="02040503050406030204" pitchFamily="18" charset="0"/>
                              <a:ea typeface="Cambria Math" charset="0"/>
                              <a:cs typeface="Cambria Math" charset="0"/>
                            </a:rPr>
                          </m:ctrlPr>
                        </m:sSubPr>
                        <m:e>
                          <m:r>
                            <a:rPr lang="en-US" sz="2400" i="1">
                              <a:solidFill>
                                <a:srgbClr val="000000"/>
                              </a:solidFill>
                              <a:latin typeface="Cambria Math" charset="0"/>
                              <a:ea typeface="Cambria Math" charset="0"/>
                              <a:cs typeface="Cambria Math" charset="0"/>
                            </a:rPr>
                            <m:t>𝑆𝑒𝑛𝑠𝑖𝑡𝑖𝑣𝑖𝑡𝑦</m:t>
                          </m:r>
                        </m:e>
                        <m:sub>
                          <m:r>
                            <a:rPr lang="en-US" sz="2400" i="1">
                              <a:solidFill>
                                <a:srgbClr val="000000"/>
                              </a:solidFill>
                              <a:latin typeface="Cambria Math" charset="0"/>
                              <a:ea typeface="Cambria Math" charset="0"/>
                              <a:cs typeface="Cambria Math" charset="0"/>
                            </a:rPr>
                            <m:t>𝑖</m:t>
                          </m:r>
                        </m:sub>
                      </m:sSub>
                    </m:oMath>
                  </m:oMathPara>
                </a14:m>
                <a:endParaRPr lang="en-US" sz="2400" dirty="0">
                  <a:solidFill>
                    <a:srgbClr val="000000"/>
                  </a:solidFill>
                  <a:latin typeface="Tahoma"/>
                  <a:ea typeface=""/>
                </a:endParaRPr>
              </a:p>
            </p:txBody>
          </p:sp>
        </mc:Choice>
        <mc:Fallback xmlns="">
          <p:sp>
            <p:nvSpPr>
              <p:cNvPr id="7" name="Rectangle 6"/>
              <p:cNvSpPr>
                <a:spLocks noRot="1" noChangeAspect="1" noMove="1" noResize="1" noEditPoints="1" noAdjustHandles="1" noChangeArrowheads="1" noChangeShapeType="1" noTextEdit="1"/>
              </p:cNvSpPr>
              <p:nvPr/>
            </p:nvSpPr>
            <p:spPr>
              <a:xfrm>
                <a:off x="1524000" y="3581400"/>
                <a:ext cx="5570756" cy="461665"/>
              </a:xfrm>
              <a:prstGeom prst="rect">
                <a:avLst/>
              </a:prstGeom>
              <a:blipFill>
                <a:blip r:embed="rId2"/>
                <a:stretch>
                  <a:fillRect b="-20000"/>
                </a:stretch>
              </a:blipFill>
            </p:spPr>
            <p:txBody>
              <a:bodyPr/>
              <a:lstStyle/>
              <a:p>
                <a:r>
                  <a:rPr lang="en-US">
                    <a:noFill/>
                  </a:rPr>
                  <a:t> </a:t>
                </a:r>
              </a:p>
            </p:txBody>
          </p:sp>
        </mc:Fallback>
      </mc:AlternateContent>
    </p:spTree>
    <p:extLst>
      <p:ext uri="{BB962C8B-B14F-4D97-AF65-F5344CB8AC3E}">
        <p14:creationId xmlns:p14="http://schemas.microsoft.com/office/powerpoint/2010/main" val="84136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animEffect transition="in" filter="fade">
                                      <p:cBhvr>
                                        <p:cTn id="14" dur="500"/>
                                        <p:tgtEl>
                                          <p:spTgt spid="3">
                                            <p:txEl>
                                              <p:pRg st="8" end="8"/>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2273300" y="4038600"/>
            <a:ext cx="5492750" cy="0"/>
          </a:xfrm>
          <a:prstGeom prst="line">
            <a:avLst/>
          </a:prstGeom>
          <a:effectLst/>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p:txBody>
          <a:bodyPr/>
          <a:lstStyle/>
          <a:p>
            <a:r>
              <a:rPr lang="en-US" dirty="0"/>
              <a:t>Results: System Performance</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54</a:t>
            </a:fld>
            <a:endParaRPr lang="en-US" altLang="en-US"/>
          </a:p>
        </p:txBody>
      </p:sp>
      <p:graphicFrame>
        <p:nvGraphicFramePr>
          <p:cNvPr id="5" name="Chart 4"/>
          <p:cNvGraphicFramePr/>
          <p:nvPr>
            <p:extLst/>
          </p:nvPr>
        </p:nvGraphicFramePr>
        <p:xfrm>
          <a:off x="1066801" y="1001041"/>
          <a:ext cx="6781800" cy="4409159"/>
        </p:xfrm>
        <a:graphic>
          <a:graphicData uri="http://schemas.openxmlformats.org/drawingml/2006/chart">
            <c:chart xmlns:c="http://schemas.openxmlformats.org/drawingml/2006/chart" xmlns:r="http://schemas.openxmlformats.org/officeDocument/2006/relationships" r:id="rId2"/>
          </a:graphicData>
        </a:graphic>
      </p:graphicFrame>
      <p:cxnSp>
        <p:nvCxnSpPr>
          <p:cNvPr id="10" name="Straight Arrow Connector 9"/>
          <p:cNvCxnSpPr/>
          <p:nvPr/>
        </p:nvCxnSpPr>
        <p:spPr>
          <a:xfrm flipV="1">
            <a:off x="7332006" y="1981200"/>
            <a:ext cx="5419" cy="652901"/>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629400" y="2000878"/>
            <a:ext cx="756938"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14%</a:t>
            </a:r>
          </a:p>
        </p:txBody>
      </p:sp>
      <p:sp>
        <p:nvSpPr>
          <p:cNvPr id="11" name="TextBox 10"/>
          <p:cNvSpPr txBox="1"/>
          <p:nvPr/>
        </p:nvSpPr>
        <p:spPr>
          <a:xfrm>
            <a:off x="4568825" y="3347290"/>
            <a:ext cx="609462"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5%</a:t>
            </a:r>
          </a:p>
        </p:txBody>
      </p:sp>
      <p:cxnSp>
        <p:nvCxnSpPr>
          <p:cNvPr id="15" name="Straight Arrow Connector 14"/>
          <p:cNvCxnSpPr/>
          <p:nvPr/>
        </p:nvCxnSpPr>
        <p:spPr>
          <a:xfrm flipV="1">
            <a:off x="6248400" y="2794000"/>
            <a:ext cx="0" cy="374621"/>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162550" y="3498852"/>
            <a:ext cx="0" cy="171448"/>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081877" y="3621819"/>
            <a:ext cx="0" cy="112645"/>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505200" y="3365132"/>
            <a:ext cx="609462"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3%</a:t>
            </a:r>
          </a:p>
        </p:txBody>
      </p:sp>
      <p:sp>
        <p:nvSpPr>
          <p:cNvPr id="27" name="TextBox 26"/>
          <p:cNvSpPr txBox="1"/>
          <p:nvPr/>
        </p:nvSpPr>
        <p:spPr>
          <a:xfrm>
            <a:off x="5648463" y="2713928"/>
            <a:ext cx="609462"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9%</a:t>
            </a:r>
          </a:p>
        </p:txBody>
      </p:sp>
      <p:sp>
        <p:nvSpPr>
          <p:cNvPr id="28" name="Rectangle 27"/>
          <p:cNvSpPr/>
          <p:nvPr/>
        </p:nvSpPr>
        <p:spPr>
          <a:xfrm>
            <a:off x="0" y="5257800"/>
            <a:ext cx="9144000" cy="1143000"/>
          </a:xfrm>
          <a:prstGeom prst="rect">
            <a:avLst/>
          </a:prstGeom>
          <a:solidFill>
            <a:srgbClr val="0066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2400" b="1" dirty="0">
                <a:solidFill>
                  <a:srgbClr val="FFFFFF"/>
                </a:solidFill>
              </a:rPr>
              <a:t>UH-MEM improves system performance</a:t>
            </a:r>
          </a:p>
          <a:p>
            <a:pPr algn="ctr" eaLnBrk="1" fontAlgn="auto" hangingPunct="1">
              <a:spcBef>
                <a:spcPts val="0"/>
              </a:spcBef>
              <a:spcAft>
                <a:spcPts val="0"/>
              </a:spcAft>
            </a:pPr>
            <a:r>
              <a:rPr lang="en-US" sz="2400" dirty="0">
                <a:solidFill>
                  <a:srgbClr val="FFFFFF"/>
                </a:solidFill>
              </a:rPr>
              <a:t>over the best state-of-the-art hybrid memory manager</a:t>
            </a:r>
          </a:p>
        </p:txBody>
      </p:sp>
    </p:spTree>
    <p:extLst>
      <p:ext uri="{BB962C8B-B14F-4D97-AF65-F5344CB8AC3E}">
        <p14:creationId xmlns:p14="http://schemas.microsoft.com/office/powerpoint/2010/main" val="1045546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6" grpId="0"/>
      <p:bldP spid="27" grpId="0"/>
      <p:bldP spid="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0" dirty="0"/>
              <a:t>Results: Sensitivity to Slow Memory Latency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vary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𝑅𝐶𝐷</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𝑊𝑅</m:t>
                        </m:r>
                      </m:sub>
                    </m:sSub>
                  </m:oMath>
                </a14:m>
                <a:r>
                  <a:rPr lang="en-US" dirty="0"/>
                  <a:t> of the slow memory</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83" t="-1027"/>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fld id="{323594FA-E141-4234-AE05-360401972BE7}" type="slidenum">
              <a:rPr lang="en-US" altLang="en-US" smtClean="0"/>
              <a:pPr/>
              <a:t>55</a:t>
            </a:fld>
            <a:endParaRPr lang="en-US" altLang="en-US"/>
          </a:p>
        </p:txBody>
      </p:sp>
      <p:graphicFrame>
        <p:nvGraphicFramePr>
          <p:cNvPr id="5" name="Chart 4"/>
          <p:cNvGraphicFramePr/>
          <p:nvPr>
            <p:extLst/>
          </p:nvPr>
        </p:nvGraphicFramePr>
        <p:xfrm>
          <a:off x="1257300" y="1371600"/>
          <a:ext cx="6477000" cy="4115718"/>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a:xfrm flipH="1" flipV="1">
            <a:off x="7285303" y="2572247"/>
            <a:ext cx="1" cy="449330"/>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240738" y="2464904"/>
            <a:ext cx="0" cy="471115"/>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190012" y="2270097"/>
            <a:ext cx="0" cy="505369"/>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151620" y="2194560"/>
            <a:ext cx="0" cy="228035"/>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099053" y="1999753"/>
            <a:ext cx="0" cy="343328"/>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578227" y="2343081"/>
            <a:ext cx="756938"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13%</a:t>
            </a:r>
          </a:p>
        </p:txBody>
      </p:sp>
      <p:sp>
        <p:nvSpPr>
          <p:cNvPr id="16" name="TextBox 15"/>
          <p:cNvSpPr txBox="1"/>
          <p:nvPr/>
        </p:nvSpPr>
        <p:spPr>
          <a:xfrm>
            <a:off x="5527246" y="2417740"/>
            <a:ext cx="756938"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13%</a:t>
            </a:r>
          </a:p>
        </p:txBody>
      </p:sp>
      <p:sp>
        <p:nvSpPr>
          <p:cNvPr id="17" name="TextBox 16"/>
          <p:cNvSpPr txBox="1"/>
          <p:nvPr/>
        </p:nvSpPr>
        <p:spPr>
          <a:xfrm>
            <a:off x="2507999" y="1928315"/>
            <a:ext cx="609462"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8%</a:t>
            </a:r>
          </a:p>
        </p:txBody>
      </p:sp>
      <p:sp>
        <p:nvSpPr>
          <p:cNvPr id="18" name="TextBox 17"/>
          <p:cNvSpPr txBox="1"/>
          <p:nvPr/>
        </p:nvSpPr>
        <p:spPr>
          <a:xfrm>
            <a:off x="3599922" y="1928315"/>
            <a:ext cx="609462"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6%</a:t>
            </a:r>
          </a:p>
        </p:txBody>
      </p:sp>
      <p:sp>
        <p:nvSpPr>
          <p:cNvPr id="19" name="TextBox 18"/>
          <p:cNvSpPr txBox="1"/>
          <p:nvPr/>
        </p:nvSpPr>
        <p:spPr>
          <a:xfrm>
            <a:off x="4488855" y="2321299"/>
            <a:ext cx="756938"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14%</a:t>
            </a:r>
          </a:p>
        </p:txBody>
      </p:sp>
      <p:sp>
        <p:nvSpPr>
          <p:cNvPr id="20" name="Rectangle 19"/>
          <p:cNvSpPr/>
          <p:nvPr/>
        </p:nvSpPr>
        <p:spPr>
          <a:xfrm>
            <a:off x="-8074" y="5486400"/>
            <a:ext cx="9144000" cy="1143000"/>
          </a:xfrm>
          <a:prstGeom prst="rect">
            <a:avLst/>
          </a:prstGeom>
          <a:solidFill>
            <a:srgbClr val="0066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2400" b="1" dirty="0">
                <a:solidFill>
                  <a:srgbClr val="FFFFFF"/>
                </a:solidFill>
              </a:rPr>
              <a:t>UH-MEM improves system performance</a:t>
            </a:r>
            <a:br>
              <a:rPr lang="en-US" sz="2400" b="1" dirty="0">
                <a:solidFill>
                  <a:srgbClr val="FFFFFF"/>
                </a:solidFill>
              </a:rPr>
            </a:br>
            <a:r>
              <a:rPr lang="en-US" sz="2400" b="1" dirty="0">
                <a:solidFill>
                  <a:srgbClr val="FFFFFF"/>
                </a:solidFill>
              </a:rPr>
              <a:t>for a wide variety of hybrid memory systems</a:t>
            </a:r>
          </a:p>
        </p:txBody>
      </p:sp>
      <mc:AlternateContent xmlns:mc="http://schemas.openxmlformats.org/markup-compatibility/2006" xmlns:a14="http://schemas.microsoft.com/office/drawing/2010/main">
        <mc:Choice Requires="a14">
          <p:sp>
            <p:nvSpPr>
              <p:cNvPr id="7" name="TextBox 6"/>
              <p:cNvSpPr txBox="1"/>
              <p:nvPr/>
            </p:nvSpPr>
            <p:spPr>
              <a:xfrm>
                <a:off x="1774359" y="4370832"/>
                <a:ext cx="816441" cy="707886"/>
              </a:xfrm>
              <a:prstGeom prst="rect">
                <a:avLst/>
              </a:prstGeom>
              <a:noFill/>
            </p:spPr>
            <p:txBody>
              <a:bodyPr wrap="non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smtClean="0">
                              <a:solidFill>
                                <a:srgbClr val="000000">
                                  <a:lumMod val="65000"/>
                                  <a:lumOff val="35000"/>
                                </a:srgbClr>
                              </a:solidFill>
                              <a:latin typeface="Cambria Math" panose="02040503050406030204" pitchFamily="18" charset="0"/>
                              <a:ea typeface=""/>
                            </a:rPr>
                          </m:ctrlPr>
                        </m:sSubPr>
                        <m:e>
                          <m:r>
                            <a:rPr lang="en-US" sz="2000" i="1" smtClean="0">
                              <a:solidFill>
                                <a:srgbClr val="000000">
                                  <a:lumMod val="65000"/>
                                  <a:lumOff val="35000"/>
                                </a:srgbClr>
                              </a:solidFill>
                              <a:latin typeface="Cambria Math" charset="0"/>
                              <a:ea typeface=""/>
                            </a:rPr>
                            <m:t>𝑡</m:t>
                          </m:r>
                        </m:e>
                        <m:sub>
                          <m:r>
                            <a:rPr lang="en-US" sz="2000" i="1" smtClean="0">
                              <a:solidFill>
                                <a:srgbClr val="000000">
                                  <a:lumMod val="65000"/>
                                  <a:lumOff val="35000"/>
                                </a:srgbClr>
                              </a:solidFill>
                              <a:latin typeface="Cambria Math" charset="0"/>
                              <a:ea typeface=""/>
                            </a:rPr>
                            <m:t>𝑅𝐶𝐷</m:t>
                          </m:r>
                        </m:sub>
                      </m:sSub>
                      <m:r>
                        <a:rPr lang="en-US" sz="2000" i="1" smtClean="0">
                          <a:solidFill>
                            <a:srgbClr val="000000">
                              <a:lumMod val="65000"/>
                              <a:lumOff val="35000"/>
                            </a:srgbClr>
                          </a:solidFill>
                          <a:latin typeface="Cambria Math" charset="0"/>
                          <a:ea typeface=""/>
                        </a:rPr>
                        <m:t>:</m:t>
                      </m:r>
                    </m:oMath>
                  </m:oMathPara>
                </a14:m>
                <a:endParaRPr lang="en-US" sz="2000" dirty="0">
                  <a:solidFill>
                    <a:srgbClr val="000000">
                      <a:lumMod val="65000"/>
                      <a:lumOff val="35000"/>
                    </a:srgbClr>
                  </a:solidFill>
                  <a:latin typeface="Tahoma"/>
                  <a:ea typeface=""/>
                </a:endParaRPr>
              </a:p>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smtClean="0">
                              <a:solidFill>
                                <a:srgbClr val="000000">
                                  <a:lumMod val="65000"/>
                                  <a:lumOff val="35000"/>
                                </a:srgbClr>
                              </a:solidFill>
                              <a:latin typeface="Cambria Math" panose="02040503050406030204" pitchFamily="18" charset="0"/>
                              <a:ea typeface=""/>
                            </a:rPr>
                          </m:ctrlPr>
                        </m:sSubPr>
                        <m:e>
                          <m:r>
                            <a:rPr lang="en-US" sz="2000" i="1" smtClean="0">
                              <a:solidFill>
                                <a:srgbClr val="000000">
                                  <a:lumMod val="65000"/>
                                  <a:lumOff val="35000"/>
                                </a:srgbClr>
                              </a:solidFill>
                              <a:latin typeface="Cambria Math" charset="0"/>
                              <a:ea typeface=""/>
                            </a:rPr>
                            <m:t>𝑡</m:t>
                          </m:r>
                        </m:e>
                        <m:sub>
                          <m:r>
                            <a:rPr lang="en-US" sz="2000" i="1" smtClean="0">
                              <a:solidFill>
                                <a:srgbClr val="000000">
                                  <a:lumMod val="65000"/>
                                  <a:lumOff val="35000"/>
                                </a:srgbClr>
                              </a:solidFill>
                              <a:latin typeface="Cambria Math" charset="0"/>
                              <a:ea typeface=""/>
                            </a:rPr>
                            <m:t>𝑊𝑅</m:t>
                          </m:r>
                        </m:sub>
                      </m:sSub>
                      <m:r>
                        <a:rPr lang="en-US" sz="2000" i="1" smtClean="0">
                          <a:solidFill>
                            <a:srgbClr val="000000">
                              <a:lumMod val="65000"/>
                              <a:lumOff val="35000"/>
                            </a:srgbClr>
                          </a:solidFill>
                          <a:latin typeface="Cambria Math" charset="0"/>
                          <a:ea typeface=""/>
                        </a:rPr>
                        <m:t>:</m:t>
                      </m:r>
                    </m:oMath>
                  </m:oMathPara>
                </a14:m>
                <a:endParaRPr lang="en-US" sz="2000" dirty="0">
                  <a:solidFill>
                    <a:srgbClr val="000000">
                      <a:lumMod val="65000"/>
                      <a:lumOff val="35000"/>
                    </a:srgbClr>
                  </a:solidFill>
                  <a:latin typeface="Tahoma"/>
                  <a:ea typeface=""/>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774359" y="4370832"/>
                <a:ext cx="816441" cy="707886"/>
              </a:xfrm>
              <a:prstGeom prst="rect">
                <a:avLst/>
              </a:prstGeom>
              <a:blipFill rotWithShape="0">
                <a:blip r:embed="rId4"/>
                <a:stretch>
                  <a:fillRect b="-1724"/>
                </a:stretch>
              </a:blipFill>
            </p:spPr>
            <p:txBody>
              <a:bodyPr/>
              <a:lstStyle/>
              <a:p>
                <a:r>
                  <a:rPr lang="en-US">
                    <a:noFill/>
                  </a:rPr>
                  <a:t> </a:t>
                </a:r>
              </a:p>
            </p:txBody>
          </p:sp>
        </mc:Fallback>
      </mc:AlternateContent>
    </p:spTree>
    <p:extLst>
      <p:ext uri="{BB962C8B-B14F-4D97-AF65-F5344CB8AC3E}">
        <p14:creationId xmlns:p14="http://schemas.microsoft.com/office/powerpoint/2010/main" val="1782976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UH-MEM</a:t>
            </a:r>
          </a:p>
        </p:txBody>
      </p:sp>
      <p:sp>
        <p:nvSpPr>
          <p:cNvPr id="3" name="Content Placeholder 2"/>
          <p:cNvSpPr>
            <a:spLocks noGrp="1"/>
          </p:cNvSpPr>
          <p:nvPr>
            <p:ph idx="1"/>
          </p:nvPr>
        </p:nvSpPr>
        <p:spPr/>
        <p:txBody>
          <a:bodyPr/>
          <a:lstStyle/>
          <a:p>
            <a:r>
              <a:rPr lang="en-US" sz="2300" dirty="0"/>
              <a:t>Yang Li, Saugata Ghose, </a:t>
            </a:r>
            <a:r>
              <a:rPr lang="en-US" sz="2300" dirty="0" err="1"/>
              <a:t>Jongmoo</a:t>
            </a:r>
            <a:r>
              <a:rPr lang="en-US" sz="2300" dirty="0"/>
              <a:t> Choi, </a:t>
            </a:r>
            <a:r>
              <a:rPr lang="en-US" sz="2300" dirty="0" err="1"/>
              <a:t>Jin</a:t>
            </a:r>
            <a:r>
              <a:rPr lang="en-US" sz="2300" dirty="0"/>
              <a:t> Sun, Hui Wang, and Onur Mutlu,</a:t>
            </a:r>
            <a:br>
              <a:rPr lang="en-US" sz="2300" dirty="0"/>
            </a:br>
            <a:r>
              <a:rPr lang="en-US" sz="2300" b="1" dirty="0">
                <a:hlinkClick r:id="rId2"/>
              </a:rPr>
              <a:t>"Utility-Based Hybrid Memory Management"</a:t>
            </a:r>
            <a:r>
              <a:rPr lang="en-US" sz="2300" dirty="0"/>
              <a:t/>
            </a:r>
            <a:br>
              <a:rPr lang="en-US" sz="2300" dirty="0"/>
            </a:br>
            <a:r>
              <a:rPr lang="en-US" sz="2300" i="1" dirty="0"/>
              <a:t>Proceedings of the </a:t>
            </a:r>
            <a:r>
              <a:rPr lang="en-US" sz="2300" i="1" dirty="0">
                <a:hlinkClick r:id="rId3"/>
              </a:rPr>
              <a:t>19th IEEE Cluster Conference</a:t>
            </a:r>
            <a:r>
              <a:rPr lang="en-US" sz="2300" i="1" dirty="0"/>
              <a:t> (</a:t>
            </a:r>
            <a:r>
              <a:rPr lang="en-US" sz="2300" b="1" i="1" dirty="0"/>
              <a:t>CLUSTER</a:t>
            </a:r>
            <a:r>
              <a:rPr lang="en-US" sz="2300" i="1" dirty="0"/>
              <a:t>)</a:t>
            </a:r>
            <a:r>
              <a:rPr lang="en-US" sz="2300" dirty="0"/>
              <a:t>, Honolulu, Hawaii, USA, September 2017. </a:t>
            </a:r>
            <a:br>
              <a:rPr lang="en-US" sz="2300" dirty="0"/>
            </a:br>
            <a:r>
              <a:rPr lang="en-US" sz="2300" dirty="0"/>
              <a:t>[</a:t>
            </a:r>
            <a:r>
              <a:rPr lang="en-US" sz="2300" dirty="0">
                <a:hlinkClick r:id="rId4"/>
              </a:rPr>
              <a:t>Slides (pptx)</a:t>
            </a:r>
            <a:r>
              <a:rPr lang="en-US" sz="2300" dirty="0"/>
              <a:t> </a:t>
            </a:r>
            <a:r>
              <a:rPr lang="en-US" sz="2300" dirty="0">
                <a:hlinkClick r:id="rId5"/>
              </a:rPr>
              <a:t>(pdf)</a:t>
            </a:r>
            <a:r>
              <a:rPr lang="en-US" sz="2300" dirty="0"/>
              <a:t>] </a:t>
            </a:r>
          </a:p>
        </p:txBody>
      </p:sp>
      <p:sp>
        <p:nvSpPr>
          <p:cNvPr id="4" name="Slide Number Placeholder 3"/>
          <p:cNvSpPr>
            <a:spLocks noGrp="1"/>
          </p:cNvSpPr>
          <p:nvPr>
            <p:ph type="sldNum" sz="quarter" idx="11"/>
          </p:nvPr>
        </p:nvSpPr>
        <p:spPr/>
        <p:txBody>
          <a:bodyPr/>
          <a:lstStyle/>
          <a:p>
            <a:fld id="{27F28456-B93E-5440-A8F9-7EDDF5DA4557}" type="slidenum">
              <a:rPr lang="en-US" smtClean="0"/>
              <a:pPr/>
              <a:t>56</a:t>
            </a:fld>
            <a:endParaRPr lang="en-US"/>
          </a:p>
        </p:txBody>
      </p:sp>
      <p:pic>
        <p:nvPicPr>
          <p:cNvPr id="5" name="Picture 4"/>
          <p:cNvPicPr>
            <a:picLocks noChangeAspect="1"/>
          </p:cNvPicPr>
          <p:nvPr/>
        </p:nvPicPr>
        <p:blipFill>
          <a:blip r:embed="rId6"/>
          <a:stretch>
            <a:fillRect/>
          </a:stretch>
        </p:blipFill>
        <p:spPr>
          <a:xfrm>
            <a:off x="0" y="4437112"/>
            <a:ext cx="9144000" cy="1513211"/>
          </a:xfrm>
          <a:prstGeom prst="rect">
            <a:avLst/>
          </a:prstGeom>
        </p:spPr>
      </p:pic>
    </p:spTree>
    <p:extLst>
      <p:ext uri="{BB962C8B-B14F-4D97-AF65-F5344CB8AC3E}">
        <p14:creationId xmlns:p14="http://schemas.microsoft.com/office/powerpoint/2010/main" val="50611613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and Opportunity</a:t>
            </a:r>
          </a:p>
        </p:txBody>
      </p:sp>
      <p:sp>
        <p:nvSpPr>
          <p:cNvPr id="3" name="Content Placeholder 2"/>
          <p:cNvSpPr>
            <a:spLocks noGrp="1"/>
          </p:cNvSpPr>
          <p:nvPr>
            <p:ph idx="1"/>
          </p:nvPr>
        </p:nvSpPr>
        <p:spPr>
          <a:xfrm>
            <a:off x="0" y="1124744"/>
            <a:ext cx="9144000" cy="2088232"/>
          </a:xfrm>
        </p:spPr>
        <p:txBody>
          <a:bodyPr/>
          <a:lstStyle/>
          <a:p>
            <a:pPr marL="0" indent="0" algn="ctr">
              <a:buNone/>
            </a:pPr>
            <a:r>
              <a:rPr lang="en-US" sz="5400" dirty="0">
                <a:solidFill>
                  <a:srgbClr val="FF0000"/>
                </a:solidFill>
              </a:rPr>
              <a:t>Enabling </a:t>
            </a:r>
          </a:p>
          <a:p>
            <a:pPr marL="0" indent="0" algn="ctr">
              <a:buNone/>
            </a:pPr>
            <a:r>
              <a:rPr lang="en-US" sz="5400" dirty="0">
                <a:solidFill>
                  <a:srgbClr val="FF0000"/>
                </a:solidFill>
              </a:rPr>
              <a:t>an Emerging Technology</a:t>
            </a:r>
          </a:p>
          <a:p>
            <a:pPr marL="0" indent="0" algn="ctr">
              <a:buNone/>
            </a:pPr>
            <a:r>
              <a:rPr lang="en-US" sz="5400" dirty="0">
                <a:solidFill>
                  <a:srgbClr val="0000FF"/>
                </a:solidFill>
              </a:rPr>
              <a:t>to Augment DRAM</a:t>
            </a:r>
          </a:p>
          <a:p>
            <a:pPr marL="0" indent="0" algn="ctr">
              <a:buNone/>
            </a:pPr>
            <a:endParaRPr lang="en-US" sz="5400" dirty="0">
              <a:solidFill>
                <a:srgbClr val="FF0000"/>
              </a:solidFill>
            </a:endParaRPr>
          </a:p>
          <a:p>
            <a:pPr marL="0" indent="0" algn="ctr">
              <a:buNone/>
            </a:pPr>
            <a:r>
              <a:rPr lang="en-US" sz="5400" dirty="0">
                <a:solidFill>
                  <a:srgbClr val="FF0000"/>
                </a:solidFill>
              </a:rPr>
              <a:t>Managing Hybrid Memories</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57</a:t>
            </a:fld>
            <a:endParaRPr lang="en-US"/>
          </a:p>
        </p:txBody>
      </p:sp>
    </p:spTree>
    <p:extLst>
      <p:ext uri="{BB962C8B-B14F-4D97-AF65-F5344CB8AC3E}">
        <p14:creationId xmlns:p14="http://schemas.microsoft.com/office/powerpoint/2010/main" val="407807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Challenge</a:t>
            </a:r>
          </a:p>
        </p:txBody>
      </p:sp>
      <p:sp>
        <p:nvSpPr>
          <p:cNvPr id="4" name="Slide Number Placeholder 3"/>
          <p:cNvSpPr>
            <a:spLocks noGrp="1"/>
          </p:cNvSpPr>
          <p:nvPr>
            <p:ph type="sldNum" sz="quarter" idx="11"/>
          </p:nvPr>
        </p:nvSpPr>
        <p:spPr/>
        <p:txBody>
          <a:bodyPr/>
          <a:lstStyle/>
          <a:p>
            <a:fld id="{27F28456-B93E-5440-A8F9-7EDDF5DA4557}" type="slidenum">
              <a:rPr lang="en-US" smtClean="0"/>
              <a:pPr/>
              <a:t>58</a:t>
            </a:fld>
            <a:endParaRPr lang="en-US"/>
          </a:p>
        </p:txBody>
      </p:sp>
      <p:sp>
        <p:nvSpPr>
          <p:cNvPr id="5" name="Content Placeholder 2"/>
          <p:cNvSpPr>
            <a:spLocks noGrp="1"/>
          </p:cNvSpPr>
          <p:nvPr>
            <p:ph idx="1"/>
          </p:nvPr>
        </p:nvSpPr>
        <p:spPr>
          <a:xfrm>
            <a:off x="467544" y="2348880"/>
            <a:ext cx="8064896" cy="2088232"/>
          </a:xfrm>
        </p:spPr>
        <p:txBody>
          <a:bodyPr/>
          <a:lstStyle/>
          <a:p>
            <a:pPr marL="0" indent="0" algn="ctr">
              <a:buNone/>
            </a:pPr>
            <a:r>
              <a:rPr lang="en-US" sz="5400" dirty="0">
                <a:solidFill>
                  <a:srgbClr val="FF0000"/>
                </a:solidFill>
              </a:rPr>
              <a:t>Designing Effective </a:t>
            </a:r>
          </a:p>
          <a:p>
            <a:pPr marL="0" indent="0" algn="ctr">
              <a:buNone/>
            </a:pPr>
            <a:r>
              <a:rPr lang="en-US" sz="5400" dirty="0">
                <a:solidFill>
                  <a:srgbClr val="FF0000"/>
                </a:solidFill>
              </a:rPr>
              <a:t>Large (DRAM) Caches</a:t>
            </a:r>
            <a:endParaRPr lang="en-US" sz="5400" dirty="0">
              <a:solidFill>
                <a:srgbClr val="0000FF"/>
              </a:solidFill>
            </a:endParaRPr>
          </a:p>
          <a:p>
            <a:pPr marL="0" indent="0" algn="ctr">
              <a:buNone/>
            </a:pPr>
            <a:endParaRPr lang="en-US" sz="5400" dirty="0">
              <a:solidFill>
                <a:srgbClr val="FF0000"/>
              </a:solidFill>
            </a:endParaRPr>
          </a:p>
          <a:p>
            <a:pPr marL="0" indent="0" algn="ctr">
              <a:buNone/>
            </a:pPr>
            <a:endParaRPr lang="en-US" sz="5400" dirty="0">
              <a:solidFill>
                <a:srgbClr val="FF0000"/>
              </a:solidFill>
            </a:endParaRPr>
          </a:p>
        </p:txBody>
      </p:sp>
    </p:spTree>
    <p:extLst>
      <p:ext uri="{BB962C8B-B14F-4D97-AF65-F5344CB8AC3E}">
        <p14:creationId xmlns:p14="http://schemas.microsoft.com/office/powerpoint/2010/main" val="140159544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Problem with Large DRAM Caches</a:t>
            </a:r>
          </a:p>
        </p:txBody>
      </p:sp>
      <p:sp>
        <p:nvSpPr>
          <p:cNvPr id="3" name="Content Placeholder 2"/>
          <p:cNvSpPr>
            <a:spLocks noGrp="1"/>
          </p:cNvSpPr>
          <p:nvPr>
            <p:ph idx="1"/>
          </p:nvPr>
        </p:nvSpPr>
        <p:spPr/>
        <p:txBody>
          <a:bodyPr/>
          <a:lstStyle/>
          <a:p>
            <a:r>
              <a:rPr lang="en-US" dirty="0"/>
              <a:t>A large DRAM cache requires a large metadata (tag + block-based information) store</a:t>
            </a:r>
          </a:p>
          <a:p>
            <a:r>
              <a:rPr lang="en-US" dirty="0"/>
              <a:t>How do we design an efficient DRAM cache?</a:t>
            </a:r>
          </a:p>
        </p:txBody>
      </p:sp>
      <p:sp>
        <p:nvSpPr>
          <p:cNvPr id="4" name="Slide Number Placeholder 3"/>
          <p:cNvSpPr>
            <a:spLocks noGrp="1"/>
          </p:cNvSpPr>
          <p:nvPr>
            <p:ph type="sldNum" sz="quarter" idx="11"/>
          </p:nvPr>
        </p:nvSpPr>
        <p:spPr/>
        <p:txBody>
          <a:bodyPr/>
          <a:lstStyle/>
          <a:p>
            <a:fld id="{27F28456-B93E-5440-A8F9-7EDDF5DA4557}" type="slidenum">
              <a:rPr lang="en-US" smtClean="0"/>
              <a:pPr/>
              <a:t>59</a:t>
            </a:fld>
            <a:endParaRPr lang="en-US"/>
          </a:p>
        </p:txBody>
      </p:sp>
      <p:sp>
        <p:nvSpPr>
          <p:cNvPr id="38" name="Rectangle 37"/>
          <p:cNvSpPr/>
          <p:nvPr/>
        </p:nvSpPr>
        <p:spPr>
          <a:xfrm>
            <a:off x="3692529" y="267324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39" name="Rectangle 38"/>
          <p:cNvSpPr/>
          <p:nvPr/>
        </p:nvSpPr>
        <p:spPr>
          <a:xfrm>
            <a:off x="4132266" y="267324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0" name="Rectangle 39"/>
          <p:cNvSpPr/>
          <p:nvPr/>
        </p:nvSpPr>
        <p:spPr>
          <a:xfrm>
            <a:off x="4572003" y="267324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1" name="Rectangle 40"/>
          <p:cNvSpPr/>
          <p:nvPr/>
        </p:nvSpPr>
        <p:spPr>
          <a:xfrm>
            <a:off x="5011740" y="267324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2" name="Rectangle 41"/>
          <p:cNvSpPr/>
          <p:nvPr/>
        </p:nvSpPr>
        <p:spPr>
          <a:xfrm>
            <a:off x="3692529" y="3112978"/>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3" name="Rectangle 42"/>
          <p:cNvSpPr/>
          <p:nvPr/>
        </p:nvSpPr>
        <p:spPr>
          <a:xfrm>
            <a:off x="4132266" y="3112978"/>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4" name="Rectangle 43"/>
          <p:cNvSpPr/>
          <p:nvPr/>
        </p:nvSpPr>
        <p:spPr>
          <a:xfrm>
            <a:off x="4572003" y="3112978"/>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5" name="Rectangle 44"/>
          <p:cNvSpPr/>
          <p:nvPr/>
        </p:nvSpPr>
        <p:spPr>
          <a:xfrm>
            <a:off x="5011740" y="3112978"/>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6" name="Rectangle 45"/>
          <p:cNvSpPr/>
          <p:nvPr/>
        </p:nvSpPr>
        <p:spPr>
          <a:xfrm>
            <a:off x="3692529" y="3552717"/>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7" name="Rectangle 46"/>
          <p:cNvSpPr/>
          <p:nvPr/>
        </p:nvSpPr>
        <p:spPr>
          <a:xfrm>
            <a:off x="4132266" y="3552717"/>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8" name="Rectangle 47"/>
          <p:cNvSpPr/>
          <p:nvPr/>
        </p:nvSpPr>
        <p:spPr>
          <a:xfrm>
            <a:off x="4572003" y="3552717"/>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9" name="Rectangle 48"/>
          <p:cNvSpPr/>
          <p:nvPr/>
        </p:nvSpPr>
        <p:spPr>
          <a:xfrm>
            <a:off x="5011740" y="3552717"/>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50" name="Rectangle 49"/>
          <p:cNvSpPr/>
          <p:nvPr/>
        </p:nvSpPr>
        <p:spPr>
          <a:xfrm>
            <a:off x="3692529" y="399245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51" name="Rectangle 50"/>
          <p:cNvSpPr/>
          <p:nvPr/>
        </p:nvSpPr>
        <p:spPr>
          <a:xfrm>
            <a:off x="4132266" y="399245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52" name="Rectangle 51"/>
          <p:cNvSpPr/>
          <p:nvPr/>
        </p:nvSpPr>
        <p:spPr>
          <a:xfrm>
            <a:off x="4572003" y="399245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53" name="Rectangle 52"/>
          <p:cNvSpPr/>
          <p:nvPr/>
        </p:nvSpPr>
        <p:spPr>
          <a:xfrm>
            <a:off x="5011740" y="399245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cxnSp>
        <p:nvCxnSpPr>
          <p:cNvPr id="54" name="Straight Connector 7"/>
          <p:cNvCxnSpPr>
            <a:endCxn id="55" idx="3"/>
          </p:cNvCxnSpPr>
          <p:nvPr/>
        </p:nvCxnSpPr>
        <p:spPr>
          <a:xfrm rot="5400000">
            <a:off x="3480996" y="4875502"/>
            <a:ext cx="1094579" cy="207963"/>
          </a:xfrm>
          <a:prstGeom prst="bentConnector2">
            <a:avLst/>
          </a:prstGeom>
          <a:noFill/>
          <a:ln w="76200" cap="flat" cmpd="sng" algn="ctr">
            <a:solidFill>
              <a:sysClr val="windowText" lastClr="000000"/>
            </a:solidFill>
            <a:prstDash val="solid"/>
          </a:ln>
          <a:effectLst>
            <a:outerShdw blurRad="40000" dist="20000" dir="5400000" rotWithShape="0">
              <a:srgbClr val="000000">
                <a:alpha val="38000"/>
              </a:srgbClr>
            </a:outerShdw>
          </a:effectLst>
        </p:spPr>
      </p:cxnSp>
      <p:sp>
        <p:nvSpPr>
          <p:cNvPr id="55" name="Rectangle 54"/>
          <p:cNvSpPr/>
          <p:nvPr/>
        </p:nvSpPr>
        <p:spPr>
          <a:xfrm>
            <a:off x="1258888" y="5130689"/>
            <a:ext cx="2665412" cy="792162"/>
          </a:xfrm>
          <a:prstGeom prst="rect">
            <a:avLst/>
          </a:prstGeom>
          <a:gradFill rotWithShape="1">
            <a:gsLst>
              <a:gs pos="0">
                <a:srgbClr val="4BACC6">
                  <a:tint val="100000"/>
                  <a:shade val="100000"/>
                  <a:satMod val="130000"/>
                </a:srgbClr>
              </a:gs>
              <a:gs pos="100000">
                <a:srgbClr val="4BACC6">
                  <a:tint val="50000"/>
                  <a:shade val="100000"/>
                  <a:satMod val="350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b="1" kern="0" dirty="0">
              <a:solidFill>
                <a:sysClr val="window" lastClr="FFFFFF"/>
              </a:solidFill>
              <a:effectLst>
                <a:outerShdw blurRad="38100" dist="38100" dir="2700000" algn="tl">
                  <a:srgbClr val="000000">
                    <a:alpha val="43137"/>
                  </a:srgbClr>
                </a:outerShdw>
              </a:effectLst>
              <a:latin typeface="Calibri"/>
              <a:ea typeface=""/>
            </a:endParaRPr>
          </a:p>
        </p:txBody>
      </p:sp>
      <p:sp>
        <p:nvSpPr>
          <p:cNvPr id="56" name="Rectangle 55"/>
          <p:cNvSpPr/>
          <p:nvPr/>
        </p:nvSpPr>
        <p:spPr>
          <a:xfrm>
            <a:off x="5219703" y="5130689"/>
            <a:ext cx="2665413" cy="792162"/>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b="1" kern="0" dirty="0">
              <a:solidFill>
                <a:sysClr val="window" lastClr="FFFFFF"/>
              </a:solidFill>
              <a:effectLst>
                <a:outerShdw blurRad="38100" dist="38100" dir="2700000" algn="tl">
                  <a:srgbClr val="000000">
                    <a:alpha val="43137"/>
                  </a:srgbClr>
                </a:outerShdw>
              </a:effectLst>
              <a:latin typeface="Calibri"/>
              <a:ea typeface=""/>
            </a:endParaRPr>
          </a:p>
        </p:txBody>
      </p:sp>
      <p:cxnSp>
        <p:nvCxnSpPr>
          <p:cNvPr id="57" name="Straight Connector 13"/>
          <p:cNvCxnSpPr>
            <a:endCxn id="56" idx="1"/>
          </p:cNvCxnSpPr>
          <p:nvPr/>
        </p:nvCxnSpPr>
        <p:spPr>
          <a:xfrm rot="16200000" flipH="1">
            <a:off x="4568430" y="4875502"/>
            <a:ext cx="1094579" cy="207962"/>
          </a:xfrm>
          <a:prstGeom prst="bentConnector2">
            <a:avLst/>
          </a:prstGeom>
          <a:noFill/>
          <a:ln w="76200" cap="flat" cmpd="sng" algn="ctr">
            <a:solidFill>
              <a:sysClr val="windowText" lastClr="000000"/>
            </a:solidFill>
            <a:prstDash val="solid"/>
          </a:ln>
          <a:effectLst>
            <a:outerShdw blurRad="40000" dist="20000" dir="5400000" rotWithShape="0">
              <a:srgbClr val="000000">
                <a:alpha val="38000"/>
              </a:srgbClr>
            </a:outerShdw>
          </a:effectLst>
        </p:spPr>
      </p:cxnSp>
      <p:sp>
        <p:nvSpPr>
          <p:cNvPr id="58" name="TextBox 26"/>
          <p:cNvSpPr txBox="1">
            <a:spLocks noChangeArrowheads="1"/>
          </p:cNvSpPr>
          <p:nvPr/>
        </p:nvSpPr>
        <p:spPr bwMode="auto">
          <a:xfrm>
            <a:off x="1919489" y="5051652"/>
            <a:ext cx="1381179" cy="646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6" tIns="45714" rIns="91426" bIns="45714">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263" eaLnBrk="1" fontAlgn="auto" hangingPunct="1">
              <a:spcBef>
                <a:spcPts val="0"/>
              </a:spcBef>
              <a:spcAft>
                <a:spcPts val="0"/>
              </a:spcAft>
              <a:defRPr/>
            </a:pPr>
            <a:r>
              <a:rPr lang="en-US" sz="3600" kern="0" dirty="0">
                <a:solidFill>
                  <a:sysClr val="windowText" lastClr="000000"/>
                </a:solidFill>
              </a:rPr>
              <a:t>DRAM</a:t>
            </a:r>
          </a:p>
        </p:txBody>
      </p:sp>
      <p:sp>
        <p:nvSpPr>
          <p:cNvPr id="59" name="TextBox 26"/>
          <p:cNvSpPr txBox="1">
            <a:spLocks noChangeArrowheads="1"/>
          </p:cNvSpPr>
          <p:nvPr/>
        </p:nvSpPr>
        <p:spPr bwMode="auto">
          <a:xfrm>
            <a:off x="6021201" y="5051652"/>
            <a:ext cx="1064010" cy="646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6" tIns="45714" rIns="91426" bIns="45714">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263" eaLnBrk="1" fontAlgn="auto" hangingPunct="1">
              <a:spcBef>
                <a:spcPts val="0"/>
              </a:spcBef>
              <a:spcAft>
                <a:spcPts val="0"/>
              </a:spcAft>
              <a:defRPr/>
            </a:pPr>
            <a:r>
              <a:rPr lang="en-US" sz="3600" kern="0" dirty="0">
                <a:solidFill>
                  <a:sysClr val="windowText" lastClr="000000"/>
                </a:solidFill>
              </a:rPr>
              <a:t>PCM</a:t>
            </a:r>
          </a:p>
        </p:txBody>
      </p:sp>
      <p:sp>
        <p:nvSpPr>
          <p:cNvPr id="60" name="Rectangle 59"/>
          <p:cNvSpPr/>
          <p:nvPr/>
        </p:nvSpPr>
        <p:spPr>
          <a:xfrm>
            <a:off x="4092579" y="3194882"/>
            <a:ext cx="1019151" cy="646319"/>
          </a:xfrm>
          <a:prstGeom prst="rect">
            <a:avLst/>
          </a:prstGeom>
        </p:spPr>
        <p:txBody>
          <a:bodyPr wrap="none" lIns="91426" tIns="45714" rIns="91426" bIns="45714">
            <a:spAutoFit/>
          </a:bodyPr>
          <a:lstStyle/>
          <a:p>
            <a:pPr defTabSz="914263" eaLnBrk="1" fontAlgn="auto" hangingPunct="1">
              <a:spcBef>
                <a:spcPts val="0"/>
              </a:spcBef>
              <a:spcAft>
                <a:spcPts val="0"/>
              </a:spcAft>
              <a:defRPr/>
            </a:pPr>
            <a:r>
              <a:rPr lang="en-US" sz="3600" kern="0" dirty="0">
                <a:solidFill>
                  <a:sysClr val="windowText" lastClr="000000"/>
                </a:solidFill>
                <a:latin typeface="Tahoma"/>
                <a:ea typeface=""/>
              </a:rPr>
              <a:t>CPU</a:t>
            </a:r>
          </a:p>
        </p:txBody>
      </p:sp>
      <p:sp>
        <p:nvSpPr>
          <p:cNvPr id="61" name="TextBox 60"/>
          <p:cNvSpPr txBox="1"/>
          <p:nvPr/>
        </p:nvSpPr>
        <p:spPr>
          <a:xfrm>
            <a:off x="1429745" y="5543703"/>
            <a:ext cx="2266538" cy="400097"/>
          </a:xfrm>
          <a:prstGeom prst="rect">
            <a:avLst/>
          </a:prstGeom>
          <a:noFill/>
        </p:spPr>
        <p:txBody>
          <a:bodyPr wrap="none" lIns="91426" tIns="45714" rIns="91426" bIns="45714" rtlCol="0">
            <a:spAutoFit/>
          </a:bodyPr>
          <a:lstStyle/>
          <a:p>
            <a:pPr algn="ctr" defTabSz="914263" eaLnBrk="1" fontAlgn="auto" hangingPunct="1">
              <a:spcBef>
                <a:spcPts val="0"/>
              </a:spcBef>
              <a:spcAft>
                <a:spcPts val="0"/>
              </a:spcAft>
              <a:defRPr/>
            </a:pPr>
            <a:r>
              <a:rPr lang="en-US" sz="2000" kern="0" dirty="0">
                <a:solidFill>
                  <a:sysClr val="windowText" lastClr="000000"/>
                </a:solidFill>
                <a:latin typeface="Tahoma"/>
                <a:ea typeface=""/>
              </a:rPr>
              <a:t>(small, fast cache)</a:t>
            </a:r>
          </a:p>
        </p:txBody>
      </p:sp>
      <p:sp>
        <p:nvSpPr>
          <p:cNvPr id="62" name="TextBox 61"/>
          <p:cNvSpPr txBox="1"/>
          <p:nvPr/>
        </p:nvSpPr>
        <p:spPr>
          <a:xfrm>
            <a:off x="5619498" y="5543703"/>
            <a:ext cx="1867415" cy="400097"/>
          </a:xfrm>
          <a:prstGeom prst="rect">
            <a:avLst/>
          </a:prstGeom>
          <a:noFill/>
        </p:spPr>
        <p:txBody>
          <a:bodyPr wrap="none" lIns="91426" tIns="45714" rIns="91426" bIns="45714" rtlCol="0">
            <a:spAutoFit/>
          </a:bodyPr>
          <a:lstStyle/>
          <a:p>
            <a:pPr algn="ctr" defTabSz="914263" eaLnBrk="1" fontAlgn="auto" hangingPunct="1">
              <a:spcBef>
                <a:spcPts val="0"/>
              </a:spcBef>
              <a:spcAft>
                <a:spcPts val="0"/>
              </a:spcAft>
              <a:defRPr/>
            </a:pPr>
            <a:r>
              <a:rPr lang="en-US" sz="2000" kern="0" dirty="0">
                <a:solidFill>
                  <a:sysClr val="windowText" lastClr="000000"/>
                </a:solidFill>
                <a:latin typeface="Tahoma"/>
                <a:ea typeface=""/>
              </a:rPr>
              <a:t>(high capacity)</a:t>
            </a:r>
          </a:p>
        </p:txBody>
      </p:sp>
      <p:sp>
        <p:nvSpPr>
          <p:cNvPr id="63" name="Rectangle 62"/>
          <p:cNvSpPr/>
          <p:nvPr/>
        </p:nvSpPr>
        <p:spPr>
          <a:xfrm>
            <a:off x="3692526" y="4432189"/>
            <a:ext cx="879474" cy="504825"/>
          </a:xfrm>
          <a:prstGeom prst="rect">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lnSpc>
                <a:spcPct val="70000"/>
              </a:lnSpc>
              <a:spcBef>
                <a:spcPts val="0"/>
              </a:spcBef>
              <a:spcAft>
                <a:spcPts val="0"/>
              </a:spcAft>
              <a:defRPr/>
            </a:pPr>
            <a:r>
              <a:rPr lang="en-US" sz="2000" b="1" kern="0" dirty="0" err="1">
                <a:solidFill>
                  <a:srgbClr val="000000"/>
                </a:solidFill>
                <a:latin typeface="Calibri"/>
                <a:ea typeface=""/>
              </a:rPr>
              <a:t>Mem</a:t>
            </a:r>
            <a:r>
              <a:rPr lang="en-US" sz="2000" b="1" kern="0" dirty="0">
                <a:solidFill>
                  <a:srgbClr val="000000"/>
                </a:solidFill>
                <a:latin typeface="Calibri"/>
                <a:ea typeface=""/>
              </a:rPr>
              <a:t/>
            </a:r>
            <a:br>
              <a:rPr lang="en-US" sz="2000" b="1" kern="0" dirty="0">
                <a:solidFill>
                  <a:srgbClr val="000000"/>
                </a:solidFill>
                <a:latin typeface="Calibri"/>
                <a:ea typeface=""/>
              </a:rPr>
            </a:br>
            <a:r>
              <a:rPr lang="en-US" sz="2000" b="1" kern="0" dirty="0" err="1">
                <a:solidFill>
                  <a:srgbClr val="000000"/>
                </a:solidFill>
                <a:latin typeface="Calibri"/>
                <a:ea typeface=""/>
              </a:rPr>
              <a:t>Ctlr</a:t>
            </a:r>
            <a:endParaRPr lang="en-US" sz="2000" b="1" kern="0" dirty="0">
              <a:solidFill>
                <a:srgbClr val="000000"/>
              </a:solidFill>
              <a:latin typeface="Calibri"/>
              <a:ea typeface=""/>
            </a:endParaRPr>
          </a:p>
        </p:txBody>
      </p:sp>
      <p:sp>
        <p:nvSpPr>
          <p:cNvPr id="64" name="Rectangle 63"/>
          <p:cNvSpPr/>
          <p:nvPr/>
        </p:nvSpPr>
        <p:spPr>
          <a:xfrm>
            <a:off x="4572000" y="4432192"/>
            <a:ext cx="879474" cy="503237"/>
          </a:xfrm>
          <a:prstGeom prst="rect">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lnSpc>
                <a:spcPct val="70000"/>
              </a:lnSpc>
              <a:spcBef>
                <a:spcPts val="0"/>
              </a:spcBef>
              <a:spcAft>
                <a:spcPts val="0"/>
              </a:spcAft>
              <a:defRPr/>
            </a:pPr>
            <a:r>
              <a:rPr lang="en-US" sz="2000" b="1" kern="0" dirty="0" err="1">
                <a:solidFill>
                  <a:srgbClr val="000000"/>
                </a:solidFill>
                <a:latin typeface="Calibri"/>
                <a:ea typeface=""/>
              </a:rPr>
              <a:t>Mem</a:t>
            </a:r>
            <a:r>
              <a:rPr lang="en-US" sz="2000" b="1" kern="0" dirty="0">
                <a:solidFill>
                  <a:srgbClr val="000000"/>
                </a:solidFill>
                <a:latin typeface="Calibri"/>
                <a:ea typeface=""/>
              </a:rPr>
              <a:t/>
            </a:r>
            <a:br>
              <a:rPr lang="en-US" sz="2000" b="1" kern="0" dirty="0">
                <a:solidFill>
                  <a:srgbClr val="000000"/>
                </a:solidFill>
                <a:latin typeface="Calibri"/>
                <a:ea typeface=""/>
              </a:rPr>
            </a:br>
            <a:r>
              <a:rPr lang="en-US" sz="2000" b="1" kern="0" dirty="0" err="1">
                <a:solidFill>
                  <a:srgbClr val="000000"/>
                </a:solidFill>
                <a:latin typeface="Calibri"/>
                <a:ea typeface=""/>
              </a:rPr>
              <a:t>Ctlr</a:t>
            </a:r>
            <a:endParaRPr lang="en-US" sz="2000" b="1" kern="0" dirty="0">
              <a:solidFill>
                <a:srgbClr val="000000"/>
              </a:solidFill>
              <a:latin typeface="Calibri"/>
              <a:ea typeface=""/>
            </a:endParaRPr>
          </a:p>
        </p:txBody>
      </p:sp>
      <p:grpSp>
        <p:nvGrpSpPr>
          <p:cNvPr id="65" name="Group 64"/>
          <p:cNvGrpSpPr/>
          <p:nvPr/>
        </p:nvGrpSpPr>
        <p:grpSpPr>
          <a:xfrm>
            <a:off x="4060293" y="3825492"/>
            <a:ext cx="1114608" cy="815677"/>
            <a:chOff x="1506880" y="3741716"/>
            <a:chExt cx="1114608" cy="815677"/>
          </a:xfrm>
        </p:grpSpPr>
        <p:cxnSp>
          <p:nvCxnSpPr>
            <p:cNvPr id="66" name="Straight Arrow Connector 65"/>
            <p:cNvCxnSpPr/>
            <p:nvPr/>
          </p:nvCxnSpPr>
          <p:spPr bwMode="auto">
            <a:xfrm>
              <a:off x="2011708" y="4203380"/>
              <a:ext cx="0" cy="354013"/>
            </a:xfrm>
            <a:prstGeom prst="straightConnector1">
              <a:avLst/>
            </a:prstGeom>
            <a:noFill/>
            <a:ln w="381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67" name="TextBox 11"/>
            <p:cNvSpPr txBox="1">
              <a:spLocks noChangeArrowheads="1"/>
            </p:cNvSpPr>
            <p:nvPr/>
          </p:nvSpPr>
          <p:spPr bwMode="auto">
            <a:xfrm>
              <a:off x="1506880" y="3741716"/>
              <a:ext cx="111460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263" eaLnBrk="1" fontAlgn="auto" hangingPunct="1">
                <a:spcBef>
                  <a:spcPts val="0"/>
                </a:spcBef>
                <a:spcAft>
                  <a:spcPts val="0"/>
                </a:spcAft>
                <a:defRPr/>
              </a:pPr>
              <a:r>
                <a:rPr lang="en-US" sz="2400" kern="0" dirty="0">
                  <a:solidFill>
                    <a:sysClr val="windowText" lastClr="000000"/>
                  </a:solidFill>
                </a:rPr>
                <a:t>LOAD X</a:t>
              </a:r>
            </a:p>
          </p:txBody>
        </p:sp>
      </p:grpSp>
      <p:sp>
        <p:nvSpPr>
          <p:cNvPr id="68" name="TextBox 67"/>
          <p:cNvSpPr txBox="1"/>
          <p:nvPr/>
        </p:nvSpPr>
        <p:spPr>
          <a:xfrm>
            <a:off x="1990707" y="5943814"/>
            <a:ext cx="1467040" cy="492430"/>
          </a:xfrm>
          <a:prstGeom prst="rect">
            <a:avLst/>
          </a:prstGeom>
          <a:noFill/>
        </p:spPr>
        <p:txBody>
          <a:bodyPr wrap="none" lIns="91426" tIns="45714" rIns="91426" bIns="45714" rtlCol="0">
            <a:spAutoFit/>
          </a:bodyPr>
          <a:lstStyle/>
          <a:p>
            <a:pPr defTabSz="914263" eaLnBrk="1" fontAlgn="auto" hangingPunct="1">
              <a:spcBef>
                <a:spcPts val="0"/>
              </a:spcBef>
              <a:spcAft>
                <a:spcPts val="0"/>
              </a:spcAft>
              <a:defRPr/>
            </a:pPr>
            <a:r>
              <a:rPr lang="en-US" sz="2600" kern="0" dirty="0">
                <a:solidFill>
                  <a:srgbClr val="FF0000"/>
                </a:solidFill>
                <a:latin typeface="Tahoma"/>
                <a:ea typeface=""/>
              </a:rPr>
              <a:t>Access X</a:t>
            </a:r>
          </a:p>
        </p:txBody>
      </p:sp>
      <p:sp>
        <p:nvSpPr>
          <p:cNvPr id="69" name="Rounded Rectangular Callout 68"/>
          <p:cNvSpPr/>
          <p:nvPr/>
        </p:nvSpPr>
        <p:spPr>
          <a:xfrm>
            <a:off x="1258888" y="4055952"/>
            <a:ext cx="2297111" cy="879474"/>
          </a:xfrm>
          <a:prstGeom prst="wedgeRoundRectCallout">
            <a:avLst>
              <a:gd name="adj1" fmla="val 61715"/>
              <a:gd name="adj2" fmla="val 28876"/>
              <a:gd name="adj3" fmla="val 16667"/>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sz="2600" kern="0" dirty="0">
                <a:solidFill>
                  <a:sysClr val="windowText" lastClr="000000"/>
                </a:solidFill>
                <a:latin typeface="Calibri"/>
                <a:ea typeface=""/>
              </a:rPr>
              <a:t>Metadata:</a:t>
            </a:r>
          </a:p>
          <a:p>
            <a:pPr algn="ctr" defTabSz="914263" eaLnBrk="1" fontAlgn="auto" hangingPunct="1">
              <a:spcBef>
                <a:spcPts val="0"/>
              </a:spcBef>
              <a:spcAft>
                <a:spcPts val="0"/>
              </a:spcAft>
              <a:defRPr/>
            </a:pPr>
            <a:r>
              <a:rPr lang="en-US" sz="2600" kern="0" dirty="0">
                <a:solidFill>
                  <a:sysClr val="windowText" lastClr="000000"/>
                </a:solidFill>
                <a:latin typeface="Calibri"/>
                <a:ea typeface=""/>
              </a:rPr>
              <a:t>X </a:t>
            </a:r>
            <a:r>
              <a:rPr lang="en-US" sz="2600" kern="0" dirty="0">
                <a:solidFill>
                  <a:sysClr val="windowText" lastClr="000000"/>
                </a:solidFill>
                <a:latin typeface="Calibri"/>
                <a:ea typeface=""/>
                <a:sym typeface="Wingdings"/>
              </a:rPr>
              <a:t> </a:t>
            </a:r>
            <a:r>
              <a:rPr lang="en-US" sz="2600" kern="0" dirty="0">
                <a:solidFill>
                  <a:srgbClr val="4BACC6">
                    <a:lumMod val="75000"/>
                  </a:srgbClr>
                </a:solidFill>
                <a:latin typeface="Calibri"/>
                <a:ea typeface=""/>
                <a:sym typeface="Wingdings"/>
              </a:rPr>
              <a:t>DRAM</a:t>
            </a:r>
            <a:endParaRPr lang="en-US" sz="2600" kern="0" dirty="0">
              <a:solidFill>
                <a:srgbClr val="4BACC6">
                  <a:lumMod val="75000"/>
                </a:srgbClr>
              </a:solidFill>
              <a:latin typeface="Calibri"/>
              <a:ea typeface=""/>
            </a:endParaRPr>
          </a:p>
        </p:txBody>
      </p:sp>
      <p:sp>
        <p:nvSpPr>
          <p:cNvPr id="70" name="Rectangle 69"/>
          <p:cNvSpPr/>
          <p:nvPr/>
        </p:nvSpPr>
        <p:spPr>
          <a:xfrm>
            <a:off x="2144637" y="5312871"/>
            <a:ext cx="799889" cy="461664"/>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sz="2600" kern="0" dirty="0">
                <a:solidFill>
                  <a:sysClr val="windowText" lastClr="000000"/>
                </a:solidFill>
                <a:latin typeface="Calibri"/>
                <a:ea typeface=""/>
              </a:rPr>
              <a:t>X</a:t>
            </a:r>
          </a:p>
        </p:txBody>
      </p:sp>
    </p:spTree>
    <p:extLst>
      <p:ext uri="{BB962C8B-B14F-4D97-AF65-F5344CB8AC3E}">
        <p14:creationId xmlns:p14="http://schemas.microsoft.com/office/powerpoint/2010/main" val="866570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1.13116E-6 -4.30623E-6 C 0.06297 0.01552 0.12612 0.03127 0.15596 0.00255 C 0.18581 -0.02618 0.18216 -0.09938 0.17869 -0.17257 " pathEditMode="relative" ptsTypes="aaA">
                                      <p:cBhvr>
                                        <p:cTn id="26" dur="2000" fill="hold"/>
                                        <p:tgtEl>
                                          <p:spTgt spid="7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animBg="1"/>
      <p:bldP spid="70" grpId="0" animBg="1"/>
      <p:bldP spid="7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0"/>
            <a:ext cx="8915400" cy="1066800"/>
          </a:xfrm>
        </p:spPr>
        <p:txBody>
          <a:bodyPr/>
          <a:lstStyle/>
          <a:p>
            <a:r>
              <a:rPr lang="en-US" sz="3900" dirty="0">
                <a:latin typeface="Garamond" charset="0"/>
                <a:ea typeface="ＭＳ Ｐゴシック" charset="0"/>
                <a:cs typeface="ＭＳ Ｐゴシック" charset="0"/>
              </a:rPr>
              <a:t>Solution 2: Emerging Memory Technologies</a:t>
            </a:r>
          </a:p>
        </p:txBody>
      </p:sp>
      <p:sp>
        <p:nvSpPr>
          <p:cNvPr id="28675" name="Content Placeholder 2"/>
          <p:cNvSpPr>
            <a:spLocks noGrp="1"/>
          </p:cNvSpPr>
          <p:nvPr>
            <p:ph idx="1"/>
          </p:nvPr>
        </p:nvSpPr>
        <p:spPr>
          <a:xfrm>
            <a:off x="228600" y="1052736"/>
            <a:ext cx="8663880" cy="5020816"/>
          </a:xfrm>
        </p:spPr>
        <p:txBody>
          <a:bodyPr/>
          <a:lstStyle/>
          <a:p>
            <a:pPr eaLnBrk="1" hangingPunct="1"/>
            <a:r>
              <a:rPr lang="en-US" dirty="0">
                <a:solidFill>
                  <a:srgbClr val="0000FF"/>
                </a:solidFill>
                <a:latin typeface="Tahoma" charset="0"/>
                <a:ea typeface="ＭＳ Ｐゴシック" charset="0"/>
                <a:cs typeface="ＭＳ Ｐゴシック" charset="0"/>
              </a:rPr>
              <a:t>Some emerging </a:t>
            </a:r>
            <a:r>
              <a:rPr lang="en-US" b="1" dirty="0">
                <a:solidFill>
                  <a:srgbClr val="0000FF"/>
                </a:solidFill>
                <a:latin typeface="Tahoma" charset="0"/>
                <a:ea typeface="ＭＳ Ｐゴシック" charset="0"/>
                <a:cs typeface="ＭＳ Ｐゴシック" charset="0"/>
              </a:rPr>
              <a:t>resistive</a:t>
            </a:r>
            <a:r>
              <a:rPr lang="en-US" dirty="0">
                <a:solidFill>
                  <a:srgbClr val="0000FF"/>
                </a:solidFill>
                <a:latin typeface="Tahoma" charset="0"/>
                <a:ea typeface="ＭＳ Ｐゴシック" charset="0"/>
                <a:cs typeface="ＭＳ Ｐゴシック" charset="0"/>
              </a:rPr>
              <a:t> memory technologies seem more scalable than DRAM (and they are non-volatile)</a:t>
            </a:r>
          </a:p>
          <a:p>
            <a:pPr eaLnBrk="1" hangingPunct="1"/>
            <a:endParaRPr lang="en-US" dirty="0">
              <a:solidFill>
                <a:srgbClr val="0000FF"/>
              </a:solidFill>
              <a:latin typeface="Tahoma" charset="0"/>
              <a:ea typeface="ＭＳ Ｐゴシック" charset="0"/>
              <a:cs typeface="ＭＳ Ｐゴシック" charset="0"/>
            </a:endParaRPr>
          </a:p>
          <a:p>
            <a:pPr eaLnBrk="1" hangingPunct="1"/>
            <a:r>
              <a:rPr lang="en-US" dirty="0">
                <a:solidFill>
                  <a:srgbClr val="000000"/>
                </a:solidFill>
                <a:latin typeface="Tahoma" charset="0"/>
                <a:ea typeface="ＭＳ Ｐゴシック" charset="0"/>
                <a:cs typeface="ＭＳ Ｐゴシック" charset="0"/>
              </a:rPr>
              <a:t>Example: Phase Change Memory</a:t>
            </a:r>
          </a:p>
          <a:p>
            <a:pPr lvl="1" eaLnBrk="1" hangingPunct="1"/>
            <a:r>
              <a:rPr lang="en-US" dirty="0">
                <a:solidFill>
                  <a:srgbClr val="000000"/>
                </a:solidFill>
                <a:latin typeface="Tahoma" charset="0"/>
                <a:ea typeface="ＭＳ Ｐゴシック" charset="0"/>
                <a:cs typeface="ＭＳ Ｐゴシック" charset="0"/>
              </a:rPr>
              <a:t>Data stored by changing phase of material </a:t>
            </a:r>
          </a:p>
          <a:p>
            <a:pPr lvl="1" eaLnBrk="1" hangingPunct="1"/>
            <a:r>
              <a:rPr lang="en-US" dirty="0">
                <a:solidFill>
                  <a:srgbClr val="000000"/>
                </a:solidFill>
                <a:latin typeface="Tahoma" charset="0"/>
                <a:ea typeface="ＭＳ Ｐゴシック" charset="0"/>
                <a:cs typeface="ＭＳ Ｐゴシック" charset="0"/>
              </a:rPr>
              <a:t>Data read by detecting material’s resistance</a:t>
            </a:r>
          </a:p>
          <a:p>
            <a:pPr lvl="1"/>
            <a:r>
              <a:rPr lang="en-US" dirty="0">
                <a:latin typeface="Tahoma" charset="0"/>
                <a:ea typeface="ＭＳ Ｐゴシック" charset="0"/>
              </a:rPr>
              <a:t>Expected to scale to 9nm (2022 [ITRS 2009])</a:t>
            </a:r>
          </a:p>
          <a:p>
            <a:pPr lvl="1"/>
            <a:r>
              <a:rPr lang="en-US" dirty="0">
                <a:latin typeface="Tahoma" charset="0"/>
                <a:ea typeface="ＭＳ Ｐゴシック" charset="0"/>
              </a:rPr>
              <a:t>Prototyped at 20nm (Raoux+, IBM JRD 2008)</a:t>
            </a:r>
          </a:p>
          <a:p>
            <a:pPr lvl="1"/>
            <a:r>
              <a:rPr lang="en-US" dirty="0">
                <a:latin typeface="Tahoma" charset="0"/>
                <a:ea typeface="ＭＳ Ｐゴシック" charset="0"/>
              </a:rPr>
              <a:t>Expected to be denser than DRAM: can store multiple bits/cell</a:t>
            </a:r>
          </a:p>
          <a:p>
            <a:endParaRPr lang="en-US" dirty="0">
              <a:latin typeface="Tahoma" charset="0"/>
              <a:ea typeface="ＭＳ Ｐゴシック" charset="0"/>
            </a:endParaRPr>
          </a:p>
          <a:p>
            <a:r>
              <a:rPr lang="en-US" dirty="0">
                <a:latin typeface="Tahoma" charset="0"/>
                <a:ea typeface="ＭＳ Ｐゴシック" charset="0"/>
              </a:rPr>
              <a:t>But, emerging technologies have (many) shortcomings</a:t>
            </a:r>
          </a:p>
          <a:p>
            <a:pPr lvl="1"/>
            <a:r>
              <a:rPr lang="en-US" dirty="0">
                <a:solidFill>
                  <a:srgbClr val="FF0000"/>
                </a:solidFill>
                <a:latin typeface="Tahoma" charset="0"/>
                <a:ea typeface="ＭＳ Ｐゴシック" charset="0"/>
              </a:rPr>
              <a:t>Can they be enabled to replace/augment/surpass DRAM?</a:t>
            </a:r>
            <a:endParaRPr lang="en-US" dirty="0">
              <a:latin typeface="Tahoma" charset="0"/>
              <a:ea typeface="ＭＳ Ｐゴシック" charset="0"/>
            </a:endParaRPr>
          </a:p>
          <a:p>
            <a:pPr lvl="1" eaLnBrk="1" hangingPunct="1"/>
            <a:endParaRPr lang="en-US" dirty="0">
              <a:solidFill>
                <a:srgbClr val="000000"/>
              </a:solidFill>
              <a:latin typeface="Tahoma" charset="0"/>
              <a:ea typeface="ＭＳ Ｐゴシック" charset="0"/>
              <a:cs typeface="ＭＳ Ｐゴシック" charset="0"/>
            </a:endParaRPr>
          </a:p>
          <a:p>
            <a:pPr eaLnBrk="1" hangingPunct="1"/>
            <a:endParaRPr lang="en-US" dirty="0">
              <a:solidFill>
                <a:srgbClr val="0000FF"/>
              </a:solidFill>
              <a:latin typeface="Tahoma" charset="0"/>
              <a:ea typeface="ＭＳ Ｐゴシック" charset="0"/>
              <a:cs typeface="ＭＳ Ｐゴシック" charset="0"/>
            </a:endParaRP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E44939-9186-2D4D-AFEC-3982F1727CB1}" type="slidenum">
              <a:rPr lang="en-US" sz="1600">
                <a:solidFill>
                  <a:srgbClr val="000000"/>
                </a:solidFill>
                <a:latin typeface="Garamond" charset="0"/>
              </a:rPr>
              <a:pPr eaLnBrk="1" hangingPunct="1"/>
              <a:t>6</a:t>
            </a:fld>
            <a:endParaRPr lang="en-US" sz="1600" dirty="0">
              <a:solidFill>
                <a:srgbClr val="000000"/>
              </a:solidFill>
              <a:latin typeface="Garamond" charset="0"/>
            </a:endParaRPr>
          </a:p>
        </p:txBody>
      </p:sp>
      <p:pic>
        <p:nvPicPr>
          <p:cNvPr id="7" name="Picture 4" descr="C:\Users\blee\Desktop\group_review_slides\pcm_dev.png"/>
          <p:cNvPicPr>
            <a:picLocks noChangeAspect="1" noChangeArrowheads="1"/>
          </p:cNvPicPr>
          <p:nvPr/>
        </p:nvPicPr>
        <p:blipFill>
          <a:blip r:embed="rId3" cstate="hqprint">
            <a:extLst>
              <a:ext uri="{28A0092B-C50C-407E-A947-70E740481C1C}">
                <a14:useLocalDpi xmlns:a14="http://schemas.microsoft.com/office/drawing/2010/main" val="0"/>
              </a:ext>
            </a:extLst>
          </a:blip>
          <a:srcRect l="2699" r="5511"/>
          <a:stretch>
            <a:fillRect/>
          </a:stretch>
        </p:blipFill>
        <p:spPr bwMode="auto">
          <a:xfrm>
            <a:off x="7015042" y="2467854"/>
            <a:ext cx="2093462" cy="16812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705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6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1: Tags in Memory</a:t>
            </a:r>
          </a:p>
        </p:txBody>
      </p:sp>
      <p:sp>
        <p:nvSpPr>
          <p:cNvPr id="3" name="Content Placeholder 2"/>
          <p:cNvSpPr>
            <a:spLocks noGrp="1"/>
          </p:cNvSpPr>
          <p:nvPr>
            <p:ph idx="1"/>
          </p:nvPr>
        </p:nvSpPr>
        <p:spPr/>
        <p:txBody>
          <a:bodyPr/>
          <a:lstStyle/>
          <a:p>
            <a:r>
              <a:rPr lang="en-US" dirty="0"/>
              <a:t>Store tags in the same row as data in DRAM</a:t>
            </a:r>
          </a:p>
          <a:p>
            <a:pPr lvl="1"/>
            <a:r>
              <a:rPr lang="en-US" dirty="0"/>
              <a:t>Store metadata in same row as their data</a:t>
            </a:r>
          </a:p>
          <a:p>
            <a:pPr lvl="1"/>
            <a:r>
              <a:rPr lang="en-US" dirty="0"/>
              <a:t>Data and metadata can be accessed together</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Benefit: No on-chip tag storage overhead</a:t>
            </a:r>
          </a:p>
          <a:p>
            <a:r>
              <a:rPr lang="en-US" dirty="0"/>
              <a:t>Downsides: </a:t>
            </a:r>
          </a:p>
          <a:p>
            <a:pPr lvl="1"/>
            <a:r>
              <a:rPr lang="en-US" dirty="0"/>
              <a:t>Cache hit determined only after a DRAM access</a:t>
            </a:r>
          </a:p>
          <a:p>
            <a:pPr lvl="1"/>
            <a:r>
              <a:rPr lang="en-US" dirty="0"/>
              <a:t>Cache hit requires two DRAM accesses</a:t>
            </a:r>
          </a:p>
        </p:txBody>
      </p:sp>
      <p:sp>
        <p:nvSpPr>
          <p:cNvPr id="4" name="Slide Number Placeholder 3"/>
          <p:cNvSpPr>
            <a:spLocks noGrp="1"/>
          </p:cNvSpPr>
          <p:nvPr>
            <p:ph type="sldNum" sz="quarter" idx="11"/>
          </p:nvPr>
        </p:nvSpPr>
        <p:spPr/>
        <p:txBody>
          <a:bodyPr/>
          <a:lstStyle/>
          <a:p>
            <a:fld id="{27F28456-B93E-5440-A8F9-7EDDF5DA4557}" type="slidenum">
              <a:rPr lang="en-US" smtClean="0"/>
              <a:pPr/>
              <a:t>60</a:t>
            </a:fld>
            <a:endParaRPr lang="en-US"/>
          </a:p>
        </p:txBody>
      </p:sp>
      <p:sp>
        <p:nvSpPr>
          <p:cNvPr id="46" name="Rectangle 45"/>
          <p:cNvSpPr/>
          <p:nvPr/>
        </p:nvSpPr>
        <p:spPr>
          <a:xfrm>
            <a:off x="4497765" y="3566082"/>
            <a:ext cx="1881972" cy="397787"/>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sz="2400" kern="0" dirty="0">
                <a:solidFill>
                  <a:srgbClr val="000000"/>
                </a:solidFill>
                <a:latin typeface="Calibri"/>
                <a:ea typeface=""/>
              </a:rPr>
              <a:t>Cache block 2</a:t>
            </a:r>
          </a:p>
        </p:txBody>
      </p:sp>
      <p:sp>
        <p:nvSpPr>
          <p:cNvPr id="47" name="Rectangle 46"/>
          <p:cNvSpPr/>
          <p:nvPr/>
        </p:nvSpPr>
        <p:spPr>
          <a:xfrm>
            <a:off x="733820" y="3566082"/>
            <a:ext cx="1881972" cy="397787"/>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sz="2400" kern="0" dirty="0">
                <a:solidFill>
                  <a:srgbClr val="000000"/>
                </a:solidFill>
                <a:latin typeface="Calibri"/>
                <a:ea typeface=""/>
              </a:rPr>
              <a:t>Cache block 0</a:t>
            </a:r>
          </a:p>
        </p:txBody>
      </p:sp>
      <p:sp>
        <p:nvSpPr>
          <p:cNvPr id="48" name="Rectangle 47"/>
          <p:cNvSpPr/>
          <p:nvPr/>
        </p:nvSpPr>
        <p:spPr>
          <a:xfrm>
            <a:off x="2615792" y="3566082"/>
            <a:ext cx="1881972" cy="397787"/>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sz="2400" kern="0" dirty="0">
                <a:solidFill>
                  <a:srgbClr val="000000"/>
                </a:solidFill>
                <a:latin typeface="Calibri"/>
                <a:ea typeface=""/>
              </a:rPr>
              <a:t>Cache block 1</a:t>
            </a:r>
          </a:p>
        </p:txBody>
      </p:sp>
      <p:cxnSp>
        <p:nvCxnSpPr>
          <p:cNvPr id="49" name="Straight Arrow Connector 48"/>
          <p:cNvCxnSpPr/>
          <p:nvPr/>
        </p:nvCxnSpPr>
        <p:spPr>
          <a:xfrm>
            <a:off x="733820" y="3337186"/>
            <a:ext cx="7527888" cy="0"/>
          </a:xfrm>
          <a:prstGeom prst="straightConnector1">
            <a:avLst/>
          </a:prstGeom>
          <a:noFill/>
          <a:ln w="38100" cap="flat" cmpd="sng" algn="ctr">
            <a:solidFill>
              <a:sysClr val="windowText" lastClr="000000"/>
            </a:solidFill>
            <a:prstDash val="solid"/>
            <a:headEnd type="arrow"/>
            <a:tailEnd type="arrow"/>
          </a:ln>
          <a:effectLst/>
        </p:spPr>
      </p:cxnSp>
      <p:sp>
        <p:nvSpPr>
          <p:cNvPr id="50" name="TextBox 49"/>
          <p:cNvSpPr txBox="1"/>
          <p:nvPr/>
        </p:nvSpPr>
        <p:spPr>
          <a:xfrm>
            <a:off x="3874167" y="3068962"/>
            <a:ext cx="1608705" cy="461653"/>
          </a:xfrm>
          <a:prstGeom prst="rect">
            <a:avLst/>
          </a:prstGeom>
          <a:solidFill>
            <a:srgbClr val="FFFFFF"/>
          </a:solidFill>
        </p:spPr>
        <p:txBody>
          <a:bodyPr wrap="none" lIns="91426" tIns="45714" rIns="91426" bIns="45714" rtlCol="0">
            <a:spAutoFit/>
          </a:bodyPr>
          <a:lstStyle/>
          <a:p>
            <a:pPr defTabSz="914263" eaLnBrk="1" fontAlgn="auto" hangingPunct="1">
              <a:spcBef>
                <a:spcPts val="0"/>
              </a:spcBef>
              <a:spcAft>
                <a:spcPts val="0"/>
              </a:spcAft>
              <a:defRPr/>
            </a:pPr>
            <a:r>
              <a:rPr lang="en-US" sz="2400" kern="0" dirty="0">
                <a:solidFill>
                  <a:sysClr val="windowText" lastClr="000000"/>
                </a:solidFill>
                <a:latin typeface="Tahoma"/>
                <a:ea typeface=""/>
              </a:rPr>
              <a:t>DRAM row</a:t>
            </a:r>
          </a:p>
        </p:txBody>
      </p:sp>
      <p:sp>
        <p:nvSpPr>
          <p:cNvPr id="51" name="Rectangle 50"/>
          <p:cNvSpPr/>
          <p:nvPr/>
        </p:nvSpPr>
        <p:spPr>
          <a:xfrm>
            <a:off x="6379736" y="3566082"/>
            <a:ext cx="627324" cy="397787"/>
          </a:xfrm>
          <a:prstGeom prst="rect">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kern="0" dirty="0">
                <a:solidFill>
                  <a:srgbClr val="000000"/>
                </a:solidFill>
                <a:latin typeface="Calibri"/>
                <a:ea typeface=""/>
              </a:rPr>
              <a:t>Tag0</a:t>
            </a:r>
          </a:p>
        </p:txBody>
      </p:sp>
      <p:sp>
        <p:nvSpPr>
          <p:cNvPr id="52" name="Rectangle 51"/>
          <p:cNvSpPr/>
          <p:nvPr/>
        </p:nvSpPr>
        <p:spPr>
          <a:xfrm>
            <a:off x="7007060" y="3566082"/>
            <a:ext cx="627324" cy="397787"/>
          </a:xfrm>
          <a:prstGeom prst="rect">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kern="0" dirty="0">
                <a:solidFill>
                  <a:srgbClr val="000000"/>
                </a:solidFill>
                <a:latin typeface="Calibri"/>
                <a:ea typeface=""/>
              </a:rPr>
              <a:t>Tag1</a:t>
            </a:r>
          </a:p>
        </p:txBody>
      </p:sp>
      <p:sp>
        <p:nvSpPr>
          <p:cNvPr id="53" name="Rectangle 52"/>
          <p:cNvSpPr/>
          <p:nvPr/>
        </p:nvSpPr>
        <p:spPr>
          <a:xfrm>
            <a:off x="7634384" y="3566082"/>
            <a:ext cx="627324" cy="397787"/>
          </a:xfrm>
          <a:prstGeom prst="rect">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kern="0" dirty="0">
                <a:solidFill>
                  <a:srgbClr val="000000"/>
                </a:solidFill>
                <a:latin typeface="Calibri"/>
                <a:ea typeface=""/>
              </a:rPr>
              <a:t>Tag2</a:t>
            </a:r>
          </a:p>
        </p:txBody>
      </p:sp>
    </p:spTree>
    <p:extLst>
      <p:ext uri="{BB962C8B-B14F-4D97-AF65-F5344CB8AC3E}">
        <p14:creationId xmlns:p14="http://schemas.microsoft.com/office/powerpoint/2010/main" val="2178625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2: Cache Tags in SRAM</a:t>
            </a:r>
          </a:p>
        </p:txBody>
      </p:sp>
      <p:sp>
        <p:nvSpPr>
          <p:cNvPr id="3" name="Content Placeholder 2"/>
          <p:cNvSpPr>
            <a:spLocks noGrp="1"/>
          </p:cNvSpPr>
          <p:nvPr>
            <p:ph idx="1"/>
          </p:nvPr>
        </p:nvSpPr>
        <p:spPr/>
        <p:txBody>
          <a:bodyPr/>
          <a:lstStyle/>
          <a:p>
            <a:r>
              <a:rPr lang="en-US" dirty="0"/>
              <a:t>Recall Idea 1: Store all metadata in DRAM </a:t>
            </a:r>
          </a:p>
          <a:p>
            <a:pPr lvl="1"/>
            <a:r>
              <a:rPr lang="en-US" dirty="0"/>
              <a:t>To reduce metadata storage overhead</a:t>
            </a:r>
          </a:p>
          <a:p>
            <a:endParaRPr lang="en-US" dirty="0"/>
          </a:p>
          <a:p>
            <a:r>
              <a:rPr lang="en-US" dirty="0"/>
              <a:t>Idea 2: </a:t>
            </a:r>
            <a:r>
              <a:rPr lang="en-US" dirty="0">
                <a:solidFill>
                  <a:srgbClr val="0000FF"/>
                </a:solidFill>
              </a:rPr>
              <a:t>Cache in on-chip SRAM frequently-accessed metadata</a:t>
            </a:r>
          </a:p>
          <a:p>
            <a:pPr lvl="1"/>
            <a:r>
              <a:rPr lang="en-US" dirty="0"/>
              <a:t>Cache only a small amount to keep SRAM size small</a:t>
            </a:r>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61</a:t>
            </a:fld>
            <a:endParaRPr lang="en-US"/>
          </a:p>
        </p:txBody>
      </p:sp>
    </p:spTree>
    <p:extLst>
      <p:ext uri="{BB962C8B-B14F-4D97-AF65-F5344CB8AC3E}">
        <p14:creationId xmlns:p14="http://schemas.microsoft.com/office/powerpoint/2010/main" val="1570496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16632"/>
            <a:ext cx="8915400" cy="1066800"/>
          </a:xfrm>
        </p:spPr>
        <p:txBody>
          <a:bodyPr/>
          <a:lstStyle/>
          <a:p>
            <a:r>
              <a:rPr lang="en-US" dirty="0"/>
              <a:t>Idea 3: Dynamic Data Transfer Granularity</a:t>
            </a:r>
          </a:p>
        </p:txBody>
      </p:sp>
      <p:sp>
        <p:nvSpPr>
          <p:cNvPr id="3" name="Content Placeholder 2"/>
          <p:cNvSpPr>
            <a:spLocks noGrp="1"/>
          </p:cNvSpPr>
          <p:nvPr>
            <p:ph idx="1"/>
          </p:nvPr>
        </p:nvSpPr>
        <p:spPr>
          <a:xfrm>
            <a:off x="0" y="1054677"/>
            <a:ext cx="9144000" cy="5193723"/>
          </a:xfrm>
        </p:spPr>
        <p:txBody>
          <a:bodyPr/>
          <a:lstStyle/>
          <a:p>
            <a:pPr lvl="0">
              <a:defRPr/>
            </a:pPr>
            <a:r>
              <a:rPr lang="en-US" dirty="0"/>
              <a:t>Some applications benefit from caching more data</a:t>
            </a:r>
          </a:p>
          <a:p>
            <a:pPr lvl="1">
              <a:defRPr/>
            </a:pPr>
            <a:r>
              <a:rPr lang="en-US" dirty="0"/>
              <a:t>They have good spatial locality</a:t>
            </a:r>
          </a:p>
          <a:p>
            <a:pPr>
              <a:defRPr/>
            </a:pPr>
            <a:r>
              <a:rPr lang="en-US" dirty="0"/>
              <a:t>Others do not</a:t>
            </a:r>
          </a:p>
          <a:p>
            <a:pPr lvl="1">
              <a:defRPr/>
            </a:pPr>
            <a:r>
              <a:rPr lang="en-US" dirty="0"/>
              <a:t>Large granularity wastes bandwidth and reduces cache utilization</a:t>
            </a:r>
          </a:p>
          <a:p>
            <a:pPr>
              <a:defRPr/>
            </a:pPr>
            <a:endParaRPr lang="en-US" sz="2800" dirty="0"/>
          </a:p>
          <a:p>
            <a:pPr>
              <a:defRPr/>
            </a:pPr>
            <a:r>
              <a:rPr lang="en-US" dirty="0"/>
              <a:t>Idea 3: </a:t>
            </a:r>
            <a:r>
              <a:rPr lang="en-US" dirty="0">
                <a:solidFill>
                  <a:srgbClr val="0000FF"/>
                </a:solidFill>
              </a:rPr>
              <a:t>Simple dynamic caching granularity policy</a:t>
            </a:r>
          </a:p>
          <a:p>
            <a:pPr lvl="1"/>
            <a:r>
              <a:rPr lang="en-US" dirty="0"/>
              <a:t>Cost-benefit analysis to determine best DRAM cache block size</a:t>
            </a:r>
          </a:p>
          <a:p>
            <a:pPr lvl="1">
              <a:defRPr/>
            </a:pPr>
            <a:r>
              <a:rPr lang="en-US" dirty="0"/>
              <a:t>Group main memory into sets of rows</a:t>
            </a:r>
          </a:p>
          <a:p>
            <a:pPr lvl="1">
              <a:defRPr/>
            </a:pPr>
            <a:r>
              <a:rPr lang="en-US" dirty="0"/>
              <a:t>Different sampled row sets follow different fixed caching granularities</a:t>
            </a:r>
          </a:p>
          <a:p>
            <a:pPr lvl="1">
              <a:defRPr/>
            </a:pPr>
            <a:r>
              <a:rPr lang="en-US" dirty="0"/>
              <a:t>The rest of main memory follows the best granularity</a:t>
            </a:r>
          </a:p>
          <a:p>
            <a:pPr lvl="2">
              <a:defRPr/>
            </a:pPr>
            <a:r>
              <a:rPr lang="en-US" dirty="0"/>
              <a:t>Cost–benefit analysis:  access latency versus number of </a:t>
            </a:r>
            <a:r>
              <a:rPr lang="en-US" dirty="0" err="1"/>
              <a:t>cachings</a:t>
            </a:r>
            <a:endParaRPr lang="en-US" dirty="0"/>
          </a:p>
          <a:p>
            <a:pPr lvl="2">
              <a:defRPr/>
            </a:pPr>
            <a:r>
              <a:rPr lang="en-US" dirty="0"/>
              <a:t>Performed every quantum</a:t>
            </a:r>
          </a:p>
          <a:p>
            <a:pPr lvl="1"/>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62</a:t>
            </a:fld>
            <a:endParaRPr lang="en-US"/>
          </a:p>
        </p:txBody>
      </p:sp>
    </p:spTree>
    <p:extLst>
      <p:ext uri="{BB962C8B-B14F-4D97-AF65-F5344CB8AC3E}">
        <p14:creationId xmlns:p14="http://schemas.microsoft.com/office/powerpoint/2010/main" val="5655532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a:graphicFrameLocks/>
          </p:cNvGraphicFramePr>
          <p:nvPr>
            <p:extLst/>
          </p:nvPr>
        </p:nvGraphicFramePr>
        <p:xfrm>
          <a:off x="339725" y="1198573"/>
          <a:ext cx="8370758" cy="502245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938804F6-1EC8-4F45-958E-1A743EB96386}" type="slidenum">
              <a:rPr lang="en-US" smtClean="0"/>
              <a:pPr/>
              <a:t>63</a:t>
            </a:fld>
            <a:endParaRPr lang="en-US"/>
          </a:p>
        </p:txBody>
      </p:sp>
      <p:sp>
        <p:nvSpPr>
          <p:cNvPr id="8" name="Title 3"/>
          <p:cNvSpPr txBox="1">
            <a:spLocks/>
          </p:cNvSpPr>
          <p:nvPr/>
        </p:nvSpPr>
        <p:spPr>
          <a:xfrm>
            <a:off x="339725" y="420627"/>
            <a:ext cx="8375650" cy="566347"/>
          </a:xfrm>
          <a:prstGeom prst="rect">
            <a:avLst/>
          </a:prstGeom>
        </p:spPr>
        <p:txBody>
          <a:bodyPr vert="horz" lIns="91426" tIns="45714" rIns="91426" bIns="45714" rtlCol="0" anchor="ctr"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3300" kern="1200" cap="all" baseline="0">
                <a:solidFill>
                  <a:srgbClr val="000000"/>
                </a:solidFill>
                <a:latin typeface="+mj-lt"/>
                <a:ea typeface="+mj-ea"/>
                <a:cs typeface="+mj-cs"/>
              </a:defRPr>
            </a:lvl1pPr>
          </a:lstStyle>
          <a:p>
            <a:pPr>
              <a:lnSpc>
                <a:spcPct val="100000"/>
              </a:lnSpc>
              <a:defRPr/>
            </a:pPr>
            <a:r>
              <a:rPr lang="en-US" sz="4600" cap="none" dirty="0"/>
              <a:t>TIMBER Performance</a:t>
            </a:r>
          </a:p>
        </p:txBody>
      </p:sp>
      <p:sp>
        <p:nvSpPr>
          <p:cNvPr id="9" name="TextBox 8"/>
          <p:cNvSpPr txBox="1"/>
          <p:nvPr/>
        </p:nvSpPr>
        <p:spPr>
          <a:xfrm>
            <a:off x="4469200" y="1443383"/>
            <a:ext cx="811612" cy="584763"/>
          </a:xfrm>
          <a:prstGeom prst="rect">
            <a:avLst/>
          </a:prstGeom>
          <a:noFill/>
        </p:spPr>
        <p:txBody>
          <a:bodyPr wrap="none" lIns="91426" tIns="45714" rIns="91426" bIns="45714" rtlCol="0">
            <a:spAutoFit/>
          </a:bodyPr>
          <a:lstStyle/>
          <a:p>
            <a:pPr defTabSz="457131" eaLnBrk="1" fontAlgn="auto" hangingPunct="1">
              <a:spcBef>
                <a:spcPts val="0"/>
              </a:spcBef>
              <a:spcAft>
                <a:spcPts val="0"/>
              </a:spcAft>
            </a:pPr>
            <a:r>
              <a:rPr lang="en-US" sz="3200" dirty="0">
                <a:solidFill>
                  <a:srgbClr val="000000"/>
                </a:solidFill>
                <a:latin typeface="Calibri"/>
                <a:ea typeface=""/>
              </a:rPr>
              <a:t>-6%</a:t>
            </a:r>
          </a:p>
        </p:txBody>
      </p:sp>
      <p:sp>
        <p:nvSpPr>
          <p:cNvPr id="6" name="Rounded Rectangular Callout 5"/>
          <p:cNvSpPr/>
          <p:nvPr/>
        </p:nvSpPr>
        <p:spPr>
          <a:xfrm>
            <a:off x="2013057" y="4033969"/>
            <a:ext cx="3096567" cy="1113273"/>
          </a:xfrm>
          <a:prstGeom prst="wedgeRoundRectCallout">
            <a:avLst>
              <a:gd name="adj1" fmla="val 161"/>
              <a:gd name="adj2" fmla="val 4883"/>
              <a:gd name="adj3" fmla="val 16667"/>
            </a:avLst>
          </a:prstGeom>
        </p:spPr>
        <p:style>
          <a:lnRef idx="1">
            <a:schemeClr val="dk1"/>
          </a:lnRef>
          <a:fillRef idx="2">
            <a:schemeClr val="dk1"/>
          </a:fillRef>
          <a:effectRef idx="1">
            <a:schemeClr val="dk1"/>
          </a:effectRef>
          <a:fontRef idx="minor">
            <a:schemeClr val="dk1"/>
          </a:fontRef>
        </p:style>
        <p:txBody>
          <a:bodyPr lIns="91426" tIns="45714" rIns="91426" bIns="45714" rtlCol="0" anchor="ctr"/>
          <a:lstStyle/>
          <a:p>
            <a:pPr algn="ctr" defTabSz="457131" eaLnBrk="1" fontAlgn="auto" hangingPunct="1">
              <a:spcBef>
                <a:spcPts val="0"/>
              </a:spcBef>
              <a:spcAft>
                <a:spcPts val="0"/>
              </a:spcAft>
            </a:pPr>
            <a:r>
              <a:rPr lang="en-US" sz="2200" dirty="0">
                <a:solidFill>
                  <a:prstClr val="black"/>
                </a:solidFill>
              </a:rPr>
              <a:t>Reduced channel contention and improved spatial locality</a:t>
            </a:r>
          </a:p>
        </p:txBody>
      </p:sp>
      <p:cxnSp>
        <p:nvCxnSpPr>
          <p:cNvPr id="17" name="Straight Arrow Connector 16"/>
          <p:cNvCxnSpPr/>
          <p:nvPr/>
        </p:nvCxnSpPr>
        <p:spPr>
          <a:xfrm flipH="1" flipV="1">
            <a:off x="2442832" y="1388822"/>
            <a:ext cx="5072428" cy="263300"/>
          </a:xfrm>
          <a:prstGeom prst="straightConnector1">
            <a:avLst/>
          </a:prstGeom>
          <a:ln w="3810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619672" y="6239057"/>
            <a:ext cx="6696744" cy="646319"/>
          </a:xfrm>
          <a:prstGeom prst="rect">
            <a:avLst/>
          </a:prstGeom>
        </p:spPr>
        <p:txBody>
          <a:bodyPr wrap="square" lIns="91426" tIns="45714" rIns="91426" bIns="45714">
            <a:spAutoFit/>
          </a:bodyPr>
          <a:lstStyle/>
          <a:p>
            <a:pPr defTabSz="914263" eaLnBrk="1" fontAlgn="auto" hangingPunct="1">
              <a:spcBef>
                <a:spcPts val="0"/>
              </a:spcBef>
              <a:spcAft>
                <a:spcPts val="0"/>
              </a:spcAft>
            </a:pPr>
            <a:r>
              <a:rPr lang="en-US" dirty="0">
                <a:solidFill>
                  <a:prstClr val="black"/>
                </a:solidFill>
                <a:latin typeface="Calibri"/>
                <a:ea typeface=""/>
              </a:rPr>
              <a:t>Meza, Chang, Yoon, Mutlu, </a:t>
            </a:r>
            <a:r>
              <a:rPr lang="en-US" dirty="0" err="1">
                <a:solidFill>
                  <a:prstClr val="black"/>
                </a:solidFill>
                <a:latin typeface="Calibri"/>
                <a:ea typeface=""/>
              </a:rPr>
              <a:t>Ranganathan</a:t>
            </a:r>
            <a:r>
              <a:rPr lang="en-US" dirty="0">
                <a:solidFill>
                  <a:prstClr val="black"/>
                </a:solidFill>
                <a:latin typeface="Calibri"/>
                <a:ea typeface=""/>
              </a:rPr>
              <a:t>, “</a:t>
            </a:r>
            <a:r>
              <a:rPr lang="en-US" dirty="0">
                <a:solidFill>
                  <a:srgbClr val="0000FF"/>
                </a:solidFill>
                <a:latin typeface="Calibri"/>
                <a:ea typeface=""/>
              </a:rPr>
              <a:t>Enabling Efficient and Scalable Hybrid Memories</a:t>
            </a:r>
            <a:r>
              <a:rPr lang="en-US" dirty="0">
                <a:solidFill>
                  <a:prstClr val="black"/>
                </a:solidFill>
                <a:latin typeface="Calibri"/>
                <a:ea typeface=""/>
              </a:rPr>
              <a:t>,” IEEE Comp. Arch. Letters, 2012.</a:t>
            </a:r>
          </a:p>
        </p:txBody>
      </p:sp>
    </p:spTree>
    <p:extLst>
      <p:ext uri="{BB962C8B-B14F-4D97-AF65-F5344CB8AC3E}">
        <p14:creationId xmlns:p14="http://schemas.microsoft.com/office/powerpoint/2010/main" val="232637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a:graphicFrameLocks/>
          </p:cNvGraphicFramePr>
          <p:nvPr>
            <p:extLst/>
          </p:nvPr>
        </p:nvGraphicFramePr>
        <p:xfrm>
          <a:off x="339724" y="1205424"/>
          <a:ext cx="8347075" cy="500824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938804F6-1EC8-4F45-958E-1A743EB96386}" type="slidenum">
              <a:rPr lang="en-US" smtClean="0"/>
              <a:pPr/>
              <a:t>64</a:t>
            </a:fld>
            <a:endParaRPr lang="en-US"/>
          </a:p>
        </p:txBody>
      </p:sp>
      <p:sp>
        <p:nvSpPr>
          <p:cNvPr id="8" name="Title 3"/>
          <p:cNvSpPr txBox="1">
            <a:spLocks/>
          </p:cNvSpPr>
          <p:nvPr/>
        </p:nvSpPr>
        <p:spPr>
          <a:xfrm>
            <a:off x="339725" y="420627"/>
            <a:ext cx="8375650" cy="566347"/>
          </a:xfrm>
          <a:prstGeom prst="rect">
            <a:avLst/>
          </a:prstGeom>
        </p:spPr>
        <p:txBody>
          <a:bodyPr vert="horz" lIns="91426" tIns="45714" rIns="91426" bIns="45714" rtlCol="0" anchor="ctr"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3300" kern="1200" cap="all" baseline="0">
                <a:solidFill>
                  <a:srgbClr val="000000"/>
                </a:solidFill>
                <a:latin typeface="+mj-lt"/>
                <a:ea typeface="+mj-ea"/>
                <a:cs typeface="+mj-cs"/>
              </a:defRPr>
            </a:lvl1pPr>
          </a:lstStyle>
          <a:p>
            <a:pPr>
              <a:lnSpc>
                <a:spcPct val="100000"/>
              </a:lnSpc>
              <a:defRPr/>
            </a:pPr>
            <a:r>
              <a:rPr lang="en-US" sz="4100" cap="none" dirty="0"/>
              <a:t>TIMBER Energy Efficiency</a:t>
            </a:r>
          </a:p>
        </p:txBody>
      </p:sp>
      <p:sp>
        <p:nvSpPr>
          <p:cNvPr id="7" name="Rounded Rectangular Callout 6"/>
          <p:cNvSpPr/>
          <p:nvPr/>
        </p:nvSpPr>
        <p:spPr>
          <a:xfrm>
            <a:off x="1876754" y="3828484"/>
            <a:ext cx="3360168" cy="1113273"/>
          </a:xfrm>
          <a:prstGeom prst="wedgeRoundRectCallout">
            <a:avLst>
              <a:gd name="adj1" fmla="val 340"/>
              <a:gd name="adj2" fmla="val 1623"/>
              <a:gd name="adj3" fmla="val 16667"/>
            </a:avLst>
          </a:prstGeom>
        </p:spPr>
        <p:style>
          <a:lnRef idx="1">
            <a:schemeClr val="dk1"/>
          </a:lnRef>
          <a:fillRef idx="2">
            <a:schemeClr val="dk1"/>
          </a:fillRef>
          <a:effectRef idx="1">
            <a:schemeClr val="dk1"/>
          </a:effectRef>
          <a:fontRef idx="minor">
            <a:schemeClr val="dk1"/>
          </a:fontRef>
        </p:style>
        <p:txBody>
          <a:bodyPr lIns="91426" tIns="45714" rIns="91426" bIns="45714" rtlCol="0" anchor="ctr"/>
          <a:lstStyle/>
          <a:p>
            <a:pPr algn="ctr" defTabSz="457131" eaLnBrk="1" fontAlgn="auto" hangingPunct="1">
              <a:spcBef>
                <a:spcPts val="0"/>
              </a:spcBef>
              <a:spcAft>
                <a:spcPts val="0"/>
              </a:spcAft>
            </a:pPr>
            <a:r>
              <a:rPr lang="en-US" sz="2200" dirty="0">
                <a:solidFill>
                  <a:prstClr val="black"/>
                </a:solidFill>
              </a:rPr>
              <a:t>Fewer migrations reduce transmitted data and channel contention</a:t>
            </a:r>
          </a:p>
        </p:txBody>
      </p:sp>
      <p:sp>
        <p:nvSpPr>
          <p:cNvPr id="10" name="TextBox 9"/>
          <p:cNvSpPr txBox="1"/>
          <p:nvPr/>
        </p:nvSpPr>
        <p:spPr>
          <a:xfrm>
            <a:off x="4350400" y="1250252"/>
            <a:ext cx="893966" cy="584763"/>
          </a:xfrm>
          <a:prstGeom prst="rect">
            <a:avLst/>
          </a:prstGeom>
          <a:noFill/>
        </p:spPr>
        <p:txBody>
          <a:bodyPr wrap="none" lIns="91426" tIns="45714" rIns="91426" bIns="45714" rtlCol="0">
            <a:spAutoFit/>
          </a:bodyPr>
          <a:lstStyle/>
          <a:p>
            <a:pPr defTabSz="457131" eaLnBrk="1" fontAlgn="auto" hangingPunct="1">
              <a:spcBef>
                <a:spcPts val="0"/>
              </a:spcBef>
              <a:spcAft>
                <a:spcPts val="0"/>
              </a:spcAft>
            </a:pPr>
            <a:r>
              <a:rPr lang="en-US" sz="3200" dirty="0">
                <a:solidFill>
                  <a:srgbClr val="000000"/>
                </a:solidFill>
                <a:latin typeface="Calibri"/>
                <a:ea typeface=""/>
              </a:rPr>
              <a:t>18%</a:t>
            </a:r>
          </a:p>
        </p:txBody>
      </p:sp>
      <p:cxnSp>
        <p:nvCxnSpPr>
          <p:cNvPr id="14" name="Straight Arrow Connector 13"/>
          <p:cNvCxnSpPr/>
          <p:nvPr/>
        </p:nvCxnSpPr>
        <p:spPr>
          <a:xfrm flipH="1">
            <a:off x="2731242" y="1516530"/>
            <a:ext cx="4836464" cy="587896"/>
          </a:xfrm>
          <a:prstGeom prst="straightConnector1">
            <a:avLst/>
          </a:prstGeom>
          <a:ln w="3810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619672" y="6239057"/>
            <a:ext cx="6696744" cy="646319"/>
          </a:xfrm>
          <a:prstGeom prst="rect">
            <a:avLst/>
          </a:prstGeom>
        </p:spPr>
        <p:txBody>
          <a:bodyPr wrap="square" lIns="91426" tIns="45714" rIns="91426" bIns="45714">
            <a:spAutoFit/>
          </a:bodyPr>
          <a:lstStyle/>
          <a:p>
            <a:pPr defTabSz="914263" eaLnBrk="1" fontAlgn="auto" hangingPunct="1">
              <a:spcBef>
                <a:spcPts val="0"/>
              </a:spcBef>
              <a:spcAft>
                <a:spcPts val="0"/>
              </a:spcAft>
            </a:pPr>
            <a:r>
              <a:rPr lang="en-US" dirty="0">
                <a:solidFill>
                  <a:prstClr val="black"/>
                </a:solidFill>
                <a:latin typeface="Calibri"/>
                <a:ea typeface=""/>
              </a:rPr>
              <a:t>Meza, Chang, Yoon, Mutlu, </a:t>
            </a:r>
            <a:r>
              <a:rPr lang="en-US" dirty="0" err="1">
                <a:solidFill>
                  <a:prstClr val="black"/>
                </a:solidFill>
                <a:latin typeface="Calibri"/>
                <a:ea typeface=""/>
              </a:rPr>
              <a:t>Ranganathan</a:t>
            </a:r>
            <a:r>
              <a:rPr lang="en-US" dirty="0">
                <a:solidFill>
                  <a:prstClr val="black"/>
                </a:solidFill>
                <a:latin typeface="Calibri"/>
                <a:ea typeface=""/>
              </a:rPr>
              <a:t>, “</a:t>
            </a:r>
            <a:r>
              <a:rPr lang="en-US" dirty="0">
                <a:solidFill>
                  <a:srgbClr val="0000FF"/>
                </a:solidFill>
                <a:latin typeface="Calibri"/>
                <a:ea typeface=""/>
              </a:rPr>
              <a:t>Enabling Efficient and Scalable Hybrid Memories</a:t>
            </a:r>
            <a:r>
              <a:rPr lang="en-US" dirty="0">
                <a:solidFill>
                  <a:prstClr val="black"/>
                </a:solidFill>
                <a:latin typeface="Calibri"/>
                <a:ea typeface=""/>
              </a:rPr>
              <a:t>,” IEEE Comp. Arch. Letters, 2012.</a:t>
            </a:r>
          </a:p>
        </p:txBody>
      </p:sp>
    </p:spTree>
    <p:extLst>
      <p:ext uri="{BB962C8B-B14F-4D97-AF65-F5344CB8AC3E}">
        <p14:creationId xmlns:p14="http://schemas.microsoft.com/office/powerpoint/2010/main" val="1518527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Large DRAM Cache Design</a:t>
            </a:r>
          </a:p>
        </p:txBody>
      </p:sp>
      <p:sp>
        <p:nvSpPr>
          <p:cNvPr id="3" name="Content Placeholder 2"/>
          <p:cNvSpPr>
            <a:spLocks noGrp="1"/>
          </p:cNvSpPr>
          <p:nvPr>
            <p:ph idx="1"/>
          </p:nvPr>
        </p:nvSpPr>
        <p:spPr>
          <a:xfrm>
            <a:off x="228600" y="1196752"/>
            <a:ext cx="8610600" cy="5051648"/>
          </a:xfrm>
        </p:spPr>
        <p:txBody>
          <a:bodyPr/>
          <a:lstStyle/>
          <a:p>
            <a:r>
              <a:rPr lang="en-US" dirty="0"/>
              <a:t>Justin Meza, </a:t>
            </a:r>
            <a:r>
              <a:rPr lang="en-US" dirty="0" err="1"/>
              <a:t>Jichuan</a:t>
            </a:r>
            <a:r>
              <a:rPr lang="en-US" dirty="0"/>
              <a:t> Chang, </a:t>
            </a:r>
            <a:r>
              <a:rPr lang="en-US" dirty="0" err="1"/>
              <a:t>HanBin</a:t>
            </a:r>
            <a:r>
              <a:rPr lang="en-US" dirty="0"/>
              <a:t> Yoon, Onur Mutlu, and </a:t>
            </a:r>
            <a:r>
              <a:rPr lang="en-US" dirty="0" err="1"/>
              <a:t>Parthasarathy</a:t>
            </a:r>
            <a:r>
              <a:rPr lang="en-US" dirty="0"/>
              <a:t> Ranganathan, </a:t>
            </a:r>
            <a:br>
              <a:rPr lang="en-US" dirty="0"/>
            </a:br>
            <a:r>
              <a:rPr lang="en-US" b="1" dirty="0">
                <a:hlinkClick r:id="rId2"/>
              </a:rPr>
              <a:t>"Enabling Efficient and Scalable Hybrid Memories Using Fine-Granularity DRAM Cache Management"</a:t>
            </a:r>
            <a:r>
              <a:rPr lang="en-US" dirty="0"/>
              <a:t/>
            </a:r>
            <a:br>
              <a:rPr lang="en-US" dirty="0"/>
            </a:br>
            <a:r>
              <a:rPr lang="en-US" i="1" dirty="0">
                <a:hlinkClick r:id="rId3"/>
              </a:rPr>
              <a:t>IEEE Computer Architecture Letters</a:t>
            </a:r>
            <a:r>
              <a:rPr lang="en-US" i="1" dirty="0"/>
              <a:t> (</a:t>
            </a:r>
            <a:r>
              <a:rPr lang="en-US" b="1" i="1" dirty="0"/>
              <a:t>CAL</a:t>
            </a:r>
            <a:r>
              <a:rPr lang="en-US" i="1" dirty="0"/>
              <a:t>)</a:t>
            </a:r>
            <a:r>
              <a:rPr lang="en-US" dirty="0"/>
              <a:t>, February 2012. </a:t>
            </a:r>
          </a:p>
          <a:p>
            <a:endParaRPr lang="en-US" u="sng" dirty="0"/>
          </a:p>
          <a:p>
            <a:endParaRPr lang="en-US" u="sng" dirty="0"/>
          </a:p>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65</a:t>
            </a:fld>
            <a:endParaRPr lang="en-US" altLang="en-US"/>
          </a:p>
        </p:txBody>
      </p:sp>
      <p:pic>
        <p:nvPicPr>
          <p:cNvPr id="5" name="Picture 4"/>
          <p:cNvPicPr>
            <a:picLocks noChangeAspect="1"/>
          </p:cNvPicPr>
          <p:nvPr/>
        </p:nvPicPr>
        <p:blipFill>
          <a:blip r:embed="rId4"/>
          <a:stretch>
            <a:fillRect/>
          </a:stretch>
        </p:blipFill>
        <p:spPr>
          <a:xfrm>
            <a:off x="0" y="4143065"/>
            <a:ext cx="9144000" cy="1734207"/>
          </a:xfrm>
          <a:prstGeom prst="rect">
            <a:avLst/>
          </a:prstGeom>
        </p:spPr>
      </p:pic>
    </p:spTree>
    <p:extLst>
      <p:ext uri="{BB962C8B-B14F-4D97-AF65-F5344CB8AC3E}">
        <p14:creationId xmlns:p14="http://schemas.microsoft.com/office/powerpoint/2010/main" val="11957962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Caches: Many Recent Options</a:t>
            </a:r>
          </a:p>
        </p:txBody>
      </p:sp>
      <p:sp>
        <p:nvSpPr>
          <p:cNvPr id="4" name="Slide Number Placeholder 3"/>
          <p:cNvSpPr>
            <a:spLocks noGrp="1"/>
          </p:cNvSpPr>
          <p:nvPr>
            <p:ph type="sldNum" sz="quarter" idx="11"/>
          </p:nvPr>
        </p:nvSpPr>
        <p:spPr/>
        <p:txBody>
          <a:bodyPr/>
          <a:lstStyle/>
          <a:p>
            <a:fld id="{27F28456-B93E-5440-A8F9-7EDDF5DA4557}" type="slidenum">
              <a:rPr lang="en-US" smtClean="0"/>
              <a:pPr/>
              <a:t>66</a:t>
            </a:fld>
            <a:endParaRPr lang="en-US"/>
          </a:p>
        </p:txBody>
      </p:sp>
      <p:pic>
        <p:nvPicPr>
          <p:cNvPr id="5" name="Picture 4"/>
          <p:cNvPicPr>
            <a:picLocks noChangeAspect="1"/>
          </p:cNvPicPr>
          <p:nvPr/>
        </p:nvPicPr>
        <p:blipFill>
          <a:blip r:embed="rId2"/>
          <a:stretch>
            <a:fillRect/>
          </a:stretch>
        </p:blipFill>
        <p:spPr>
          <a:xfrm>
            <a:off x="0" y="1824228"/>
            <a:ext cx="9144000" cy="3209544"/>
          </a:xfrm>
          <a:prstGeom prst="rect">
            <a:avLst/>
          </a:prstGeom>
        </p:spPr>
      </p:pic>
      <p:sp>
        <p:nvSpPr>
          <p:cNvPr id="6" name="TextBox 5"/>
          <p:cNvSpPr txBox="1"/>
          <p:nvPr/>
        </p:nvSpPr>
        <p:spPr>
          <a:xfrm>
            <a:off x="237506" y="5759532"/>
            <a:ext cx="8886472" cy="600164"/>
          </a:xfrm>
          <a:prstGeom prst="rect">
            <a:avLst/>
          </a:prstGeom>
          <a:noFill/>
        </p:spPr>
        <p:txBody>
          <a:bodyPr wrap="none" rtlCol="0">
            <a:spAutoFit/>
          </a:bodyPr>
          <a:lstStyle/>
          <a:p>
            <a:pPr eaLnBrk="1" fontAlgn="auto" hangingPunct="1">
              <a:spcBef>
                <a:spcPts val="0"/>
              </a:spcBef>
              <a:spcAft>
                <a:spcPts val="0"/>
              </a:spcAft>
            </a:pPr>
            <a:r>
              <a:rPr lang="en-US" sz="1500" dirty="0">
                <a:solidFill>
                  <a:srgbClr val="000000"/>
                </a:solidFill>
                <a:latin typeface="Tahoma"/>
                <a:ea typeface=""/>
              </a:rPr>
              <a:t>Yu+, “</a:t>
            </a:r>
            <a:r>
              <a:rPr lang="en-US" sz="1500" dirty="0">
                <a:solidFill>
                  <a:srgbClr val="0000FF"/>
                </a:solidFill>
                <a:latin typeface="Tahoma"/>
                <a:ea typeface=""/>
              </a:rPr>
              <a:t>Banshee: Bandwidth-Efficient DRAM Caching via Software/Hardware Cooperation</a:t>
            </a:r>
            <a:r>
              <a:rPr lang="en-US" sz="1500" dirty="0">
                <a:solidFill>
                  <a:srgbClr val="000000"/>
                </a:solidFill>
                <a:latin typeface="Tahoma"/>
                <a:ea typeface=""/>
              </a:rPr>
              <a:t>,” MICRO 2017.</a:t>
            </a:r>
          </a:p>
          <a:p>
            <a:pPr eaLnBrk="1" fontAlgn="auto" hangingPunct="1">
              <a:spcBef>
                <a:spcPts val="0"/>
              </a:spcBef>
              <a:spcAft>
                <a:spcPts val="0"/>
              </a:spcAft>
            </a:pPr>
            <a:endParaRPr lang="en-US" dirty="0">
              <a:solidFill>
                <a:srgbClr val="000000"/>
              </a:solidFill>
              <a:latin typeface="Tahoma"/>
              <a:ea typeface=""/>
            </a:endParaRPr>
          </a:p>
        </p:txBody>
      </p:sp>
    </p:spTree>
    <p:extLst>
      <p:ext uri="{BB962C8B-B14F-4D97-AF65-F5344CB8AC3E}">
        <p14:creationId xmlns:p14="http://schemas.microsoft.com/office/powerpoint/2010/main" val="1596975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Banshee </a:t>
            </a:r>
            <a:r>
              <a:rPr lang="en-US" sz="3000" b="1" dirty="0">
                <a:solidFill>
                  <a:srgbClr val="006633"/>
                </a:solidFill>
              </a:rPr>
              <a:t>[MICRO 2017]</a:t>
            </a:r>
            <a:endParaRPr lang="en-US" dirty="0"/>
          </a:p>
        </p:txBody>
      </p:sp>
      <p:sp>
        <p:nvSpPr>
          <p:cNvPr id="3" name="Content Placeholder 2"/>
          <p:cNvSpPr>
            <a:spLocks noGrp="1"/>
          </p:cNvSpPr>
          <p:nvPr>
            <p:ph idx="1"/>
          </p:nvPr>
        </p:nvSpPr>
        <p:spPr/>
        <p:txBody>
          <a:bodyPr/>
          <a:lstStyle/>
          <a:p>
            <a:r>
              <a:rPr lang="en-US" dirty="0">
                <a:solidFill>
                  <a:srgbClr val="0000FF"/>
                </a:solidFill>
              </a:rPr>
              <a:t>Tracks presence in cache using TLB and Page Table</a:t>
            </a:r>
          </a:p>
          <a:p>
            <a:pPr lvl="1"/>
            <a:r>
              <a:rPr lang="en-US" dirty="0"/>
              <a:t>No tag store needed for DRAM cache</a:t>
            </a:r>
          </a:p>
          <a:p>
            <a:pPr lvl="1"/>
            <a:r>
              <a:rPr lang="en-US" dirty="0"/>
              <a:t>Enabled by a new lightweight </a:t>
            </a:r>
            <a:r>
              <a:rPr lang="en-US" dirty="0">
                <a:solidFill>
                  <a:srgbClr val="0000FF"/>
                </a:solidFill>
              </a:rPr>
              <a:t>lazy TLB coherence protocol</a:t>
            </a:r>
          </a:p>
          <a:p>
            <a:pPr lvl="1"/>
            <a:endParaRPr lang="en-US" dirty="0"/>
          </a:p>
          <a:p>
            <a:r>
              <a:rPr lang="en-US" dirty="0">
                <a:solidFill>
                  <a:srgbClr val="0000FF"/>
                </a:solidFill>
              </a:rPr>
              <a:t>New bandwidth-aware frequency-based replacement policy</a:t>
            </a:r>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67</a:t>
            </a:fld>
            <a:endParaRPr lang="en-US"/>
          </a:p>
        </p:txBody>
      </p:sp>
      <p:pic>
        <p:nvPicPr>
          <p:cNvPr id="5" name="Picture 4"/>
          <p:cNvPicPr>
            <a:picLocks noChangeAspect="1"/>
          </p:cNvPicPr>
          <p:nvPr/>
        </p:nvPicPr>
        <p:blipFill>
          <a:blip r:embed="rId2"/>
          <a:stretch>
            <a:fillRect/>
          </a:stretch>
        </p:blipFill>
        <p:spPr>
          <a:xfrm>
            <a:off x="1054100" y="3429000"/>
            <a:ext cx="7035800" cy="3251200"/>
          </a:xfrm>
          <a:prstGeom prst="rect">
            <a:avLst/>
          </a:prstGeom>
        </p:spPr>
      </p:pic>
    </p:spTree>
    <p:extLst>
      <p:ext uri="{BB962C8B-B14F-4D97-AF65-F5344CB8AC3E}">
        <p14:creationId xmlns:p14="http://schemas.microsoft.com/office/powerpoint/2010/main" val="2115616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Banshee</a:t>
            </a:r>
          </a:p>
        </p:txBody>
      </p:sp>
      <p:sp>
        <p:nvSpPr>
          <p:cNvPr id="3" name="Content Placeholder 2"/>
          <p:cNvSpPr>
            <a:spLocks noGrp="1"/>
          </p:cNvSpPr>
          <p:nvPr>
            <p:ph idx="1"/>
          </p:nvPr>
        </p:nvSpPr>
        <p:spPr/>
        <p:txBody>
          <a:bodyPr/>
          <a:lstStyle/>
          <a:p>
            <a:r>
              <a:rPr lang="en-US" sz="2300" dirty="0" err="1"/>
              <a:t>Xiangyao</a:t>
            </a:r>
            <a:r>
              <a:rPr lang="en-US" sz="2300" dirty="0"/>
              <a:t> Yu, Christopher J. Hughes, </a:t>
            </a:r>
            <a:r>
              <a:rPr lang="en-US" sz="2300" dirty="0" err="1"/>
              <a:t>Nadathur</a:t>
            </a:r>
            <a:r>
              <a:rPr lang="en-US" sz="2300" dirty="0"/>
              <a:t> Satish, Onur Mutlu, and Srinivas </a:t>
            </a:r>
            <a:r>
              <a:rPr lang="en-US" sz="2300" dirty="0" err="1"/>
              <a:t>Devadas</a:t>
            </a:r>
            <a:r>
              <a:rPr lang="en-US" sz="2300" dirty="0"/>
              <a:t>,</a:t>
            </a:r>
            <a:br>
              <a:rPr lang="en-US" sz="2300" dirty="0"/>
            </a:br>
            <a:r>
              <a:rPr lang="en-US" sz="2300" b="1" dirty="0">
                <a:hlinkClick r:id="rId2"/>
              </a:rPr>
              <a:t>"Banshee: Bandwidth-Efficient DRAM Caching via Software/Hardware Cooperation"</a:t>
            </a:r>
            <a:r>
              <a:rPr lang="en-US" sz="2300" dirty="0"/>
              <a:t/>
            </a:r>
            <a:br>
              <a:rPr lang="en-US" sz="2300" dirty="0"/>
            </a:br>
            <a:r>
              <a:rPr lang="en-US" sz="2300" i="1" dirty="0"/>
              <a:t>Proceedings of the </a:t>
            </a:r>
            <a:r>
              <a:rPr lang="en-US" sz="2300" i="1" dirty="0">
                <a:hlinkClick r:id="rId3"/>
              </a:rPr>
              <a:t>50th International Symposium on Microarchitecture</a:t>
            </a:r>
            <a:r>
              <a:rPr lang="en-US" sz="2300" i="1" dirty="0"/>
              <a:t> (</a:t>
            </a:r>
            <a:r>
              <a:rPr lang="en-US" sz="2300" b="1" i="1" dirty="0"/>
              <a:t>MICRO</a:t>
            </a:r>
            <a:r>
              <a:rPr lang="en-US" sz="2300" i="1" dirty="0"/>
              <a:t>)</a:t>
            </a:r>
            <a:r>
              <a:rPr lang="en-US" sz="2300" dirty="0"/>
              <a:t>, Boston, MA, USA, October 2017. </a:t>
            </a:r>
          </a:p>
        </p:txBody>
      </p:sp>
      <p:sp>
        <p:nvSpPr>
          <p:cNvPr id="4" name="Slide Number Placeholder 3"/>
          <p:cNvSpPr>
            <a:spLocks noGrp="1"/>
          </p:cNvSpPr>
          <p:nvPr>
            <p:ph type="sldNum" sz="quarter" idx="11"/>
          </p:nvPr>
        </p:nvSpPr>
        <p:spPr/>
        <p:txBody>
          <a:bodyPr/>
          <a:lstStyle/>
          <a:p>
            <a:fld id="{27F28456-B93E-5440-A8F9-7EDDF5DA4557}" type="slidenum">
              <a:rPr lang="en-US" smtClean="0"/>
              <a:pPr/>
              <a:t>68</a:t>
            </a:fld>
            <a:endParaRPr lang="en-US"/>
          </a:p>
        </p:txBody>
      </p:sp>
      <p:pic>
        <p:nvPicPr>
          <p:cNvPr id="5" name="Picture 4"/>
          <p:cNvPicPr>
            <a:picLocks noChangeAspect="1"/>
          </p:cNvPicPr>
          <p:nvPr/>
        </p:nvPicPr>
        <p:blipFill>
          <a:blip r:embed="rId4"/>
          <a:stretch>
            <a:fillRect/>
          </a:stretch>
        </p:blipFill>
        <p:spPr>
          <a:xfrm>
            <a:off x="0" y="3933056"/>
            <a:ext cx="9144000" cy="1630723"/>
          </a:xfrm>
          <a:prstGeom prst="rect">
            <a:avLst/>
          </a:prstGeom>
        </p:spPr>
      </p:pic>
    </p:spTree>
    <p:extLst>
      <p:ext uri="{BB962C8B-B14F-4D97-AF65-F5344CB8AC3E}">
        <p14:creationId xmlns:p14="http://schemas.microsoft.com/office/powerpoint/2010/main" val="127173837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Other Opportunities with Emerging Technologies</a:t>
            </a:r>
          </a:p>
        </p:txBody>
      </p:sp>
      <p:sp>
        <p:nvSpPr>
          <p:cNvPr id="3" name="Content Placeholder 2"/>
          <p:cNvSpPr>
            <a:spLocks noGrp="1"/>
          </p:cNvSpPr>
          <p:nvPr>
            <p:ph idx="1"/>
          </p:nvPr>
        </p:nvSpPr>
        <p:spPr/>
        <p:txBody>
          <a:bodyPr/>
          <a:lstStyle/>
          <a:p>
            <a:r>
              <a:rPr lang="en-US" dirty="0">
                <a:solidFill>
                  <a:srgbClr val="0000FF"/>
                </a:solidFill>
              </a:rPr>
              <a:t>Merging of memory and storage</a:t>
            </a:r>
          </a:p>
          <a:p>
            <a:pPr lvl="1"/>
            <a:r>
              <a:rPr lang="en-US" dirty="0"/>
              <a:t>e.g., a single interface to manage all data</a:t>
            </a:r>
          </a:p>
          <a:p>
            <a:endParaRPr lang="en-US" dirty="0"/>
          </a:p>
          <a:p>
            <a:r>
              <a:rPr lang="en-US" dirty="0">
                <a:solidFill>
                  <a:srgbClr val="0000FF"/>
                </a:solidFill>
              </a:rPr>
              <a:t>New applications</a:t>
            </a:r>
          </a:p>
          <a:p>
            <a:pPr lvl="1"/>
            <a:r>
              <a:rPr lang="en-US" dirty="0"/>
              <a:t>e.g., ultra-fast checkpoint and restore</a:t>
            </a:r>
          </a:p>
          <a:p>
            <a:pPr lvl="1"/>
            <a:endParaRPr lang="en-US" dirty="0"/>
          </a:p>
          <a:p>
            <a:r>
              <a:rPr lang="en-US" dirty="0">
                <a:solidFill>
                  <a:srgbClr val="0000FF"/>
                </a:solidFill>
              </a:rPr>
              <a:t>More robust system design</a:t>
            </a:r>
          </a:p>
          <a:p>
            <a:pPr lvl="1"/>
            <a:r>
              <a:rPr lang="en-US" dirty="0"/>
              <a:t>e.g., reducing data loss</a:t>
            </a:r>
          </a:p>
          <a:p>
            <a:endParaRPr lang="en-US" dirty="0"/>
          </a:p>
          <a:p>
            <a:r>
              <a:rPr lang="en-US" dirty="0">
                <a:solidFill>
                  <a:srgbClr val="0000FF"/>
                </a:solidFill>
              </a:rPr>
              <a:t>Processing tightly-coupled with memory</a:t>
            </a:r>
          </a:p>
          <a:p>
            <a:pPr lvl="1"/>
            <a:r>
              <a:rPr lang="en-US" dirty="0"/>
              <a:t>e.g., enabling efficient search and filtering</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69</a:t>
            </a:fld>
            <a:endParaRPr lang="en-US" altLang="en-US">
              <a:solidFill>
                <a:srgbClr val="000000"/>
              </a:solidFill>
            </a:endParaRPr>
          </a:p>
        </p:txBody>
      </p:sp>
      <p:sp>
        <p:nvSpPr>
          <p:cNvPr id="5" name="Rectangle 4"/>
          <p:cNvSpPr/>
          <p:nvPr/>
        </p:nvSpPr>
        <p:spPr>
          <a:xfrm>
            <a:off x="539552" y="1340768"/>
            <a:ext cx="4608512" cy="504056"/>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Tree>
    <p:extLst>
      <p:ext uri="{BB962C8B-B14F-4D97-AF65-F5344CB8AC3E}">
        <p14:creationId xmlns:p14="http://schemas.microsoft.com/office/powerpoint/2010/main" val="2027835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1"/>
            <a:ext cx="9167936" cy="1066800"/>
          </a:xfrm>
        </p:spPr>
        <p:txBody>
          <a:bodyPr/>
          <a:lstStyle/>
          <a:p>
            <a:r>
              <a:rPr lang="en-US" dirty="0">
                <a:latin typeface="Garamond" charset="0"/>
                <a:ea typeface="ＭＳ Ｐゴシック" charset="0"/>
                <a:cs typeface="ＭＳ Ｐゴシック" charset="0"/>
              </a:rPr>
              <a:t>Solution 2: Emerging Memory Technologies</a:t>
            </a:r>
          </a:p>
        </p:txBody>
      </p:sp>
      <p:sp>
        <p:nvSpPr>
          <p:cNvPr id="28675" name="Content Placeholder 2"/>
          <p:cNvSpPr>
            <a:spLocks noGrp="1"/>
          </p:cNvSpPr>
          <p:nvPr>
            <p:ph idx="1"/>
          </p:nvPr>
        </p:nvSpPr>
        <p:spPr>
          <a:xfrm>
            <a:off x="107504" y="1000472"/>
            <a:ext cx="8928992" cy="5020816"/>
          </a:xfrm>
        </p:spPr>
        <p:txBody>
          <a:bodyPr/>
          <a:lstStyle/>
          <a:p>
            <a:pPr lvl="0">
              <a:buClr>
                <a:srgbClr val="CC9900"/>
              </a:buClr>
              <a:buFont typeface="Wingdings" charset="0"/>
              <a:buChar char="n"/>
            </a:pPr>
            <a:endParaRPr lang="en-US" sz="600" dirty="0">
              <a:solidFill>
                <a:srgbClr val="000000"/>
              </a:solidFill>
              <a:latin typeface="Tahoma" charset="0"/>
              <a:ea typeface="ＭＳ Ｐゴシック" charset="0"/>
              <a:cs typeface="ＭＳ Ｐゴシック" charset="0"/>
            </a:endParaRPr>
          </a:p>
          <a:p>
            <a:pPr lvl="0">
              <a:buClr>
                <a:srgbClr val="CC9900"/>
              </a:buClr>
              <a:buFont typeface="Wingdings" charset="0"/>
              <a:buChar char="n"/>
            </a:pPr>
            <a:r>
              <a:rPr lang="en-US" sz="1200" dirty="0">
                <a:solidFill>
                  <a:srgbClr val="000000"/>
                </a:solidFill>
                <a:latin typeface="Tahoma" charset="0"/>
                <a:ea typeface="ＭＳ Ｐゴシック" charset="0"/>
                <a:cs typeface="ＭＳ Ｐゴシック" charset="0"/>
              </a:rPr>
              <a:t>Lee+, </a:t>
            </a:r>
            <a:r>
              <a:rPr lang="ja-JP" altLang="en-US" sz="1200" dirty="0">
                <a:solidFill>
                  <a:srgbClr val="000000"/>
                </a:solidFill>
                <a:latin typeface="Tahoma" charset="0"/>
                <a:ea typeface="ＭＳ Ｐゴシック" charset="0"/>
                <a:cs typeface="ＭＳ Ｐゴシック" charset="0"/>
              </a:rPr>
              <a:t>“</a:t>
            </a:r>
            <a:r>
              <a:rPr lang="en-US" sz="1200" dirty="0">
                <a:solidFill>
                  <a:srgbClr val="0000FF"/>
                </a:solidFill>
                <a:latin typeface="Tahoma" charset="0"/>
                <a:ea typeface="ＭＳ Ｐゴシック" charset="0"/>
                <a:cs typeface="ＭＳ Ｐゴシック" charset="0"/>
              </a:rPr>
              <a:t>Architecting Phase Change Memory as a Scalable DRAM Alternative</a:t>
            </a:r>
            <a:r>
              <a:rPr lang="en-US" sz="1200" dirty="0">
                <a:solidFill>
                  <a:srgbClr val="000000"/>
                </a:solidFill>
                <a:latin typeface="Tahoma" charset="0"/>
                <a:ea typeface="ＭＳ Ｐゴシック" charset="0"/>
                <a:cs typeface="ＭＳ Ｐゴシック" charset="0"/>
              </a:rPr>
              <a:t>,</a:t>
            </a:r>
            <a:r>
              <a:rPr lang="ja-JP" altLang="en-US" sz="1200" dirty="0">
                <a:solidFill>
                  <a:srgbClr val="000000"/>
                </a:solidFill>
                <a:latin typeface="Tahoma" charset="0"/>
                <a:ea typeface="ＭＳ Ｐゴシック" charset="0"/>
                <a:cs typeface="ＭＳ Ｐゴシック" charset="0"/>
              </a:rPr>
              <a:t>”</a:t>
            </a:r>
            <a:r>
              <a:rPr lang="en-US" sz="1200" dirty="0">
                <a:solidFill>
                  <a:srgbClr val="000000"/>
                </a:solidFill>
                <a:latin typeface="Tahoma" charset="0"/>
                <a:ea typeface="ＭＳ Ｐゴシック" charset="0"/>
                <a:cs typeface="ＭＳ Ｐゴシック" charset="0"/>
              </a:rPr>
              <a:t> ISCA’09, CACM’10, IEEE Micro’10.</a:t>
            </a:r>
          </a:p>
          <a:p>
            <a:pPr>
              <a:buClr>
                <a:srgbClr val="CC9900"/>
              </a:buClr>
              <a:buFont typeface="Wingdings" charset="0"/>
              <a:buChar char="n"/>
            </a:pPr>
            <a:r>
              <a:rPr lang="en-US" sz="1200" dirty="0"/>
              <a:t>Meza+, “</a:t>
            </a:r>
            <a:r>
              <a:rPr lang="en-US" sz="1200" dirty="0">
                <a:solidFill>
                  <a:srgbClr val="0000FF"/>
                </a:solidFill>
              </a:rPr>
              <a:t>Enabling Efficient and Scalable Hybrid Memories</a:t>
            </a:r>
            <a:r>
              <a:rPr lang="en-US" sz="1200" dirty="0"/>
              <a:t>,” IEEE Comp. Arch. Letters 2012.</a:t>
            </a:r>
          </a:p>
          <a:p>
            <a:pPr>
              <a:buClr>
                <a:srgbClr val="CC9900"/>
              </a:buClr>
              <a:buFont typeface="Wingdings" charset="0"/>
              <a:buChar char="n"/>
            </a:pPr>
            <a:r>
              <a:rPr lang="en-US" sz="1200" dirty="0"/>
              <a:t>Yoon, Meza+, “</a:t>
            </a:r>
            <a:r>
              <a:rPr lang="en-US" sz="1200" dirty="0">
                <a:solidFill>
                  <a:srgbClr val="0000FF"/>
                </a:solidFill>
              </a:rPr>
              <a:t>Row Buffer Locality Aware Caching Policies for Hybrid Memories</a:t>
            </a:r>
            <a:r>
              <a:rPr lang="en-US" sz="1200" dirty="0"/>
              <a:t>,” ICCD 2012.</a:t>
            </a:r>
          </a:p>
          <a:p>
            <a:pPr>
              <a:buClr>
                <a:srgbClr val="CC9900"/>
              </a:buClr>
              <a:buFont typeface="Wingdings" charset="0"/>
              <a:buChar char="n"/>
            </a:pPr>
            <a:r>
              <a:rPr lang="en-US" sz="1200" dirty="0" err="1"/>
              <a:t>Kultursay</a:t>
            </a:r>
            <a:r>
              <a:rPr lang="en-US" sz="1200" dirty="0"/>
              <a:t>+, “</a:t>
            </a:r>
            <a:r>
              <a:rPr lang="en-US" sz="1200" dirty="0">
                <a:solidFill>
                  <a:srgbClr val="0000FF"/>
                </a:solidFill>
              </a:rPr>
              <a:t>Evaluating STT-RAM as an Energy-Efficient Main Memory Alternative</a:t>
            </a:r>
            <a:r>
              <a:rPr lang="en-US" sz="1200" dirty="0"/>
              <a:t>,” ISPASS 2013. </a:t>
            </a:r>
          </a:p>
          <a:p>
            <a:pPr>
              <a:buClr>
                <a:srgbClr val="CC9900"/>
              </a:buClr>
              <a:buFont typeface="Wingdings" charset="0"/>
              <a:buChar char="n"/>
            </a:pPr>
            <a:r>
              <a:rPr lang="en-US" sz="1200" dirty="0"/>
              <a:t>Meza+, “</a:t>
            </a:r>
            <a:r>
              <a:rPr lang="en-US" sz="1200" dirty="0">
                <a:solidFill>
                  <a:srgbClr val="0000FF"/>
                </a:solidFill>
              </a:rPr>
              <a:t>A Case for Efficient Hardware-Software Cooperative Management of Storage and Memory</a:t>
            </a:r>
            <a:r>
              <a:rPr lang="en-US" sz="1200" dirty="0"/>
              <a:t>,” WEED 2013.</a:t>
            </a:r>
          </a:p>
          <a:p>
            <a:pPr>
              <a:buClr>
                <a:srgbClr val="CC9900"/>
              </a:buClr>
              <a:buFont typeface="Wingdings" charset="0"/>
              <a:buChar char="n"/>
            </a:pPr>
            <a:r>
              <a:rPr lang="en-US" sz="1200" dirty="0"/>
              <a:t>Lu+, “</a:t>
            </a:r>
            <a:r>
              <a:rPr lang="en-US" sz="1200" dirty="0">
                <a:solidFill>
                  <a:srgbClr val="0000FF"/>
                </a:solidFill>
              </a:rPr>
              <a:t>Loose Ordering Consistency for Persistent Memory</a:t>
            </a:r>
            <a:r>
              <a:rPr lang="en-US" sz="1200" dirty="0"/>
              <a:t>,” ICCD 2014.</a:t>
            </a:r>
          </a:p>
          <a:p>
            <a:pPr>
              <a:buClr>
                <a:srgbClr val="CC9900"/>
              </a:buClr>
              <a:buFont typeface="Wingdings" charset="0"/>
              <a:buChar char="n"/>
            </a:pPr>
            <a:r>
              <a:rPr lang="en-US" sz="1200" dirty="0"/>
              <a:t>Zhao+, “</a:t>
            </a:r>
            <a:r>
              <a:rPr lang="en-US" sz="1200" dirty="0">
                <a:solidFill>
                  <a:srgbClr val="0000FF"/>
                </a:solidFill>
              </a:rPr>
              <a:t>FIRM: Fair and High-Performance Memory Control for Persistent Memory Systems</a:t>
            </a:r>
            <a:r>
              <a:rPr lang="en-US" sz="1200" dirty="0"/>
              <a:t>,” MICRO 2014.</a:t>
            </a:r>
          </a:p>
          <a:p>
            <a:pPr>
              <a:buClr>
                <a:srgbClr val="CC9900"/>
              </a:buClr>
              <a:buFont typeface="Wingdings" charset="0"/>
              <a:buChar char="n"/>
            </a:pPr>
            <a:r>
              <a:rPr lang="en-US" sz="1200" dirty="0"/>
              <a:t>Yoon, Meza+, “</a:t>
            </a:r>
            <a:r>
              <a:rPr lang="en-US" sz="1200" dirty="0">
                <a:solidFill>
                  <a:srgbClr val="0000FF"/>
                </a:solidFill>
              </a:rPr>
              <a:t>Efficient Data Mapping and Buffering Techniques for Multi-Level Cell Phase-Change Memories</a:t>
            </a:r>
            <a:r>
              <a:rPr lang="en-US" sz="1200" dirty="0"/>
              <a:t>,” TACO 2014.</a:t>
            </a:r>
          </a:p>
          <a:p>
            <a:pPr>
              <a:buClr>
                <a:srgbClr val="CC9900"/>
              </a:buClr>
              <a:buFont typeface="Wingdings" charset="0"/>
              <a:buChar char="n"/>
            </a:pPr>
            <a:r>
              <a:rPr lang="en-US" sz="1200" dirty="0"/>
              <a:t>Ren+, “</a:t>
            </a:r>
            <a:r>
              <a:rPr lang="en-US" sz="1200" dirty="0">
                <a:solidFill>
                  <a:srgbClr val="0000FF"/>
                </a:solidFill>
              </a:rPr>
              <a:t>ThyNVM: Enabling Software-Transparent Crash Consistency in Persistent Memory Systems</a:t>
            </a:r>
            <a:r>
              <a:rPr lang="en-US" sz="1200" dirty="0"/>
              <a:t>,” MICRO 2015.</a:t>
            </a:r>
          </a:p>
          <a:p>
            <a:pPr>
              <a:buClr>
                <a:srgbClr val="CC9900"/>
              </a:buClr>
              <a:buFont typeface="Wingdings" charset="0"/>
              <a:buChar char="n"/>
            </a:pPr>
            <a:r>
              <a:rPr lang="en-US" sz="1200" dirty="0"/>
              <a:t>Chauhan+, “</a:t>
            </a:r>
            <a:r>
              <a:rPr lang="en-US" sz="1200" dirty="0" err="1">
                <a:solidFill>
                  <a:srgbClr val="0000FF"/>
                </a:solidFill>
              </a:rPr>
              <a:t>NVMove</a:t>
            </a:r>
            <a:r>
              <a:rPr lang="en-US" sz="1200" dirty="0">
                <a:solidFill>
                  <a:srgbClr val="0000FF"/>
                </a:solidFill>
              </a:rPr>
              <a:t>: Helping Programmers Move to Byte-Based Persistence</a:t>
            </a:r>
            <a:r>
              <a:rPr lang="en-US" sz="1200" dirty="0"/>
              <a:t>,” INFLOW 2016.</a:t>
            </a:r>
          </a:p>
          <a:p>
            <a:pPr>
              <a:buClr>
                <a:srgbClr val="CC9900"/>
              </a:buClr>
              <a:buFont typeface="Wingdings" charset="0"/>
              <a:buChar char="n"/>
            </a:pPr>
            <a:r>
              <a:rPr lang="en-US" sz="1200" dirty="0"/>
              <a:t>Li+, “</a:t>
            </a:r>
            <a:r>
              <a:rPr lang="en-US" sz="1200" dirty="0">
                <a:solidFill>
                  <a:srgbClr val="0000FF"/>
                </a:solidFill>
              </a:rPr>
              <a:t>Utility-Based Hybrid Memory Management</a:t>
            </a:r>
            <a:r>
              <a:rPr lang="en-US" sz="1200" dirty="0"/>
              <a:t>,” CLUSTER 2017.</a:t>
            </a:r>
          </a:p>
          <a:p>
            <a:pPr>
              <a:buClr>
                <a:srgbClr val="CC9900"/>
              </a:buClr>
              <a:buFont typeface="Wingdings" charset="0"/>
              <a:buChar char="n"/>
            </a:pPr>
            <a:r>
              <a:rPr lang="en-US" sz="1200" dirty="0"/>
              <a:t>Yu+, “</a:t>
            </a:r>
            <a:r>
              <a:rPr lang="en-US" sz="1200" dirty="0">
                <a:solidFill>
                  <a:srgbClr val="0000FF"/>
                </a:solidFill>
              </a:rPr>
              <a:t>Banshee: Bandwidth-Efficient DRAM Caching via Software/Hardware Cooperation</a:t>
            </a:r>
            <a:r>
              <a:rPr lang="en-US" sz="1200" dirty="0"/>
              <a:t>,” MICRO 2017.</a:t>
            </a:r>
          </a:p>
          <a:p>
            <a:pPr>
              <a:buClr>
                <a:srgbClr val="CC9900"/>
              </a:buClr>
              <a:buFont typeface="Wingdings" charset="0"/>
              <a:buChar char="n"/>
            </a:pPr>
            <a:r>
              <a:rPr lang="en-US" sz="1200" dirty="0" err="1"/>
              <a:t>Tavakkol</a:t>
            </a:r>
            <a:r>
              <a:rPr lang="en-US" sz="1200" dirty="0"/>
              <a:t>+, “</a:t>
            </a:r>
            <a:r>
              <a:rPr lang="en-US" sz="1200" dirty="0" err="1">
                <a:solidFill>
                  <a:srgbClr val="0000FF"/>
                </a:solidFill>
              </a:rPr>
              <a:t>MQSim</a:t>
            </a:r>
            <a:r>
              <a:rPr lang="en-US" sz="1200" dirty="0">
                <a:solidFill>
                  <a:srgbClr val="0000FF"/>
                </a:solidFill>
              </a:rPr>
              <a:t>: A Framework for Enabling Realistic Studies of Modern Multi-Queue SSD Devices</a:t>
            </a:r>
            <a:r>
              <a:rPr lang="en-US" sz="1200" dirty="0"/>
              <a:t>,” FAST 2018. </a:t>
            </a:r>
          </a:p>
          <a:p>
            <a:pPr>
              <a:buClr>
                <a:srgbClr val="CC9900"/>
              </a:buClr>
              <a:buFont typeface="Wingdings" charset="0"/>
              <a:buChar char="n"/>
            </a:pPr>
            <a:r>
              <a:rPr lang="en-US" sz="1200" dirty="0" err="1"/>
              <a:t>Tavakkol</a:t>
            </a:r>
            <a:r>
              <a:rPr lang="en-US" sz="1200" dirty="0"/>
              <a:t>+, “</a:t>
            </a:r>
            <a:r>
              <a:rPr lang="en-US" sz="1200" dirty="0">
                <a:solidFill>
                  <a:srgbClr val="0000FF"/>
                </a:solidFill>
              </a:rPr>
              <a:t>FLIN: Enabling Fairness and Enhancing Performance in Modern </a:t>
            </a:r>
            <a:r>
              <a:rPr lang="en-US" sz="1200" dirty="0" err="1">
                <a:solidFill>
                  <a:srgbClr val="0000FF"/>
                </a:solidFill>
              </a:rPr>
              <a:t>NVMe</a:t>
            </a:r>
            <a:r>
              <a:rPr lang="en-US" sz="1200" dirty="0">
                <a:solidFill>
                  <a:srgbClr val="0000FF"/>
                </a:solidFill>
              </a:rPr>
              <a:t> Solid State Drives</a:t>
            </a:r>
            <a:r>
              <a:rPr lang="en-US" sz="1200" dirty="0"/>
              <a:t>,” ISCA 2018.</a:t>
            </a:r>
          </a:p>
          <a:p>
            <a:pPr>
              <a:buClr>
                <a:srgbClr val="CC9900"/>
              </a:buClr>
              <a:buFont typeface="Wingdings" charset="0"/>
              <a:buChar char="n"/>
            </a:pPr>
            <a:r>
              <a:rPr lang="en-US" sz="1200" dirty="0" err="1"/>
              <a:t>Sadrosadati</a:t>
            </a:r>
            <a:r>
              <a:rPr lang="en-US" sz="1200" dirty="0"/>
              <a:t>+. “</a:t>
            </a:r>
            <a:r>
              <a:rPr lang="en-US" sz="1200" dirty="0">
                <a:solidFill>
                  <a:srgbClr val="0000FF"/>
                </a:solidFill>
              </a:rPr>
              <a:t>LTRF: Enabling High-Capacity Register Files for GPUs via Hardware/Software Cooperative Register Prefetching</a:t>
            </a:r>
            <a:r>
              <a:rPr lang="en-US" sz="1200" dirty="0"/>
              <a:t>,” ASPLOS 2018.</a:t>
            </a:r>
            <a:br>
              <a:rPr lang="en-US" sz="1200" dirty="0"/>
            </a:br>
            <a:endParaRPr lang="en-US" sz="1200" dirty="0"/>
          </a:p>
          <a:p>
            <a:pPr>
              <a:buClr>
                <a:srgbClr val="CC9900"/>
              </a:buClr>
              <a:buFont typeface="Wingdings" charset="0"/>
              <a:buChar char="n"/>
            </a:pPr>
            <a:endParaRPr lang="en-US" sz="1200" dirty="0"/>
          </a:p>
          <a:p>
            <a:pPr>
              <a:buClr>
                <a:srgbClr val="CC9900"/>
              </a:buClr>
              <a:buFont typeface="Wingdings" charset="0"/>
              <a:buChar char="n"/>
            </a:pPr>
            <a:endParaRPr lang="en-US" sz="2000" dirty="0"/>
          </a:p>
          <a:p>
            <a:pPr lvl="0">
              <a:buClr>
                <a:srgbClr val="CC9900"/>
              </a:buClr>
              <a:buFont typeface="Wingdings" charset="0"/>
              <a:buChar char="n"/>
            </a:pPr>
            <a:endParaRPr lang="en-US" sz="2000" dirty="0">
              <a:solidFill>
                <a:srgbClr val="000000"/>
              </a:solidFill>
              <a:latin typeface="Tahoma" charset="0"/>
              <a:ea typeface="ＭＳ Ｐゴシック" charset="0"/>
              <a:cs typeface="ＭＳ Ｐゴシック" charset="0"/>
            </a:endParaRPr>
          </a:p>
          <a:p>
            <a:pPr eaLnBrk="1" hangingPunct="1"/>
            <a:endParaRPr lang="en-US" dirty="0">
              <a:solidFill>
                <a:srgbClr val="0000FF"/>
              </a:solidFill>
              <a:latin typeface="Tahoma" charset="0"/>
              <a:ea typeface="ＭＳ Ｐゴシック" charset="0"/>
              <a:cs typeface="ＭＳ Ｐゴシック" charset="0"/>
            </a:endParaRP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5999534" indent="-35999534"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130" eaLnBrk="0" fontAlgn="base" hangingPunct="0">
              <a:spcBef>
                <a:spcPct val="0"/>
              </a:spcBef>
              <a:spcAft>
                <a:spcPct val="0"/>
              </a:spcAft>
              <a:defRPr sz="2400">
                <a:solidFill>
                  <a:schemeClr val="tx1"/>
                </a:solidFill>
                <a:latin typeface="Arial" charset="0"/>
                <a:ea typeface="ＭＳ Ｐゴシック" charset="0"/>
              </a:defRPr>
            </a:lvl6pPr>
            <a:lvl7pPr marL="914259" eaLnBrk="0" fontAlgn="base" hangingPunct="0">
              <a:spcBef>
                <a:spcPct val="0"/>
              </a:spcBef>
              <a:spcAft>
                <a:spcPct val="0"/>
              </a:spcAft>
              <a:defRPr sz="2400">
                <a:solidFill>
                  <a:schemeClr val="tx1"/>
                </a:solidFill>
                <a:latin typeface="Arial" charset="0"/>
                <a:ea typeface="ＭＳ Ｐゴシック" charset="0"/>
              </a:defRPr>
            </a:lvl7pPr>
            <a:lvl8pPr marL="1371390" eaLnBrk="0" fontAlgn="base" hangingPunct="0">
              <a:spcBef>
                <a:spcPct val="0"/>
              </a:spcBef>
              <a:spcAft>
                <a:spcPct val="0"/>
              </a:spcAft>
              <a:defRPr sz="2400">
                <a:solidFill>
                  <a:schemeClr val="tx1"/>
                </a:solidFill>
                <a:latin typeface="Arial" charset="0"/>
                <a:ea typeface="ＭＳ Ｐゴシック" charset="0"/>
              </a:defRPr>
            </a:lvl8pPr>
            <a:lvl9pPr marL="1828519"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E44939-9186-2D4D-AFEC-3982F1727CB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9923643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71538"/>
            <a:ext cx="9144000" cy="4538662"/>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p:txBody>
      </p:sp>
      <p:sp>
        <p:nvSpPr>
          <p:cNvPr id="532482" name="Title 1"/>
          <p:cNvSpPr>
            <a:spLocks noGrp="1"/>
          </p:cNvSpPr>
          <p:nvPr>
            <p:ph type="title"/>
          </p:nvPr>
        </p:nvSpPr>
        <p:spPr>
          <a:xfrm>
            <a:off x="228600" y="-155575"/>
            <a:ext cx="9144000" cy="1143000"/>
          </a:xfrm>
        </p:spPr>
        <p:txBody>
          <a:bodyPr/>
          <a:lstStyle/>
          <a:p>
            <a:r>
              <a:rPr lang="en-US" b="1">
                <a:latin typeface="Calibri" charset="0"/>
                <a:cs typeface="Charter Black" charset="0"/>
              </a:rPr>
              <a:t>TWO-LEVEL STORAGE MODEL</a:t>
            </a:r>
          </a:p>
        </p:txBody>
      </p:sp>
      <p:sp>
        <p:nvSpPr>
          <p:cNvPr id="18" name="Rectangle 17"/>
          <p:cNvSpPr/>
          <p:nvPr/>
        </p:nvSpPr>
        <p:spPr>
          <a:xfrm>
            <a:off x="733425" y="871538"/>
            <a:ext cx="3124200" cy="4386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3600" b="1" dirty="0">
              <a:solidFill>
                <a:srgbClr val="FF0000"/>
              </a:solidFill>
            </a:endParaRPr>
          </a:p>
        </p:txBody>
      </p:sp>
      <p:sp>
        <p:nvSpPr>
          <p:cNvPr id="38" name="Rectangle 37"/>
          <p:cNvSpPr/>
          <p:nvPr/>
        </p:nvSpPr>
        <p:spPr>
          <a:xfrm>
            <a:off x="0" y="2138363"/>
            <a:ext cx="9144000" cy="1366837"/>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39" name="Rectangle 38"/>
          <p:cNvSpPr/>
          <p:nvPr/>
        </p:nvSpPr>
        <p:spPr>
          <a:xfrm>
            <a:off x="0" y="3657600"/>
            <a:ext cx="9144000" cy="1366838"/>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b="1" dirty="0">
              <a:solidFill>
                <a:prstClr val="white"/>
              </a:solidFill>
            </a:endParaRPr>
          </a:p>
        </p:txBody>
      </p:sp>
      <p:pic>
        <p:nvPicPr>
          <p:cNvPr id="7" name="Picture 6" descr="24342616_s.jp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647612" y="2137766"/>
            <a:ext cx="2314788" cy="1543192"/>
          </a:xfrm>
          <a:prstGeom prst="rect">
            <a:avLst/>
          </a:prstGeom>
        </p:spPr>
      </p:pic>
      <p:pic>
        <p:nvPicPr>
          <p:cNvPr id="53248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73313" y="3890963"/>
            <a:ext cx="9525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365612" y="960438"/>
            <a:ext cx="9525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2841625" y="1911350"/>
            <a:ext cx="0" cy="593725"/>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2841625" y="3276600"/>
            <a:ext cx="0" cy="593725"/>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885613" y="1066800"/>
            <a:ext cx="841248" cy="762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CPU</a:t>
            </a:r>
          </a:p>
        </p:txBody>
      </p:sp>
      <p:sp>
        <p:nvSpPr>
          <p:cNvPr id="34" name="Rounded Rectangle 33"/>
          <p:cNvSpPr/>
          <p:nvPr/>
        </p:nvSpPr>
        <p:spPr>
          <a:xfrm>
            <a:off x="885610" y="2133600"/>
            <a:ext cx="841248" cy="1389888"/>
          </a:xfrm>
          <a:prstGeom prst="round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MEMORY</a:t>
            </a:r>
          </a:p>
        </p:txBody>
      </p:sp>
      <p:sp>
        <p:nvSpPr>
          <p:cNvPr id="35" name="Rounded Rectangle 34"/>
          <p:cNvSpPr/>
          <p:nvPr/>
        </p:nvSpPr>
        <p:spPr>
          <a:xfrm>
            <a:off x="885612" y="3657601"/>
            <a:ext cx="841248" cy="1371599"/>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STORAGE</a:t>
            </a:r>
          </a:p>
        </p:txBody>
      </p:sp>
      <p:sp>
        <p:nvSpPr>
          <p:cNvPr id="41" name="Rounded Rectangle 40"/>
          <p:cNvSpPr/>
          <p:nvPr/>
        </p:nvSpPr>
        <p:spPr>
          <a:xfrm>
            <a:off x="6324600" y="1981200"/>
            <a:ext cx="2667000" cy="52863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VOLATILE</a:t>
            </a:r>
          </a:p>
        </p:txBody>
      </p:sp>
      <p:sp>
        <p:nvSpPr>
          <p:cNvPr id="42" name="Rounded Rectangle 41"/>
          <p:cNvSpPr/>
          <p:nvPr/>
        </p:nvSpPr>
        <p:spPr>
          <a:xfrm>
            <a:off x="6324600" y="25098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FAST</a:t>
            </a:r>
          </a:p>
        </p:txBody>
      </p:sp>
      <p:sp>
        <p:nvSpPr>
          <p:cNvPr id="43" name="Rounded Rectangle 42"/>
          <p:cNvSpPr/>
          <p:nvPr/>
        </p:nvSpPr>
        <p:spPr>
          <a:xfrm>
            <a:off x="6324600" y="30432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BYTE ADDR</a:t>
            </a:r>
          </a:p>
        </p:txBody>
      </p:sp>
      <p:sp>
        <p:nvSpPr>
          <p:cNvPr id="44" name="Rounded Rectangle 43"/>
          <p:cNvSpPr/>
          <p:nvPr/>
        </p:nvSpPr>
        <p:spPr>
          <a:xfrm>
            <a:off x="6324600" y="3657600"/>
            <a:ext cx="2667000" cy="52863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NONVOLATILE</a:t>
            </a:r>
          </a:p>
        </p:txBody>
      </p:sp>
      <p:sp>
        <p:nvSpPr>
          <p:cNvPr id="45" name="Rounded Rectangle 44"/>
          <p:cNvSpPr/>
          <p:nvPr/>
        </p:nvSpPr>
        <p:spPr>
          <a:xfrm>
            <a:off x="6324600" y="41862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SLOW</a:t>
            </a:r>
          </a:p>
        </p:txBody>
      </p:sp>
      <p:sp>
        <p:nvSpPr>
          <p:cNvPr id="46" name="Rounded Rectangle 45"/>
          <p:cNvSpPr/>
          <p:nvPr/>
        </p:nvSpPr>
        <p:spPr>
          <a:xfrm>
            <a:off x="6324600" y="47196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BLOCK ADDR</a:t>
            </a:r>
          </a:p>
        </p:txBody>
      </p:sp>
      <p:sp>
        <p:nvSpPr>
          <p:cNvPr id="47" name="TextBox 46"/>
          <p:cNvSpPr txBox="1"/>
          <p:nvPr/>
        </p:nvSpPr>
        <p:spPr>
          <a:xfrm>
            <a:off x="2895600" y="1868488"/>
            <a:ext cx="1204913" cy="646112"/>
          </a:xfrm>
          <a:prstGeom prst="rect">
            <a:avLst/>
          </a:prstGeom>
          <a:noFill/>
        </p:spPr>
        <p:txBody>
          <a:bodyPr wrap="none">
            <a:spAutoFit/>
          </a:bodyPr>
          <a:lstStyle/>
          <a:p>
            <a:pPr defTabSz="457200" eaLnBrk="1" fontAlgn="auto" hangingPunct="1">
              <a:spcBef>
                <a:spcPts val="0"/>
              </a:spcBef>
              <a:spcAft>
                <a:spcPts val="0"/>
              </a:spcAft>
              <a:defRPr/>
            </a:pPr>
            <a:r>
              <a:rPr lang="en-US" sz="3600" b="1" dirty="0">
                <a:solidFill>
                  <a:srgbClr val="800000"/>
                </a:solidFill>
                <a:latin typeface="Calibri"/>
                <a:ea typeface="ＭＳ Ｐゴシック" charset="0"/>
                <a:cs typeface="ＭＳ Ｐゴシック" charset="0"/>
              </a:rPr>
              <a:t>Ld/St</a:t>
            </a:r>
          </a:p>
        </p:txBody>
      </p:sp>
      <p:sp>
        <p:nvSpPr>
          <p:cNvPr id="48" name="TextBox 47"/>
          <p:cNvSpPr txBox="1"/>
          <p:nvPr/>
        </p:nvSpPr>
        <p:spPr>
          <a:xfrm>
            <a:off x="2971800" y="3295650"/>
            <a:ext cx="939800" cy="895350"/>
          </a:xfrm>
          <a:prstGeom prst="rect">
            <a:avLst/>
          </a:prstGeom>
          <a:noFill/>
        </p:spPr>
        <p:txBody>
          <a:bodyPr wrap="none">
            <a:spAutoFit/>
          </a:bodyPr>
          <a:lstStyle/>
          <a:p>
            <a:pPr algn="ctr" defTabSz="457200" eaLnBrk="1" fontAlgn="auto" hangingPunct="1">
              <a:lnSpc>
                <a:spcPct val="70000"/>
              </a:lnSpc>
              <a:spcBef>
                <a:spcPts val="0"/>
              </a:spcBef>
              <a:spcAft>
                <a:spcPts val="0"/>
              </a:spcAft>
              <a:defRPr/>
            </a:pPr>
            <a:r>
              <a:rPr lang="en-US" sz="3600" b="1" dirty="0">
                <a:solidFill>
                  <a:srgbClr val="800000"/>
                </a:solidFill>
                <a:latin typeface="Calibri"/>
                <a:ea typeface="ＭＳ Ｐゴシック" charset="0"/>
                <a:cs typeface="ＭＳ Ｐゴシック" charset="0"/>
              </a:rPr>
              <a:t>FILE </a:t>
            </a:r>
          </a:p>
          <a:p>
            <a:pPr algn="ctr" defTabSz="457200" eaLnBrk="1" fontAlgn="auto" hangingPunct="1">
              <a:lnSpc>
                <a:spcPct val="70000"/>
              </a:lnSpc>
              <a:spcBef>
                <a:spcPts val="0"/>
              </a:spcBef>
              <a:spcAft>
                <a:spcPts val="0"/>
              </a:spcAft>
              <a:defRPr/>
            </a:pPr>
            <a:r>
              <a:rPr lang="en-US" sz="3600" b="1" dirty="0">
                <a:solidFill>
                  <a:srgbClr val="800000"/>
                </a:solidFill>
                <a:latin typeface="Calibri"/>
                <a:ea typeface="ＭＳ Ｐゴシック" charset="0"/>
                <a:cs typeface="ＭＳ Ｐゴシック" charset="0"/>
              </a:rPr>
              <a:t>I/O</a:t>
            </a:r>
          </a:p>
        </p:txBody>
      </p:sp>
      <p:sp>
        <p:nvSpPr>
          <p:cNvPr id="30" name="Rectangle 29"/>
          <p:cNvSpPr/>
          <p:nvPr/>
        </p:nvSpPr>
        <p:spPr>
          <a:xfrm>
            <a:off x="2344738" y="2906713"/>
            <a:ext cx="1008062" cy="461962"/>
          </a:xfrm>
          <a:prstGeom prst="rect">
            <a:avLst/>
          </a:prstGeom>
        </p:spPr>
        <p:txBody>
          <a:bodyPr wrap="none">
            <a:spAutoFit/>
          </a:bodyPr>
          <a:lstStyle/>
          <a:p>
            <a:pPr defTabSz="457200" eaLnBrk="1" fontAlgn="auto" hangingPunct="1">
              <a:spcBef>
                <a:spcPts val="0"/>
              </a:spcBef>
              <a:spcAft>
                <a:spcPts val="0"/>
              </a:spcAft>
              <a:defRPr/>
            </a:pPr>
            <a:r>
              <a:rPr lang="en-US" sz="2400" b="1" dirty="0">
                <a:solidFill>
                  <a:srgbClr val="FFFFFF"/>
                </a:solidFill>
                <a:latin typeface="Calibri"/>
                <a:ea typeface="ＭＳ Ｐゴシック" charset="0"/>
                <a:cs typeface="ＭＳ Ｐゴシック" charset="0"/>
              </a:rPr>
              <a:t>DRAM</a:t>
            </a:r>
          </a:p>
        </p:txBody>
      </p:sp>
      <p:sp>
        <p:nvSpPr>
          <p:cNvPr id="532503"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78A6097-43B5-5645-8DF2-0909C4502255}" type="slidenum">
              <a:rPr lang="en-US" sz="1200">
                <a:solidFill>
                  <a:srgbClr val="898989"/>
                </a:solidFill>
                <a:latin typeface="Calibri" charset="0"/>
              </a:rPr>
              <a:pPr eaLnBrk="1" hangingPunct="1"/>
              <a:t>70</a:t>
            </a:fld>
            <a:endParaRPr lang="en-US" sz="1200">
              <a:solidFill>
                <a:srgbClr val="898989"/>
              </a:solidFill>
              <a:latin typeface="Calibri" charset="0"/>
            </a:endParaRPr>
          </a:p>
        </p:txBody>
      </p:sp>
    </p:spTree>
    <p:extLst>
      <p:ext uri="{BB962C8B-B14F-4D97-AF65-F5344CB8AC3E}">
        <p14:creationId xmlns:p14="http://schemas.microsoft.com/office/powerpoint/2010/main" val="10004332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1" grpId="0" animBg="1"/>
      <p:bldP spid="42" grpId="0" animBg="1"/>
      <p:bldP spid="43" grpId="0" animBg="1"/>
      <p:bldP spid="44" grpId="0" animBg="1"/>
      <p:bldP spid="45" grpId="0" animBg="1"/>
      <p:bldP spid="4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71538"/>
            <a:ext cx="9144000" cy="4538662"/>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p:txBody>
      </p:sp>
      <p:sp>
        <p:nvSpPr>
          <p:cNvPr id="533506" name="Title 1"/>
          <p:cNvSpPr>
            <a:spLocks noGrp="1"/>
          </p:cNvSpPr>
          <p:nvPr>
            <p:ph type="title"/>
          </p:nvPr>
        </p:nvSpPr>
        <p:spPr>
          <a:xfrm>
            <a:off x="228600" y="-155575"/>
            <a:ext cx="9144000" cy="1143000"/>
          </a:xfrm>
        </p:spPr>
        <p:txBody>
          <a:bodyPr/>
          <a:lstStyle/>
          <a:p>
            <a:r>
              <a:rPr lang="en-US" b="1">
                <a:latin typeface="Calibri" charset="0"/>
                <a:cs typeface="Charter Black" charset="0"/>
              </a:rPr>
              <a:t>TWO-LEVEL STORAGE MODEL</a:t>
            </a:r>
          </a:p>
        </p:txBody>
      </p:sp>
      <p:sp>
        <p:nvSpPr>
          <p:cNvPr id="18" name="Rectangle 17"/>
          <p:cNvSpPr/>
          <p:nvPr/>
        </p:nvSpPr>
        <p:spPr>
          <a:xfrm>
            <a:off x="733425" y="871538"/>
            <a:ext cx="3124200" cy="4386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3600" b="1" dirty="0">
              <a:solidFill>
                <a:srgbClr val="FF0000"/>
              </a:solidFill>
            </a:endParaRPr>
          </a:p>
        </p:txBody>
      </p:sp>
      <p:sp>
        <p:nvSpPr>
          <p:cNvPr id="29" name="Rectangle 28"/>
          <p:cNvSpPr/>
          <p:nvPr/>
        </p:nvSpPr>
        <p:spPr>
          <a:xfrm>
            <a:off x="0" y="2743200"/>
            <a:ext cx="9144000" cy="1366838"/>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b="1" dirty="0">
              <a:solidFill>
                <a:prstClr val="white"/>
              </a:solidFill>
            </a:endParaRPr>
          </a:p>
        </p:txBody>
      </p:sp>
      <p:pic>
        <p:nvPicPr>
          <p:cNvPr id="7" name="Picture 6" descr="24342616_s.jp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647612" y="2137766"/>
            <a:ext cx="2314788" cy="1543192"/>
          </a:xfrm>
          <a:prstGeom prst="rect">
            <a:avLst/>
          </a:prstGeom>
        </p:spPr>
      </p:pic>
      <p:pic>
        <p:nvPicPr>
          <p:cNvPr id="53351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73313" y="3890963"/>
            <a:ext cx="9525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365612" y="960438"/>
            <a:ext cx="9525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Straight Arrow Connector 11"/>
          <p:cNvCxnSpPr/>
          <p:nvPr/>
        </p:nvCxnSpPr>
        <p:spPr>
          <a:xfrm>
            <a:off x="2841625" y="1911350"/>
            <a:ext cx="0" cy="593725"/>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2841625" y="3276600"/>
            <a:ext cx="0" cy="593725"/>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885613" y="1066800"/>
            <a:ext cx="841248" cy="762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CPU</a:t>
            </a:r>
          </a:p>
        </p:txBody>
      </p:sp>
      <p:sp>
        <p:nvSpPr>
          <p:cNvPr id="34" name="Rounded Rectangle 33"/>
          <p:cNvSpPr/>
          <p:nvPr/>
        </p:nvSpPr>
        <p:spPr>
          <a:xfrm>
            <a:off x="885610" y="2133600"/>
            <a:ext cx="841248" cy="1389888"/>
          </a:xfrm>
          <a:prstGeom prst="round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MEMORY</a:t>
            </a:r>
          </a:p>
        </p:txBody>
      </p:sp>
      <p:sp>
        <p:nvSpPr>
          <p:cNvPr id="35" name="Rounded Rectangle 34"/>
          <p:cNvSpPr/>
          <p:nvPr/>
        </p:nvSpPr>
        <p:spPr>
          <a:xfrm>
            <a:off x="885612" y="3657601"/>
            <a:ext cx="841248" cy="1371599"/>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STORAGE</a:t>
            </a:r>
          </a:p>
        </p:txBody>
      </p:sp>
      <p:sp>
        <p:nvSpPr>
          <p:cNvPr id="41" name="Rounded Rectangle 40"/>
          <p:cNvSpPr/>
          <p:nvPr/>
        </p:nvSpPr>
        <p:spPr>
          <a:xfrm>
            <a:off x="6324600" y="1981200"/>
            <a:ext cx="2667000" cy="52863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VOLATILE</a:t>
            </a:r>
          </a:p>
        </p:txBody>
      </p:sp>
      <p:sp>
        <p:nvSpPr>
          <p:cNvPr id="42" name="Rounded Rectangle 41"/>
          <p:cNvSpPr/>
          <p:nvPr/>
        </p:nvSpPr>
        <p:spPr>
          <a:xfrm>
            <a:off x="6324600" y="25098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FAST</a:t>
            </a:r>
          </a:p>
        </p:txBody>
      </p:sp>
      <p:sp>
        <p:nvSpPr>
          <p:cNvPr id="43" name="Rounded Rectangle 42"/>
          <p:cNvSpPr/>
          <p:nvPr/>
        </p:nvSpPr>
        <p:spPr>
          <a:xfrm>
            <a:off x="6324600" y="30432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BYTE ADDR</a:t>
            </a:r>
          </a:p>
        </p:txBody>
      </p:sp>
      <p:sp>
        <p:nvSpPr>
          <p:cNvPr id="44" name="Rounded Rectangle 43"/>
          <p:cNvSpPr/>
          <p:nvPr/>
        </p:nvSpPr>
        <p:spPr>
          <a:xfrm>
            <a:off x="6324600" y="3657600"/>
            <a:ext cx="2667000" cy="52863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NONVOLATILE</a:t>
            </a:r>
          </a:p>
        </p:txBody>
      </p:sp>
      <p:sp>
        <p:nvSpPr>
          <p:cNvPr id="45" name="Rounded Rectangle 44"/>
          <p:cNvSpPr/>
          <p:nvPr/>
        </p:nvSpPr>
        <p:spPr>
          <a:xfrm>
            <a:off x="6324600" y="41862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SLOW</a:t>
            </a:r>
          </a:p>
        </p:txBody>
      </p:sp>
      <p:sp>
        <p:nvSpPr>
          <p:cNvPr id="46" name="Rounded Rectangle 45"/>
          <p:cNvSpPr/>
          <p:nvPr/>
        </p:nvSpPr>
        <p:spPr>
          <a:xfrm>
            <a:off x="6324600" y="47196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BLOCK ADDR</a:t>
            </a:r>
          </a:p>
        </p:txBody>
      </p:sp>
      <p:sp>
        <p:nvSpPr>
          <p:cNvPr id="47" name="TextBox 46"/>
          <p:cNvSpPr txBox="1"/>
          <p:nvPr/>
        </p:nvSpPr>
        <p:spPr>
          <a:xfrm>
            <a:off x="2895600" y="1868488"/>
            <a:ext cx="1204913" cy="646112"/>
          </a:xfrm>
          <a:prstGeom prst="rect">
            <a:avLst/>
          </a:prstGeom>
          <a:noFill/>
        </p:spPr>
        <p:txBody>
          <a:bodyPr wrap="none">
            <a:spAutoFit/>
          </a:bodyPr>
          <a:lstStyle/>
          <a:p>
            <a:pPr defTabSz="457200" eaLnBrk="1" fontAlgn="auto" hangingPunct="1">
              <a:spcBef>
                <a:spcPts val="0"/>
              </a:spcBef>
              <a:spcAft>
                <a:spcPts val="0"/>
              </a:spcAft>
              <a:defRPr/>
            </a:pPr>
            <a:r>
              <a:rPr lang="en-US" sz="3600" b="1" dirty="0">
                <a:solidFill>
                  <a:srgbClr val="800000"/>
                </a:solidFill>
                <a:latin typeface="Calibri"/>
                <a:ea typeface="ＭＳ Ｐゴシック" charset="0"/>
                <a:cs typeface="ＭＳ Ｐゴシック" charset="0"/>
              </a:rPr>
              <a:t>Ld/St</a:t>
            </a:r>
          </a:p>
        </p:txBody>
      </p:sp>
      <p:sp>
        <p:nvSpPr>
          <p:cNvPr id="48" name="TextBox 47"/>
          <p:cNvSpPr txBox="1"/>
          <p:nvPr/>
        </p:nvSpPr>
        <p:spPr>
          <a:xfrm>
            <a:off x="2971800" y="3295650"/>
            <a:ext cx="939800" cy="895350"/>
          </a:xfrm>
          <a:prstGeom prst="rect">
            <a:avLst/>
          </a:prstGeom>
          <a:noFill/>
        </p:spPr>
        <p:txBody>
          <a:bodyPr wrap="none">
            <a:spAutoFit/>
          </a:bodyPr>
          <a:lstStyle/>
          <a:p>
            <a:pPr algn="ctr" defTabSz="457200" eaLnBrk="1" fontAlgn="auto" hangingPunct="1">
              <a:lnSpc>
                <a:spcPct val="70000"/>
              </a:lnSpc>
              <a:spcBef>
                <a:spcPts val="0"/>
              </a:spcBef>
              <a:spcAft>
                <a:spcPts val="0"/>
              </a:spcAft>
              <a:defRPr/>
            </a:pPr>
            <a:r>
              <a:rPr lang="en-US" sz="3600" b="1" dirty="0">
                <a:solidFill>
                  <a:srgbClr val="800000"/>
                </a:solidFill>
                <a:latin typeface="Calibri"/>
                <a:ea typeface="ＭＳ Ｐゴシック" charset="0"/>
                <a:cs typeface="ＭＳ Ｐゴシック" charset="0"/>
              </a:rPr>
              <a:t>FILE </a:t>
            </a:r>
          </a:p>
          <a:p>
            <a:pPr algn="ctr" defTabSz="457200" eaLnBrk="1" fontAlgn="auto" hangingPunct="1">
              <a:lnSpc>
                <a:spcPct val="70000"/>
              </a:lnSpc>
              <a:spcBef>
                <a:spcPts val="0"/>
              </a:spcBef>
              <a:spcAft>
                <a:spcPts val="0"/>
              </a:spcAft>
              <a:defRPr/>
            </a:pPr>
            <a:r>
              <a:rPr lang="en-US" sz="3600" b="1" dirty="0">
                <a:solidFill>
                  <a:srgbClr val="800000"/>
                </a:solidFill>
                <a:latin typeface="Calibri"/>
                <a:ea typeface="ＭＳ Ｐゴシック" charset="0"/>
                <a:cs typeface="ＭＳ Ｐゴシック" charset="0"/>
              </a:rPr>
              <a:t>I/O</a:t>
            </a:r>
          </a:p>
        </p:txBody>
      </p:sp>
      <p:sp>
        <p:nvSpPr>
          <p:cNvPr id="30" name="Rectangle 29"/>
          <p:cNvSpPr/>
          <p:nvPr/>
        </p:nvSpPr>
        <p:spPr>
          <a:xfrm>
            <a:off x="2344738" y="2906713"/>
            <a:ext cx="1008062" cy="461962"/>
          </a:xfrm>
          <a:prstGeom prst="rect">
            <a:avLst/>
          </a:prstGeom>
        </p:spPr>
        <p:txBody>
          <a:bodyPr wrap="none">
            <a:spAutoFit/>
          </a:bodyPr>
          <a:lstStyle/>
          <a:p>
            <a:pPr defTabSz="457200" eaLnBrk="1" fontAlgn="auto" hangingPunct="1">
              <a:spcBef>
                <a:spcPts val="0"/>
              </a:spcBef>
              <a:spcAft>
                <a:spcPts val="0"/>
              </a:spcAft>
              <a:defRPr/>
            </a:pPr>
            <a:r>
              <a:rPr lang="en-US" sz="2400" b="1" dirty="0">
                <a:solidFill>
                  <a:srgbClr val="FFFFFF"/>
                </a:solidFill>
                <a:latin typeface="Calibri"/>
                <a:ea typeface="ＭＳ Ｐゴシック" charset="0"/>
                <a:cs typeface="ＭＳ Ｐゴシック" charset="0"/>
              </a:rPr>
              <a:t>DRAM</a:t>
            </a:r>
          </a:p>
        </p:txBody>
      </p:sp>
      <p:sp>
        <p:nvSpPr>
          <p:cNvPr id="533526"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C1A72E8-9CA4-B740-BA28-1FD1F683185C}" type="slidenum">
              <a:rPr lang="en-US" sz="1200">
                <a:solidFill>
                  <a:srgbClr val="898989"/>
                </a:solidFill>
                <a:latin typeface="Calibri" charset="0"/>
              </a:rPr>
              <a:pPr eaLnBrk="1" hangingPunct="1"/>
              <a:t>71</a:t>
            </a:fld>
            <a:endParaRPr lang="en-US" sz="1200">
              <a:solidFill>
                <a:srgbClr val="898989"/>
              </a:solidFill>
              <a:latin typeface="Calibri" charset="0"/>
            </a:endParaRPr>
          </a:p>
        </p:txBody>
      </p:sp>
      <p:pic>
        <p:nvPicPr>
          <p:cNvPr id="533527" name="Picture 4" descr="24342616_s.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29050" y="2514600"/>
            <a:ext cx="2343150" cy="156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3528" name="TextBox 8"/>
          <p:cNvSpPr txBox="1">
            <a:spLocks noChangeArrowheads="1"/>
          </p:cNvSpPr>
          <p:nvPr/>
        </p:nvSpPr>
        <p:spPr bwMode="auto">
          <a:xfrm>
            <a:off x="3505200" y="3652838"/>
            <a:ext cx="31051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b="1">
                <a:solidFill>
                  <a:srgbClr val="000000"/>
                </a:solidFill>
              </a:rPr>
              <a:t>PCM, STT-RAM</a:t>
            </a:r>
          </a:p>
        </p:txBody>
      </p:sp>
      <p:sp>
        <p:nvSpPr>
          <p:cNvPr id="27" name="Rectangle 26"/>
          <p:cNvSpPr/>
          <p:nvPr/>
        </p:nvSpPr>
        <p:spPr>
          <a:xfrm>
            <a:off x="4648200" y="3200400"/>
            <a:ext cx="838200" cy="461963"/>
          </a:xfrm>
          <a:prstGeom prst="rect">
            <a:avLst/>
          </a:prstGeom>
        </p:spPr>
        <p:txBody>
          <a:bodyPr wrap="none">
            <a:spAutoFit/>
          </a:bodyPr>
          <a:lstStyle/>
          <a:p>
            <a:pPr defTabSz="457200" eaLnBrk="1" fontAlgn="auto" hangingPunct="1">
              <a:spcBef>
                <a:spcPts val="0"/>
              </a:spcBef>
              <a:spcAft>
                <a:spcPts val="0"/>
              </a:spcAft>
              <a:defRPr/>
            </a:pPr>
            <a:r>
              <a:rPr lang="en-US" sz="2400" b="1" dirty="0">
                <a:solidFill>
                  <a:srgbClr val="FFFFFF"/>
                </a:solidFill>
                <a:latin typeface="Calibri"/>
                <a:ea typeface="ＭＳ Ｐゴシック" charset="0"/>
                <a:cs typeface="ＭＳ Ｐゴシック" charset="0"/>
              </a:rPr>
              <a:t>NVM</a:t>
            </a:r>
          </a:p>
        </p:txBody>
      </p:sp>
      <p:sp>
        <p:nvSpPr>
          <p:cNvPr id="3" name="Rounded Rectangle 2"/>
          <p:cNvSpPr/>
          <p:nvPr/>
        </p:nvSpPr>
        <p:spPr>
          <a:xfrm>
            <a:off x="6019800" y="2505075"/>
            <a:ext cx="3124200" cy="1685925"/>
          </a:xfrm>
          <a:prstGeom prst="roundRect">
            <a:avLst/>
          </a:prstGeom>
          <a:noFill/>
          <a:ln w="76200" cmpd="sng">
            <a:solidFill>
              <a:srgbClr val="80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31" name="Rounded Rectangle 30"/>
          <p:cNvSpPr/>
          <p:nvPr/>
        </p:nvSpPr>
        <p:spPr>
          <a:xfrm>
            <a:off x="0" y="5470525"/>
            <a:ext cx="9144000" cy="1082675"/>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lnSpc>
                <a:spcPct val="80000"/>
              </a:lnSpc>
              <a:spcBef>
                <a:spcPts val="0"/>
              </a:spcBef>
              <a:spcAft>
                <a:spcPts val="0"/>
              </a:spcAft>
              <a:defRPr/>
            </a:pPr>
            <a:r>
              <a:rPr lang="en-US" sz="3600" b="1" dirty="0">
                <a:solidFill>
                  <a:srgbClr val="FFFFFF"/>
                </a:solidFill>
              </a:rPr>
              <a:t>Non-volatile memories combine characteristics of memory and storage</a:t>
            </a:r>
          </a:p>
        </p:txBody>
      </p:sp>
    </p:spTree>
    <p:extLst>
      <p:ext uri="{BB962C8B-B14F-4D97-AF65-F5344CB8AC3E}">
        <p14:creationId xmlns:p14="http://schemas.microsoft.com/office/powerpoint/2010/main" val="17442030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mph" presetSubtype="0" grpId="0" nodeType="withEffect">
                                  <p:stCondLst>
                                    <p:cond delay="0"/>
                                  </p:stCondLst>
                                  <p:childTnLst>
                                    <p:set>
                                      <p:cBhvr rctx="PPT">
                                        <p:cTn id="6" dur="indefinite"/>
                                        <p:tgtEl>
                                          <p:spTgt spid="41"/>
                                        </p:tgtEl>
                                        <p:attrNameLst>
                                          <p:attrName>style.opacity</p:attrName>
                                        </p:attrNameLst>
                                      </p:cBhvr>
                                      <p:to>
                                        <p:strVal val="0.5"/>
                                      </p:to>
                                    </p:set>
                                    <p:animEffect filter="image" prLst="opacity: 0.5">
                                      <p:cBhvr rctx="IE">
                                        <p:cTn id="7" dur="indefinite"/>
                                        <p:tgtEl>
                                          <p:spTgt spid="41"/>
                                        </p:tgtEl>
                                      </p:cBhvr>
                                    </p:animEffect>
                                  </p:childTnLst>
                                </p:cTn>
                              </p:par>
                              <p:par>
                                <p:cTn id="8" presetID="9" presetClass="emph" presetSubtype="0" grpId="0" nodeType="withEffect">
                                  <p:stCondLst>
                                    <p:cond delay="0"/>
                                  </p:stCondLst>
                                  <p:childTnLst>
                                    <p:set>
                                      <p:cBhvr rctx="PPT">
                                        <p:cTn id="9" dur="indefinite"/>
                                        <p:tgtEl>
                                          <p:spTgt spid="45"/>
                                        </p:tgtEl>
                                        <p:attrNameLst>
                                          <p:attrName>style.opacity</p:attrName>
                                        </p:attrNameLst>
                                      </p:cBhvr>
                                      <p:to>
                                        <p:strVal val="0.5"/>
                                      </p:to>
                                    </p:set>
                                    <p:animEffect filter="image" prLst="opacity: 0.5">
                                      <p:cBhvr rctx="IE">
                                        <p:cTn id="10" dur="indefinite"/>
                                        <p:tgtEl>
                                          <p:spTgt spid="45"/>
                                        </p:tgtEl>
                                      </p:cBhvr>
                                    </p:animEffect>
                                  </p:childTnLst>
                                </p:cTn>
                              </p:par>
                              <p:par>
                                <p:cTn id="11" presetID="9" presetClass="emph" presetSubtype="0" grpId="0" nodeType="withEffect">
                                  <p:stCondLst>
                                    <p:cond delay="0"/>
                                  </p:stCondLst>
                                  <p:childTnLst>
                                    <p:set>
                                      <p:cBhvr rctx="PPT">
                                        <p:cTn id="12" dur="indefinite"/>
                                        <p:tgtEl>
                                          <p:spTgt spid="46"/>
                                        </p:tgtEl>
                                        <p:attrNameLst>
                                          <p:attrName>style.opacity</p:attrName>
                                        </p:attrNameLst>
                                      </p:cBhvr>
                                      <p:to>
                                        <p:strVal val="0.5"/>
                                      </p:to>
                                    </p:set>
                                    <p:animEffect filter="image" prLst="opacity: 0.5">
                                      <p:cBhvr rctx="IE">
                                        <p:cTn id="13" dur="indefinite"/>
                                        <p:tgtEl>
                                          <p:spTgt spid="4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animBg="1"/>
      <p:bldP spid="46" grpId="0" animBg="1"/>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33"/>
                </a:solidFill>
              </a:rPr>
              <a:t>Two-Level Memory/Storage Model</a:t>
            </a:r>
            <a:endParaRPr lang="en-US" sz="3400" dirty="0"/>
          </a:p>
        </p:txBody>
      </p:sp>
      <p:sp>
        <p:nvSpPr>
          <p:cNvPr id="3" name="Content Placeholder 2"/>
          <p:cNvSpPr>
            <a:spLocks noGrp="1"/>
          </p:cNvSpPr>
          <p:nvPr>
            <p:ph idx="1"/>
          </p:nvPr>
        </p:nvSpPr>
        <p:spPr>
          <a:xfrm>
            <a:off x="228600" y="908720"/>
            <a:ext cx="8807896" cy="5339680"/>
          </a:xfrm>
        </p:spPr>
        <p:txBody>
          <a:bodyPr/>
          <a:lstStyle/>
          <a:p>
            <a:r>
              <a:rPr lang="en-US" sz="2200" dirty="0">
                <a:solidFill>
                  <a:srgbClr val="FF0000"/>
                </a:solidFill>
                <a:sym typeface="Wingdings"/>
              </a:rPr>
              <a:t>The traditional two-level storage model is a bottleneck with NVM</a:t>
            </a:r>
          </a:p>
          <a:p>
            <a:pPr lvl="1"/>
            <a:r>
              <a:rPr lang="en-US" sz="1800" b="1" dirty="0">
                <a:solidFill>
                  <a:schemeClr val="tx2">
                    <a:lumMod val="75000"/>
                  </a:schemeClr>
                </a:solidFill>
                <a:sym typeface="Wingdings"/>
              </a:rPr>
              <a:t>Volatile</a:t>
            </a:r>
            <a:r>
              <a:rPr lang="en-US" sz="1800" dirty="0">
                <a:solidFill>
                  <a:schemeClr val="tx2">
                    <a:lumMod val="75000"/>
                  </a:schemeClr>
                </a:solidFill>
                <a:sym typeface="Wingdings"/>
              </a:rPr>
              <a:t> data in memory  a </a:t>
            </a:r>
            <a:r>
              <a:rPr lang="en-US" sz="1800" b="1" dirty="0">
                <a:solidFill>
                  <a:schemeClr val="tx2">
                    <a:lumMod val="75000"/>
                  </a:schemeClr>
                </a:solidFill>
                <a:sym typeface="Wingdings"/>
              </a:rPr>
              <a:t>load/store </a:t>
            </a:r>
            <a:r>
              <a:rPr lang="en-US" sz="1800" dirty="0">
                <a:solidFill>
                  <a:schemeClr val="tx2">
                    <a:lumMod val="75000"/>
                  </a:schemeClr>
                </a:solidFill>
                <a:sym typeface="Wingdings"/>
              </a:rPr>
              <a:t>interface</a:t>
            </a:r>
          </a:p>
          <a:p>
            <a:pPr lvl="1"/>
            <a:r>
              <a:rPr lang="en-US" sz="1800" b="1" dirty="0">
                <a:solidFill>
                  <a:srgbClr val="004D26"/>
                </a:solidFill>
                <a:sym typeface="Wingdings"/>
              </a:rPr>
              <a:t>Persistent</a:t>
            </a:r>
            <a:r>
              <a:rPr lang="en-US" sz="1800" dirty="0">
                <a:solidFill>
                  <a:srgbClr val="004D26"/>
                </a:solidFill>
                <a:sym typeface="Wingdings"/>
              </a:rPr>
              <a:t> data in storage  a </a:t>
            </a:r>
            <a:r>
              <a:rPr lang="en-US" sz="1800" b="1" dirty="0">
                <a:solidFill>
                  <a:srgbClr val="004D26"/>
                </a:solidFill>
                <a:sym typeface="Wingdings"/>
              </a:rPr>
              <a:t>file system </a:t>
            </a:r>
            <a:r>
              <a:rPr lang="en-US" sz="1800" dirty="0">
                <a:solidFill>
                  <a:srgbClr val="004D26"/>
                </a:solidFill>
                <a:sym typeface="Wingdings"/>
              </a:rPr>
              <a:t>interface</a:t>
            </a:r>
          </a:p>
          <a:p>
            <a:pPr lvl="1"/>
            <a:r>
              <a:rPr lang="en-US" sz="1800" dirty="0">
                <a:sym typeface="Wingdings"/>
              </a:rPr>
              <a:t>Problem: </a:t>
            </a:r>
            <a:r>
              <a:rPr lang="en-US" sz="1800" dirty="0">
                <a:solidFill>
                  <a:srgbClr val="0000FF"/>
                </a:solidFill>
                <a:sym typeface="Wingdings"/>
              </a:rPr>
              <a:t>Operating system (OS) and file system (FS) code to locate, translate, buffer data become performance and energy bottlenecks with fast NVM stores</a:t>
            </a: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72</a:t>
            </a:fld>
            <a:endParaRPr lang="en-US" altLang="en-US">
              <a:solidFill>
                <a:srgbClr val="000000"/>
              </a:solidFill>
            </a:endParaRPr>
          </a:p>
        </p:txBody>
      </p:sp>
      <p:sp>
        <p:nvSpPr>
          <p:cNvPr id="5" name="Rectangle 4"/>
          <p:cNvSpPr/>
          <p:nvPr/>
        </p:nvSpPr>
        <p:spPr>
          <a:xfrm>
            <a:off x="1619672" y="2996952"/>
            <a:ext cx="6048672" cy="3384376"/>
          </a:xfrm>
          <a:prstGeom prst="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sp>
        <p:nvSpPr>
          <p:cNvPr id="6" name="TextBox 5"/>
          <p:cNvSpPr txBox="1"/>
          <p:nvPr/>
        </p:nvSpPr>
        <p:spPr>
          <a:xfrm>
            <a:off x="1835696" y="2708920"/>
            <a:ext cx="1809172" cy="369332"/>
          </a:xfrm>
          <a:prstGeom prst="rect">
            <a:avLst/>
          </a:prstGeom>
          <a:solidFill>
            <a:srgbClr val="FFFFFF"/>
          </a:solidFill>
        </p:spPr>
        <p:txBody>
          <a:bodyPr wrap="none" rtlCol="0">
            <a:spAutoFit/>
          </a:bodyPr>
          <a:lstStyle/>
          <a:p>
            <a:pPr eaLnBrk="1" fontAlgn="auto" hangingPunct="1">
              <a:spcBef>
                <a:spcPts val="0"/>
              </a:spcBef>
              <a:spcAft>
                <a:spcPts val="0"/>
              </a:spcAft>
            </a:pPr>
            <a:r>
              <a:rPr lang="en-US" dirty="0">
                <a:solidFill>
                  <a:srgbClr val="000000"/>
                </a:solidFill>
                <a:latin typeface="Tahoma"/>
                <a:ea typeface=""/>
              </a:rPr>
              <a:t>Two-Level Store</a:t>
            </a:r>
          </a:p>
        </p:txBody>
      </p:sp>
      <p:pic>
        <p:nvPicPr>
          <p:cNvPr id="8" name="Picture 23" descr="http://i.ehow.com/images/a04/ac/qb/format-hard-drive-xp-800X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433856">
            <a:off x="5857780" y="4481579"/>
            <a:ext cx="1539467" cy="15394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13" descr="90%"/>
          <p:cNvSpPr txBox="1">
            <a:spLocks noChangeArrowheads="1"/>
          </p:cNvSpPr>
          <p:nvPr/>
        </p:nvSpPr>
        <p:spPr bwMode="auto">
          <a:xfrm>
            <a:off x="4136766" y="4272103"/>
            <a:ext cx="1047549" cy="495520"/>
          </a:xfrm>
          <a:prstGeom prst="rect">
            <a:avLst/>
          </a:prstGeom>
          <a:noFill/>
          <a:ln w="12700">
            <a:noFill/>
            <a:miter lim="800000"/>
            <a:headEnd/>
            <a:tailEnd/>
          </a:ln>
          <a:effectLst/>
        </p:spPr>
        <p:txBody>
          <a:bodyPr wrap="none" lIns="64008" tIns="32004" rIns="64008" bIns="32004">
            <a:spAutoFit/>
          </a:bodyPr>
          <a:lstStyle/>
          <a:p>
            <a:pPr algn="ctr" eaLnBrk="1" fontAlgn="auto" hangingPunct="1">
              <a:spcBef>
                <a:spcPts val="0"/>
              </a:spcBef>
              <a:spcAft>
                <a:spcPts val="0"/>
              </a:spcAft>
              <a:defRPr/>
            </a:pPr>
            <a:r>
              <a:rPr lang="en-US" sz="1400" kern="0" dirty="0">
                <a:solidFill>
                  <a:sysClr val="windowText" lastClr="000000"/>
                </a:solidFill>
                <a:latin typeface="Tahoma"/>
                <a:ea typeface="Arial" pitchFamily="-107" charset="0"/>
                <a:cs typeface="Tahoma"/>
              </a:rPr>
              <a:t>Processor</a:t>
            </a:r>
          </a:p>
          <a:p>
            <a:pPr algn="ctr" eaLnBrk="1" fontAlgn="auto" hangingPunct="1">
              <a:spcBef>
                <a:spcPts val="0"/>
              </a:spcBef>
              <a:spcAft>
                <a:spcPts val="0"/>
              </a:spcAft>
              <a:defRPr/>
            </a:pPr>
            <a:r>
              <a:rPr lang="en-US" sz="1400" kern="0" dirty="0">
                <a:solidFill>
                  <a:sysClr val="windowText" lastClr="000000"/>
                </a:solidFill>
                <a:latin typeface="Tahoma"/>
                <a:ea typeface="Arial" pitchFamily="-107" charset="0"/>
                <a:cs typeface="Tahoma"/>
              </a:rPr>
              <a:t>and caches</a:t>
            </a:r>
          </a:p>
        </p:txBody>
      </p:sp>
      <p:sp>
        <p:nvSpPr>
          <p:cNvPr id="10" name="Text Box 20" descr="90%"/>
          <p:cNvSpPr txBox="1">
            <a:spLocks noChangeArrowheads="1"/>
          </p:cNvSpPr>
          <p:nvPr/>
        </p:nvSpPr>
        <p:spPr bwMode="auto">
          <a:xfrm>
            <a:off x="2034060" y="5968296"/>
            <a:ext cx="1232132" cy="280077"/>
          </a:xfrm>
          <a:prstGeom prst="rect">
            <a:avLst/>
          </a:prstGeom>
          <a:noFill/>
          <a:ln w="12700">
            <a:noFill/>
            <a:miter lim="800000"/>
            <a:headEnd/>
            <a:tailEnd/>
          </a:ln>
          <a:effectLst/>
        </p:spPr>
        <p:txBody>
          <a:bodyPr wrap="none" lIns="64008" tIns="32004" rIns="64008" bIns="32004">
            <a:spAutoFit/>
          </a:bodyPr>
          <a:lstStyle/>
          <a:p>
            <a:pPr algn="ctr" eaLnBrk="1" fontAlgn="auto" hangingPunct="1">
              <a:spcBef>
                <a:spcPts val="0"/>
              </a:spcBef>
              <a:spcAft>
                <a:spcPts val="0"/>
              </a:spcAft>
              <a:defRPr/>
            </a:pPr>
            <a:r>
              <a:rPr lang="en-US" sz="1400" kern="0" dirty="0">
                <a:solidFill>
                  <a:srgbClr val="FF0000"/>
                </a:solidFill>
                <a:latin typeface="Tahoma"/>
                <a:ea typeface="Arial" pitchFamily="-107" charset="0"/>
                <a:cs typeface="Tahoma"/>
              </a:rPr>
              <a:t>Main Memory</a:t>
            </a:r>
          </a:p>
        </p:txBody>
      </p:sp>
      <p:sp>
        <p:nvSpPr>
          <p:cNvPr id="11" name="Text Box 24" descr="90%"/>
          <p:cNvSpPr txBox="1">
            <a:spLocks noChangeArrowheads="1"/>
          </p:cNvSpPr>
          <p:nvPr/>
        </p:nvSpPr>
        <p:spPr bwMode="auto">
          <a:xfrm>
            <a:off x="5861314" y="5852092"/>
            <a:ext cx="1735538" cy="280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r>
              <a:rPr lang="en-US" sz="1400" dirty="0">
                <a:solidFill>
                  <a:srgbClr val="FF0000"/>
                </a:solidFill>
                <a:latin typeface="Tahoma"/>
                <a:cs typeface="Tahoma"/>
              </a:rPr>
              <a:t>Storage (SSD/HDD)</a:t>
            </a:r>
          </a:p>
        </p:txBody>
      </p:sp>
      <p:pic>
        <p:nvPicPr>
          <p:cNvPr id="12" name="Content Placeholder 6" descr="barcelona-die-photo-color.jpg"/>
          <p:cNvPicPr>
            <a:picLocks noChangeAspect="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184214" y="3333667"/>
            <a:ext cx="951021" cy="927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1835696" y="5469667"/>
            <a:ext cx="1670057" cy="398114"/>
          </a:xfrm>
          <a:prstGeom prst="rect">
            <a:avLst/>
          </a:prstGeom>
        </p:spPr>
      </p:pic>
      <p:cxnSp>
        <p:nvCxnSpPr>
          <p:cNvPr id="14" name="Straight Arrow Connector 13"/>
          <p:cNvCxnSpPr/>
          <p:nvPr/>
        </p:nvCxnSpPr>
        <p:spPr>
          <a:xfrm flipH="1">
            <a:off x="3401375" y="3799610"/>
            <a:ext cx="73065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887885" y="3486474"/>
            <a:ext cx="1513489" cy="6262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1400" dirty="0">
                <a:solidFill>
                  <a:srgbClr val="000000"/>
                </a:solidFill>
              </a:rPr>
              <a:t>Virtual memory</a:t>
            </a:r>
          </a:p>
        </p:txBody>
      </p:sp>
      <p:sp>
        <p:nvSpPr>
          <p:cNvPr id="16" name="Rectangle 15"/>
          <p:cNvSpPr/>
          <p:nvPr/>
        </p:nvSpPr>
        <p:spPr>
          <a:xfrm>
            <a:off x="1887885" y="4478071"/>
            <a:ext cx="1513489" cy="6262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1400" dirty="0">
                <a:solidFill>
                  <a:srgbClr val="000000"/>
                </a:solidFill>
              </a:rPr>
              <a:t>Address translation</a:t>
            </a:r>
          </a:p>
        </p:txBody>
      </p:sp>
      <p:cxnSp>
        <p:nvCxnSpPr>
          <p:cNvPr id="17" name="Straight Arrow Connector 16"/>
          <p:cNvCxnSpPr>
            <a:stCxn id="15" idx="2"/>
            <a:endCxn id="16" idx="0"/>
          </p:cNvCxnSpPr>
          <p:nvPr/>
        </p:nvCxnSpPr>
        <p:spPr>
          <a:xfrm>
            <a:off x="2644630" y="4112746"/>
            <a:ext cx="0" cy="365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657425" y="5104342"/>
            <a:ext cx="0" cy="365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296996" y="3068960"/>
            <a:ext cx="1049474" cy="307777"/>
          </a:xfrm>
          <a:prstGeom prst="rect">
            <a:avLst/>
          </a:prstGeom>
          <a:noFill/>
        </p:spPr>
        <p:txBody>
          <a:bodyPr wrap="none" rtlCol="0">
            <a:spAutoFit/>
          </a:bodyPr>
          <a:lstStyle/>
          <a:p>
            <a:pPr eaLnBrk="1" fontAlgn="auto" hangingPunct="1">
              <a:spcBef>
                <a:spcPts val="0"/>
              </a:spcBef>
              <a:spcAft>
                <a:spcPts val="0"/>
              </a:spcAft>
            </a:pPr>
            <a:r>
              <a:rPr lang="en-US" sz="1400" dirty="0">
                <a:solidFill>
                  <a:srgbClr val="FF0000"/>
                </a:solidFill>
                <a:latin typeface="Tahoma"/>
                <a:ea typeface=""/>
              </a:rPr>
              <a:t>Load/Store</a:t>
            </a:r>
          </a:p>
        </p:txBody>
      </p:sp>
      <p:cxnSp>
        <p:nvCxnSpPr>
          <p:cNvPr id="20" name="Straight Arrow Connector 19"/>
          <p:cNvCxnSpPr/>
          <p:nvPr/>
        </p:nvCxnSpPr>
        <p:spPr>
          <a:xfrm>
            <a:off x="5175811" y="3799610"/>
            <a:ext cx="73065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906461" y="3486474"/>
            <a:ext cx="1513489" cy="6262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1400" dirty="0">
                <a:solidFill>
                  <a:srgbClr val="000000"/>
                </a:solidFill>
              </a:rPr>
              <a:t>Operating system</a:t>
            </a:r>
          </a:p>
          <a:p>
            <a:pPr algn="ctr" eaLnBrk="1" fontAlgn="auto" hangingPunct="1">
              <a:spcBef>
                <a:spcPts val="0"/>
              </a:spcBef>
              <a:spcAft>
                <a:spcPts val="0"/>
              </a:spcAft>
            </a:pPr>
            <a:r>
              <a:rPr lang="en-US" sz="1400" dirty="0">
                <a:solidFill>
                  <a:srgbClr val="000000"/>
                </a:solidFill>
              </a:rPr>
              <a:t>and file system</a:t>
            </a:r>
          </a:p>
        </p:txBody>
      </p:sp>
      <p:cxnSp>
        <p:nvCxnSpPr>
          <p:cNvPr id="22" name="Straight Arrow Connector 21"/>
          <p:cNvCxnSpPr>
            <a:stCxn id="21" idx="2"/>
          </p:cNvCxnSpPr>
          <p:nvPr/>
        </p:nvCxnSpPr>
        <p:spPr>
          <a:xfrm>
            <a:off x="6663205" y="4112746"/>
            <a:ext cx="0" cy="365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123621" y="3068960"/>
            <a:ext cx="1968633" cy="307777"/>
          </a:xfrm>
          <a:prstGeom prst="rect">
            <a:avLst/>
          </a:prstGeom>
          <a:noFill/>
        </p:spPr>
        <p:txBody>
          <a:bodyPr wrap="none" rtlCol="0">
            <a:spAutoFit/>
          </a:bodyPr>
          <a:lstStyle/>
          <a:p>
            <a:pPr eaLnBrk="1" fontAlgn="auto" hangingPunct="1">
              <a:spcBef>
                <a:spcPts val="0"/>
              </a:spcBef>
              <a:spcAft>
                <a:spcPts val="0"/>
              </a:spcAft>
            </a:pPr>
            <a:r>
              <a:rPr lang="en-US" sz="1400" dirty="0" err="1">
                <a:solidFill>
                  <a:srgbClr val="FF0000"/>
                </a:solidFill>
                <a:latin typeface="Tahoma"/>
                <a:ea typeface=""/>
              </a:rPr>
              <a:t>fopen</a:t>
            </a:r>
            <a:r>
              <a:rPr lang="en-US" sz="1400" dirty="0">
                <a:solidFill>
                  <a:srgbClr val="FF0000"/>
                </a:solidFill>
                <a:latin typeface="Tahoma"/>
                <a:ea typeface=""/>
              </a:rPr>
              <a:t>, </a:t>
            </a:r>
            <a:r>
              <a:rPr lang="en-US" sz="1400" dirty="0" err="1">
                <a:solidFill>
                  <a:srgbClr val="FF0000"/>
                </a:solidFill>
                <a:latin typeface="Tahoma"/>
                <a:ea typeface=""/>
              </a:rPr>
              <a:t>fread</a:t>
            </a:r>
            <a:r>
              <a:rPr lang="en-US" sz="1400" dirty="0">
                <a:solidFill>
                  <a:srgbClr val="FF0000"/>
                </a:solidFill>
                <a:latin typeface="Tahoma"/>
                <a:ea typeface=""/>
              </a:rPr>
              <a:t>, </a:t>
            </a:r>
            <a:r>
              <a:rPr lang="en-US" sz="1400" dirty="0" err="1">
                <a:solidFill>
                  <a:srgbClr val="FF0000"/>
                </a:solidFill>
                <a:latin typeface="Tahoma"/>
                <a:ea typeface=""/>
              </a:rPr>
              <a:t>fwrite</a:t>
            </a:r>
            <a:r>
              <a:rPr lang="en-US" sz="1400" dirty="0">
                <a:solidFill>
                  <a:srgbClr val="FF0000"/>
                </a:solidFill>
                <a:latin typeface="Tahoma"/>
                <a:ea typeface=""/>
              </a:rPr>
              <a:t>, …</a:t>
            </a:r>
          </a:p>
        </p:txBody>
      </p:sp>
      <p:sp>
        <p:nvSpPr>
          <p:cNvPr id="24" name="Text Box 24" descr="90%"/>
          <p:cNvSpPr txBox="1">
            <a:spLocks noChangeArrowheads="1"/>
          </p:cNvSpPr>
          <p:nvPr/>
        </p:nvSpPr>
        <p:spPr bwMode="auto">
          <a:xfrm>
            <a:off x="5148064" y="5660392"/>
            <a:ext cx="2623313" cy="495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r>
              <a:rPr lang="en-US" sz="1400" dirty="0">
                <a:solidFill>
                  <a:srgbClr val="FF0000"/>
                </a:solidFill>
                <a:latin typeface="Tahoma"/>
                <a:cs typeface="Tahoma"/>
              </a:rPr>
              <a:t>Persistent (e.g., Phase-Change) </a:t>
            </a:r>
          </a:p>
          <a:p>
            <a:pPr algn="ctr" eaLnBrk="1" hangingPunct="1"/>
            <a:r>
              <a:rPr lang="en-US" sz="1400" dirty="0">
                <a:solidFill>
                  <a:srgbClr val="FF0000"/>
                </a:solidFill>
                <a:latin typeface="Tahoma"/>
                <a:cs typeface="Tahoma"/>
              </a:rPr>
              <a:t>Memory</a:t>
            </a:r>
          </a:p>
        </p:txBody>
      </p:sp>
      <p:pic>
        <p:nvPicPr>
          <p:cNvPr id="25" name="Picture 24"/>
          <p:cNvPicPr>
            <a:picLocks noChangeAspect="1"/>
          </p:cNvPicPr>
          <p:nvPr/>
        </p:nvPicPr>
        <p:blipFill>
          <a:blip r:embed="rId5"/>
          <a:stretch>
            <a:fillRect/>
          </a:stretch>
        </p:blipFill>
        <p:spPr>
          <a:xfrm>
            <a:off x="5635893" y="4653136"/>
            <a:ext cx="1554690" cy="1003885"/>
          </a:xfrm>
          <a:prstGeom prst="rect">
            <a:avLst/>
          </a:prstGeom>
        </p:spPr>
      </p:pic>
      <p:sp>
        <p:nvSpPr>
          <p:cNvPr id="26" name="TextBox 25"/>
          <p:cNvSpPr txBox="1"/>
          <p:nvPr/>
        </p:nvSpPr>
        <p:spPr>
          <a:xfrm>
            <a:off x="11759" y="4597476"/>
            <a:ext cx="184666" cy="369332"/>
          </a:xfrm>
          <a:prstGeom prst="rect">
            <a:avLst/>
          </a:prstGeom>
          <a:noFill/>
        </p:spPr>
        <p:txBody>
          <a:bodyPr wrap="none" rtlCol="0">
            <a:spAutoFit/>
          </a:bodyPr>
          <a:lstStyle/>
          <a:p>
            <a:pPr eaLnBrk="1" fontAlgn="auto" hangingPunct="1">
              <a:spcBef>
                <a:spcPts val="0"/>
              </a:spcBef>
              <a:spcAft>
                <a:spcPts val="0"/>
              </a:spcAft>
            </a:pPr>
            <a:endParaRPr lang="en-US" dirty="0">
              <a:solidFill>
                <a:srgbClr val="000000"/>
              </a:solidFill>
              <a:latin typeface="Tahoma"/>
              <a:ea typeface=""/>
            </a:endParaRPr>
          </a:p>
        </p:txBody>
      </p:sp>
      <p:sp>
        <p:nvSpPr>
          <p:cNvPr id="27" name="Rounded Rectangle 26"/>
          <p:cNvSpPr>
            <a:spLocks noChangeArrowheads="1"/>
          </p:cNvSpPr>
          <p:nvPr/>
        </p:nvSpPr>
        <p:spPr bwMode="auto">
          <a:xfrm>
            <a:off x="5508104" y="3068960"/>
            <a:ext cx="2232248" cy="1440160"/>
          </a:xfrm>
          <a:prstGeom prst="roundRect">
            <a:avLst>
              <a:gd name="adj" fmla="val 16667"/>
            </a:avLst>
          </a:prstGeom>
          <a:noFill/>
          <a:ln w="666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en-US">
              <a:solidFill>
                <a:srgbClr val="FFFFFF"/>
              </a:solidFill>
              <a:latin typeface="Tahoma"/>
              <a:ea typeface=""/>
            </a:endParaRPr>
          </a:p>
        </p:txBody>
      </p:sp>
    </p:spTree>
    <p:extLst>
      <p:ext uri="{BB962C8B-B14F-4D97-AF65-F5344CB8AC3E}">
        <p14:creationId xmlns:p14="http://schemas.microsoft.com/office/powerpoint/2010/main" val="18789430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par>
                                <p:cTn id="16" presetID="3" presetClass="entr" presetSubtype="1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2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33"/>
                </a:solidFill>
              </a:rPr>
              <a:t>Unified Memory and Storage with NVM</a:t>
            </a:r>
            <a:endParaRPr lang="en-US" dirty="0"/>
          </a:p>
        </p:txBody>
      </p:sp>
      <p:sp>
        <p:nvSpPr>
          <p:cNvPr id="3" name="Content Placeholder 2"/>
          <p:cNvSpPr>
            <a:spLocks noGrp="1"/>
          </p:cNvSpPr>
          <p:nvPr>
            <p:ph idx="1"/>
          </p:nvPr>
        </p:nvSpPr>
        <p:spPr>
          <a:xfrm>
            <a:off x="228600" y="1052736"/>
            <a:ext cx="8610600" cy="5195664"/>
          </a:xfrm>
        </p:spPr>
        <p:txBody>
          <a:bodyPr/>
          <a:lstStyle/>
          <a:p>
            <a:r>
              <a:rPr lang="en-US" sz="2200" dirty="0">
                <a:sym typeface="Wingdings"/>
              </a:rPr>
              <a:t>Goal: </a:t>
            </a:r>
            <a:r>
              <a:rPr lang="en-US" sz="2200" dirty="0">
                <a:solidFill>
                  <a:srgbClr val="0000FF"/>
                </a:solidFill>
                <a:sym typeface="Wingdings"/>
              </a:rPr>
              <a:t>Unify memory and storage management in a single unit to </a:t>
            </a:r>
            <a:r>
              <a:rPr lang="en-US" sz="2200" dirty="0">
                <a:solidFill>
                  <a:srgbClr val="FF0000"/>
                </a:solidFill>
                <a:sym typeface="Wingdings"/>
              </a:rPr>
              <a:t>eliminate wasted work to locate, transfer, and translate data</a:t>
            </a:r>
          </a:p>
          <a:p>
            <a:pPr lvl="1"/>
            <a:r>
              <a:rPr lang="en-US" sz="1800" dirty="0">
                <a:sym typeface="Wingdings"/>
              </a:rPr>
              <a:t>Improves both energy and performance</a:t>
            </a:r>
          </a:p>
          <a:p>
            <a:pPr lvl="1"/>
            <a:r>
              <a:rPr lang="en-US" sz="1800" dirty="0">
                <a:sym typeface="Wingdings"/>
              </a:rPr>
              <a:t>Simplifies programming model as well</a:t>
            </a:r>
            <a:endParaRPr lang="en-US" sz="1800" dirty="0"/>
          </a:p>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73</a:t>
            </a:fld>
            <a:endParaRPr lang="en-US" altLang="en-US">
              <a:solidFill>
                <a:srgbClr val="000000"/>
              </a:solidFill>
            </a:endParaRPr>
          </a:p>
        </p:txBody>
      </p:sp>
      <p:sp>
        <p:nvSpPr>
          <p:cNvPr id="5" name="Rectangle 4"/>
          <p:cNvSpPr/>
          <p:nvPr/>
        </p:nvSpPr>
        <p:spPr>
          <a:xfrm>
            <a:off x="4067944" y="4509120"/>
            <a:ext cx="1296144" cy="3600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sp>
        <p:nvSpPr>
          <p:cNvPr id="6" name="Rectangle 5"/>
          <p:cNvSpPr/>
          <p:nvPr/>
        </p:nvSpPr>
        <p:spPr>
          <a:xfrm>
            <a:off x="1619672" y="2996952"/>
            <a:ext cx="6048672" cy="3384376"/>
          </a:xfrm>
          <a:prstGeom prst="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sp>
        <p:nvSpPr>
          <p:cNvPr id="7" name="TextBox 6"/>
          <p:cNvSpPr txBox="1"/>
          <p:nvPr/>
        </p:nvSpPr>
        <p:spPr>
          <a:xfrm>
            <a:off x="1835696" y="2708920"/>
            <a:ext cx="2651011" cy="369332"/>
          </a:xfrm>
          <a:prstGeom prst="rect">
            <a:avLst/>
          </a:prstGeom>
          <a:solidFill>
            <a:srgbClr val="FFFFFF"/>
          </a:solidFill>
        </p:spPr>
        <p:txBody>
          <a:bodyPr wrap="none" rtlCol="0">
            <a:spAutoFit/>
          </a:bodyPr>
          <a:lstStyle/>
          <a:p>
            <a:pPr eaLnBrk="1" fontAlgn="auto" hangingPunct="1">
              <a:spcBef>
                <a:spcPts val="0"/>
              </a:spcBef>
              <a:spcAft>
                <a:spcPts val="0"/>
              </a:spcAft>
            </a:pPr>
            <a:r>
              <a:rPr lang="en-US" dirty="0">
                <a:solidFill>
                  <a:srgbClr val="000000"/>
                </a:solidFill>
                <a:latin typeface="Tahoma"/>
                <a:ea typeface=""/>
              </a:rPr>
              <a:t>Unified Memory/Storage</a:t>
            </a:r>
          </a:p>
        </p:txBody>
      </p:sp>
      <p:sp>
        <p:nvSpPr>
          <p:cNvPr id="8" name="Text Box 13" descr="90%"/>
          <p:cNvSpPr txBox="1">
            <a:spLocks noChangeArrowheads="1"/>
          </p:cNvSpPr>
          <p:nvPr/>
        </p:nvSpPr>
        <p:spPr bwMode="auto">
          <a:xfrm>
            <a:off x="4185446" y="4003438"/>
            <a:ext cx="1047549" cy="495520"/>
          </a:xfrm>
          <a:prstGeom prst="rect">
            <a:avLst/>
          </a:prstGeom>
          <a:noFill/>
          <a:ln w="12700">
            <a:noFill/>
            <a:miter lim="800000"/>
            <a:headEnd/>
            <a:tailEnd/>
          </a:ln>
          <a:effectLst/>
        </p:spPr>
        <p:txBody>
          <a:bodyPr wrap="none" lIns="64008" tIns="32004" rIns="64008" bIns="32004">
            <a:spAutoFit/>
          </a:bodyPr>
          <a:lstStyle/>
          <a:p>
            <a:pPr algn="ctr" eaLnBrk="1" fontAlgn="auto" hangingPunct="1">
              <a:spcBef>
                <a:spcPts val="0"/>
              </a:spcBef>
              <a:spcAft>
                <a:spcPts val="0"/>
              </a:spcAft>
              <a:defRPr/>
            </a:pPr>
            <a:r>
              <a:rPr lang="en-US" sz="1400" kern="0" dirty="0">
                <a:solidFill>
                  <a:sysClr val="windowText" lastClr="000000"/>
                </a:solidFill>
                <a:latin typeface="Tahoma"/>
                <a:ea typeface="Arial" pitchFamily="-107" charset="0"/>
                <a:cs typeface="Tahoma"/>
              </a:rPr>
              <a:t>Processor</a:t>
            </a:r>
          </a:p>
          <a:p>
            <a:pPr algn="ctr" eaLnBrk="1" fontAlgn="auto" hangingPunct="1">
              <a:spcBef>
                <a:spcPts val="0"/>
              </a:spcBef>
              <a:spcAft>
                <a:spcPts val="0"/>
              </a:spcAft>
              <a:defRPr/>
            </a:pPr>
            <a:r>
              <a:rPr lang="en-US" sz="1400" kern="0" dirty="0">
                <a:solidFill>
                  <a:sysClr val="windowText" lastClr="000000"/>
                </a:solidFill>
                <a:latin typeface="Tahoma"/>
                <a:ea typeface="Arial" pitchFamily="-107" charset="0"/>
                <a:cs typeface="Tahoma"/>
              </a:rPr>
              <a:t>and caches</a:t>
            </a:r>
          </a:p>
        </p:txBody>
      </p:sp>
      <p:sp>
        <p:nvSpPr>
          <p:cNvPr id="9" name="Text Box 24" descr="90%"/>
          <p:cNvSpPr txBox="1">
            <a:spLocks noChangeArrowheads="1"/>
          </p:cNvSpPr>
          <p:nvPr/>
        </p:nvSpPr>
        <p:spPr bwMode="auto">
          <a:xfrm>
            <a:off x="3059832" y="6063351"/>
            <a:ext cx="3399392" cy="280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r>
              <a:rPr lang="en-US" sz="1400" dirty="0">
                <a:solidFill>
                  <a:srgbClr val="FF0000"/>
                </a:solidFill>
                <a:latin typeface="Tahoma"/>
                <a:cs typeface="Tahoma"/>
              </a:rPr>
              <a:t>Persistent (e.g., Phase-Change) Memory</a:t>
            </a:r>
          </a:p>
        </p:txBody>
      </p:sp>
      <p:pic>
        <p:nvPicPr>
          <p:cNvPr id="10" name="Content Placeholder 6" descr="barcelona-die-photo-color.jpg"/>
          <p:cNvPicPr>
            <a:picLocks noChangeAspect="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271452" y="3140968"/>
            <a:ext cx="874036" cy="852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 name="Straight Arrow Connector 10"/>
          <p:cNvCxnSpPr/>
          <p:nvPr/>
        </p:nvCxnSpPr>
        <p:spPr>
          <a:xfrm>
            <a:off x="4355976" y="4432556"/>
            <a:ext cx="0" cy="52761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87824" y="4509120"/>
            <a:ext cx="1049474" cy="307777"/>
          </a:xfrm>
          <a:prstGeom prst="rect">
            <a:avLst/>
          </a:prstGeom>
          <a:noFill/>
        </p:spPr>
        <p:txBody>
          <a:bodyPr wrap="none" rtlCol="0">
            <a:spAutoFit/>
          </a:bodyPr>
          <a:lstStyle/>
          <a:p>
            <a:pPr eaLnBrk="1" fontAlgn="auto" hangingPunct="1">
              <a:spcBef>
                <a:spcPts val="0"/>
              </a:spcBef>
              <a:spcAft>
                <a:spcPts val="0"/>
              </a:spcAft>
            </a:pPr>
            <a:r>
              <a:rPr lang="en-US" sz="1400" dirty="0">
                <a:solidFill>
                  <a:srgbClr val="000000"/>
                </a:solidFill>
                <a:latin typeface="Tahoma"/>
                <a:ea typeface=""/>
              </a:rPr>
              <a:t>Load/Store</a:t>
            </a:r>
          </a:p>
        </p:txBody>
      </p:sp>
      <p:pic>
        <p:nvPicPr>
          <p:cNvPr id="13" name="Picture 12"/>
          <p:cNvPicPr>
            <a:picLocks noChangeAspect="1"/>
          </p:cNvPicPr>
          <p:nvPr/>
        </p:nvPicPr>
        <p:blipFill>
          <a:blip r:embed="rId3"/>
          <a:stretch>
            <a:fillRect/>
          </a:stretch>
        </p:blipFill>
        <p:spPr>
          <a:xfrm>
            <a:off x="3935700" y="5056095"/>
            <a:ext cx="1554690" cy="1003885"/>
          </a:xfrm>
          <a:prstGeom prst="rect">
            <a:avLst/>
          </a:prstGeom>
        </p:spPr>
      </p:pic>
      <p:cxnSp>
        <p:nvCxnSpPr>
          <p:cNvPr id="14" name="Straight Connector 13"/>
          <p:cNvCxnSpPr/>
          <p:nvPr/>
        </p:nvCxnSpPr>
        <p:spPr>
          <a:xfrm flipH="1" flipV="1">
            <a:off x="2915816" y="4077072"/>
            <a:ext cx="1152128" cy="4320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123728" y="3573016"/>
            <a:ext cx="1659429" cy="523220"/>
          </a:xfrm>
          <a:prstGeom prst="rect">
            <a:avLst/>
          </a:prstGeom>
          <a:noFill/>
        </p:spPr>
        <p:txBody>
          <a:bodyPr wrap="none" rtlCol="0">
            <a:spAutoFit/>
          </a:bodyPr>
          <a:lstStyle/>
          <a:p>
            <a:pPr algn="ctr" eaLnBrk="1" fontAlgn="auto" hangingPunct="1">
              <a:spcBef>
                <a:spcPts val="0"/>
              </a:spcBef>
              <a:spcAft>
                <a:spcPts val="0"/>
              </a:spcAft>
            </a:pPr>
            <a:r>
              <a:rPr lang="en-US" sz="1400" dirty="0">
                <a:solidFill>
                  <a:srgbClr val="FF0000"/>
                </a:solidFill>
                <a:latin typeface="Tahoma"/>
                <a:ea typeface=""/>
              </a:rPr>
              <a:t>Persistent Memory</a:t>
            </a:r>
          </a:p>
          <a:p>
            <a:pPr algn="ctr" eaLnBrk="1" fontAlgn="auto" hangingPunct="1">
              <a:spcBef>
                <a:spcPts val="0"/>
              </a:spcBef>
              <a:spcAft>
                <a:spcPts val="0"/>
              </a:spcAft>
            </a:pPr>
            <a:r>
              <a:rPr lang="en-US" sz="1400" dirty="0">
                <a:solidFill>
                  <a:srgbClr val="FF0000"/>
                </a:solidFill>
                <a:latin typeface="Tahoma"/>
                <a:ea typeface=""/>
              </a:rPr>
              <a:t>Manager</a:t>
            </a:r>
          </a:p>
        </p:txBody>
      </p:sp>
      <p:cxnSp>
        <p:nvCxnSpPr>
          <p:cNvPr id="16" name="Straight Arrow Connector 15"/>
          <p:cNvCxnSpPr/>
          <p:nvPr/>
        </p:nvCxnSpPr>
        <p:spPr>
          <a:xfrm flipV="1">
            <a:off x="5076056" y="4437112"/>
            <a:ext cx="0" cy="52761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36096" y="4509120"/>
            <a:ext cx="928459" cy="307777"/>
          </a:xfrm>
          <a:prstGeom prst="rect">
            <a:avLst/>
          </a:prstGeom>
          <a:noFill/>
        </p:spPr>
        <p:txBody>
          <a:bodyPr wrap="none" rtlCol="0">
            <a:spAutoFit/>
          </a:bodyPr>
          <a:lstStyle/>
          <a:p>
            <a:pPr eaLnBrk="1" fontAlgn="auto" hangingPunct="1">
              <a:spcBef>
                <a:spcPts val="0"/>
              </a:spcBef>
              <a:spcAft>
                <a:spcPts val="0"/>
              </a:spcAft>
            </a:pPr>
            <a:r>
              <a:rPr lang="en-US" sz="1400" dirty="0">
                <a:solidFill>
                  <a:srgbClr val="000000"/>
                </a:solidFill>
                <a:latin typeface="Tahoma"/>
                <a:ea typeface=""/>
              </a:rPr>
              <a:t>Feedback</a:t>
            </a:r>
          </a:p>
        </p:txBody>
      </p:sp>
      <p:sp>
        <p:nvSpPr>
          <p:cNvPr id="18" name="Rectangle 17"/>
          <p:cNvSpPr/>
          <p:nvPr/>
        </p:nvSpPr>
        <p:spPr>
          <a:xfrm>
            <a:off x="1475656" y="6344604"/>
            <a:ext cx="7056784" cy="553998"/>
          </a:xfrm>
          <a:prstGeom prst="rect">
            <a:avLst/>
          </a:prstGeom>
        </p:spPr>
        <p:txBody>
          <a:bodyPr wrap="square">
            <a:spAutoFit/>
          </a:bodyPr>
          <a:lstStyle/>
          <a:p>
            <a:pPr eaLnBrk="1" fontAlgn="auto" hangingPunct="1">
              <a:spcBef>
                <a:spcPts val="0"/>
              </a:spcBef>
              <a:spcAft>
                <a:spcPts val="0"/>
              </a:spcAft>
            </a:pPr>
            <a:r>
              <a:rPr lang="en-US" sz="1500" dirty="0">
                <a:solidFill>
                  <a:srgbClr val="000000"/>
                </a:solidFill>
                <a:latin typeface="Tahoma"/>
                <a:ea typeface=""/>
              </a:rPr>
              <a:t>Meza+, “</a:t>
            </a:r>
            <a:r>
              <a:rPr lang="en-US" sz="1500" dirty="0">
                <a:solidFill>
                  <a:srgbClr val="0000FF"/>
                </a:solidFill>
                <a:latin typeface="Tahoma"/>
                <a:ea typeface=""/>
              </a:rPr>
              <a:t>A Case for Efficient Hardware-Software Cooperative Management of Storage and Memory</a:t>
            </a:r>
            <a:r>
              <a:rPr lang="en-US" sz="1500" dirty="0">
                <a:solidFill>
                  <a:srgbClr val="000000"/>
                </a:solidFill>
                <a:latin typeface="Tahoma"/>
                <a:ea typeface=""/>
              </a:rPr>
              <a:t>,” WEED 2013.</a:t>
            </a:r>
          </a:p>
        </p:txBody>
      </p:sp>
    </p:spTree>
    <p:extLst>
      <p:ext uri="{BB962C8B-B14F-4D97-AF65-F5344CB8AC3E}">
        <p14:creationId xmlns:p14="http://schemas.microsoft.com/office/powerpoint/2010/main" val="6485264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450975"/>
            <a:ext cx="9144000" cy="3902075"/>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p:txBody>
      </p:sp>
      <p:sp>
        <p:nvSpPr>
          <p:cNvPr id="266242" name="Title 1"/>
          <p:cNvSpPr>
            <a:spLocks noGrp="1"/>
          </p:cNvSpPr>
          <p:nvPr>
            <p:ph type="title"/>
          </p:nvPr>
        </p:nvSpPr>
        <p:spPr>
          <a:xfrm>
            <a:off x="0" y="361950"/>
            <a:ext cx="9144000" cy="1143000"/>
          </a:xfrm>
        </p:spPr>
        <p:txBody>
          <a:bodyPr/>
          <a:lstStyle/>
          <a:p>
            <a:r>
              <a:rPr lang="en-US" b="1">
                <a:latin typeface="Calibri" charset="0"/>
                <a:cs typeface="Charter Black" charset="0"/>
              </a:rPr>
              <a:t>PERSISTENT MEMORY</a:t>
            </a:r>
          </a:p>
        </p:txBody>
      </p:sp>
      <p:sp>
        <p:nvSpPr>
          <p:cNvPr id="69" name="Rectangle 68"/>
          <p:cNvSpPr/>
          <p:nvPr/>
        </p:nvSpPr>
        <p:spPr>
          <a:xfrm>
            <a:off x="2538413" y="1425575"/>
            <a:ext cx="3979862" cy="38496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3600" b="1" dirty="0">
              <a:solidFill>
                <a:srgbClr val="FF0000"/>
              </a:solidFill>
            </a:endParaRPr>
          </a:p>
        </p:txBody>
      </p:sp>
      <p:pic>
        <p:nvPicPr>
          <p:cNvPr id="266244" name="Picture 4" descr="24342616_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9188" y="2659063"/>
            <a:ext cx="34290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674965" y="1617228"/>
            <a:ext cx="9525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8" name="Straight Arrow Connector 27"/>
          <p:cNvCxnSpPr/>
          <p:nvPr/>
        </p:nvCxnSpPr>
        <p:spPr>
          <a:xfrm>
            <a:off x="4151313" y="2568575"/>
            <a:ext cx="0" cy="593725"/>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5651500" y="1714500"/>
            <a:ext cx="841375" cy="762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 anchor="ctr"/>
          <a:lstStyle/>
          <a:p>
            <a:pPr algn="ctr" defTabSz="457200" eaLnBrk="1" fontAlgn="auto" hangingPunct="1">
              <a:spcBef>
                <a:spcPts val="0"/>
              </a:spcBef>
              <a:spcAft>
                <a:spcPts val="0"/>
              </a:spcAft>
              <a:defRPr/>
            </a:pPr>
            <a:r>
              <a:rPr lang="en-US" sz="2400" b="1" dirty="0">
                <a:solidFill>
                  <a:prstClr val="white"/>
                </a:solidFill>
              </a:rPr>
              <a:t>CPU</a:t>
            </a:r>
          </a:p>
        </p:txBody>
      </p:sp>
      <p:sp>
        <p:nvSpPr>
          <p:cNvPr id="62" name="Rounded Rectangle 61"/>
          <p:cNvSpPr/>
          <p:nvPr/>
        </p:nvSpPr>
        <p:spPr>
          <a:xfrm>
            <a:off x="5627688" y="2946400"/>
            <a:ext cx="838200" cy="1738313"/>
          </a:xfrm>
          <a:prstGeom prst="round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vert="vert" anchor="ctr"/>
          <a:lstStyle/>
          <a:p>
            <a:pPr algn="ctr" defTabSz="457200" eaLnBrk="1" fontAlgn="auto" hangingPunct="1">
              <a:spcBef>
                <a:spcPts val="0"/>
              </a:spcBef>
              <a:spcAft>
                <a:spcPts val="0"/>
              </a:spcAft>
              <a:defRPr/>
            </a:pPr>
            <a:r>
              <a:rPr lang="en-US" sz="2400" b="1" dirty="0">
                <a:solidFill>
                  <a:prstClr val="white"/>
                </a:solidFill>
              </a:rPr>
              <a:t>PERSISTENTMEMORY</a:t>
            </a:r>
          </a:p>
        </p:txBody>
      </p:sp>
      <p:sp>
        <p:nvSpPr>
          <p:cNvPr id="73" name="Rounded Rectangle 72"/>
          <p:cNvSpPr/>
          <p:nvPr/>
        </p:nvSpPr>
        <p:spPr>
          <a:xfrm>
            <a:off x="0" y="5257800"/>
            <a:ext cx="9144000" cy="1082675"/>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lnSpc>
                <a:spcPct val="80000"/>
              </a:lnSpc>
              <a:spcBef>
                <a:spcPts val="0"/>
              </a:spcBef>
              <a:spcAft>
                <a:spcPts val="0"/>
              </a:spcAft>
              <a:defRPr/>
            </a:pPr>
            <a:r>
              <a:rPr lang="en-US" sz="3600" b="1" dirty="0">
                <a:solidFill>
                  <a:srgbClr val="FFFFFF"/>
                </a:solidFill>
              </a:rPr>
              <a:t>Provides an opportunity to manipulate persistent data directly</a:t>
            </a:r>
          </a:p>
        </p:txBody>
      </p:sp>
      <p:sp>
        <p:nvSpPr>
          <p:cNvPr id="76" name="TextBox 75"/>
          <p:cNvSpPr txBox="1"/>
          <p:nvPr/>
        </p:nvSpPr>
        <p:spPr>
          <a:xfrm>
            <a:off x="2816225" y="2476500"/>
            <a:ext cx="1204913" cy="646113"/>
          </a:xfrm>
          <a:prstGeom prst="rect">
            <a:avLst/>
          </a:prstGeom>
          <a:noFill/>
        </p:spPr>
        <p:txBody>
          <a:bodyPr wrap="none">
            <a:spAutoFit/>
          </a:bodyPr>
          <a:lstStyle/>
          <a:p>
            <a:pPr defTabSz="457200" eaLnBrk="1" fontAlgn="auto" hangingPunct="1">
              <a:spcBef>
                <a:spcPts val="0"/>
              </a:spcBef>
              <a:spcAft>
                <a:spcPts val="0"/>
              </a:spcAft>
              <a:defRPr/>
            </a:pPr>
            <a:r>
              <a:rPr lang="en-US" sz="3600" b="1" dirty="0">
                <a:solidFill>
                  <a:srgbClr val="800000"/>
                </a:solidFill>
                <a:latin typeface="Calibri"/>
                <a:ea typeface="ＭＳ Ｐゴシック" charset="0"/>
                <a:cs typeface="ＭＳ Ｐゴシック" charset="0"/>
              </a:rPr>
              <a:t>Ld/St</a:t>
            </a:r>
          </a:p>
        </p:txBody>
      </p:sp>
      <p:sp>
        <p:nvSpPr>
          <p:cNvPr id="38" name="Rectangle 37"/>
          <p:cNvSpPr/>
          <p:nvPr/>
        </p:nvSpPr>
        <p:spPr>
          <a:xfrm>
            <a:off x="3544888" y="3467100"/>
            <a:ext cx="1274762" cy="708025"/>
          </a:xfrm>
          <a:prstGeom prst="rect">
            <a:avLst/>
          </a:prstGeom>
        </p:spPr>
        <p:txBody>
          <a:bodyPr wrap="none">
            <a:spAutoFit/>
          </a:bodyPr>
          <a:lstStyle/>
          <a:p>
            <a:pPr defTabSz="457200" eaLnBrk="1" fontAlgn="auto" hangingPunct="1">
              <a:spcBef>
                <a:spcPts val="0"/>
              </a:spcBef>
              <a:spcAft>
                <a:spcPts val="0"/>
              </a:spcAft>
              <a:defRPr/>
            </a:pPr>
            <a:r>
              <a:rPr lang="en-US" sz="4000" b="1" dirty="0">
                <a:solidFill>
                  <a:srgbClr val="FFFFFF"/>
                </a:solidFill>
                <a:latin typeface="Calibri"/>
                <a:ea typeface="ＭＳ Ｐゴシック" charset="0"/>
                <a:cs typeface="ＭＳ Ｐゴシック" charset="0"/>
              </a:rPr>
              <a:t>NVM</a:t>
            </a:r>
          </a:p>
        </p:txBody>
      </p:sp>
      <p:sp>
        <p:nvSpPr>
          <p:cNvPr id="266252"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3B4594-78D3-7543-89F9-413004CC1E85}" type="slidenum">
              <a:rPr lang="en-US" sz="1200">
                <a:solidFill>
                  <a:srgbClr val="898989"/>
                </a:solidFill>
                <a:latin typeface="Calibri" charset="0"/>
              </a:rPr>
              <a:pPr eaLnBrk="1" hangingPunct="1"/>
              <a:t>74</a:t>
            </a:fld>
            <a:endParaRPr lang="en-US" sz="1200">
              <a:solidFill>
                <a:srgbClr val="898989"/>
              </a:solidFill>
              <a:latin typeface="Calibri" charset="0"/>
            </a:endParaRPr>
          </a:p>
        </p:txBody>
      </p:sp>
    </p:spTree>
    <p:extLst>
      <p:ext uri="{BB962C8B-B14F-4D97-AF65-F5344CB8AC3E}">
        <p14:creationId xmlns:p14="http://schemas.microsoft.com/office/powerpoint/2010/main" val="15169402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Persistent Memory Manager (PMM)</a:t>
            </a:r>
          </a:p>
        </p:txBody>
      </p:sp>
      <p:sp>
        <p:nvSpPr>
          <p:cNvPr id="3" name="Content Placeholder 2"/>
          <p:cNvSpPr>
            <a:spLocks noGrp="1"/>
          </p:cNvSpPr>
          <p:nvPr>
            <p:ph idx="1"/>
          </p:nvPr>
        </p:nvSpPr>
        <p:spPr/>
        <p:txBody>
          <a:bodyPr/>
          <a:lstStyle/>
          <a:p>
            <a:endParaRPr lang="en-US" sz="2200"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75</a:t>
            </a:fld>
            <a:endParaRPr lang="en-US" altLang="en-US">
              <a:solidFill>
                <a:srgbClr val="000000"/>
              </a:solidFill>
            </a:endParaRPr>
          </a:p>
        </p:txBody>
      </p:sp>
      <p:pic>
        <p:nvPicPr>
          <p:cNvPr id="6" name="Picture 5"/>
          <p:cNvPicPr>
            <a:picLocks noChangeAspect="1"/>
          </p:cNvPicPr>
          <p:nvPr/>
        </p:nvPicPr>
        <p:blipFill>
          <a:blip r:embed="rId3"/>
          <a:stretch>
            <a:fillRect/>
          </a:stretch>
        </p:blipFill>
        <p:spPr>
          <a:xfrm>
            <a:off x="827584" y="786355"/>
            <a:ext cx="6624736" cy="5018909"/>
          </a:xfrm>
          <a:prstGeom prst="rect">
            <a:avLst/>
          </a:prstGeom>
        </p:spPr>
      </p:pic>
      <p:sp>
        <p:nvSpPr>
          <p:cNvPr id="7" name="TextBox 6"/>
          <p:cNvSpPr txBox="1"/>
          <p:nvPr/>
        </p:nvSpPr>
        <p:spPr>
          <a:xfrm>
            <a:off x="251520" y="5910371"/>
            <a:ext cx="8593137" cy="830997"/>
          </a:xfrm>
          <a:prstGeom prst="rect">
            <a:avLst/>
          </a:prstGeom>
          <a:solidFill>
            <a:sysClr val="window" lastClr="FFFFFF"/>
          </a:solidFill>
          <a:ln w="25400" cap="flat" cmpd="sng" algn="ctr">
            <a:solidFill>
              <a:srgbClr val="0000FF"/>
            </a:solidFill>
            <a:prstDash val="solid"/>
          </a:ln>
          <a:effectLst/>
        </p:spPr>
        <p:txBody>
          <a:bodyPr>
            <a:spAutoFit/>
          </a:bodyPr>
          <a:lstStyle/>
          <a:p>
            <a:pPr algn="ctr" eaLnBrk="1" fontAlgn="auto" hangingPunct="1">
              <a:spcBef>
                <a:spcPts val="0"/>
              </a:spcBef>
              <a:spcAft>
                <a:spcPts val="0"/>
              </a:spcAft>
              <a:defRPr/>
            </a:pPr>
            <a:r>
              <a:rPr lang="en-US" sz="2400" b="1" kern="0" dirty="0">
                <a:solidFill>
                  <a:srgbClr val="0000FF"/>
                </a:solidFill>
                <a:latin typeface="Calibri"/>
                <a:ea typeface=""/>
              </a:rPr>
              <a:t>PMM uses access and hint information to allocate, locate, migrate and access data in the heterogeneous array of devices</a:t>
            </a:r>
          </a:p>
        </p:txBody>
      </p:sp>
      <p:sp>
        <p:nvSpPr>
          <p:cNvPr id="8" name="Rounded Rectangle 7"/>
          <p:cNvSpPr>
            <a:spLocks noChangeArrowheads="1"/>
          </p:cNvSpPr>
          <p:nvPr/>
        </p:nvSpPr>
        <p:spPr bwMode="auto">
          <a:xfrm>
            <a:off x="2555776" y="1412776"/>
            <a:ext cx="3312368" cy="432048"/>
          </a:xfrm>
          <a:prstGeom prst="roundRect">
            <a:avLst>
              <a:gd name="adj" fmla="val 16667"/>
            </a:avLst>
          </a:prstGeom>
          <a:noFill/>
          <a:ln w="28575">
            <a:solidFill>
              <a:srgbClr val="0000FF"/>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eaLnBrk="1" fontAlgn="auto" hangingPunct="1">
              <a:spcBef>
                <a:spcPts val="0"/>
              </a:spcBef>
              <a:spcAft>
                <a:spcPts val="0"/>
              </a:spcAft>
              <a:defRPr/>
            </a:pPr>
            <a:endParaRPr lang="en-US">
              <a:solidFill>
                <a:srgbClr val="FFFFFF"/>
              </a:solidFill>
              <a:latin typeface="Tahoma"/>
              <a:ea typeface=""/>
            </a:endParaRPr>
          </a:p>
        </p:txBody>
      </p:sp>
      <p:sp>
        <p:nvSpPr>
          <p:cNvPr id="9" name="TextBox 38"/>
          <p:cNvSpPr txBox="1">
            <a:spLocks noChangeArrowheads="1"/>
          </p:cNvSpPr>
          <p:nvPr/>
        </p:nvSpPr>
        <p:spPr bwMode="auto">
          <a:xfrm rot="10800000" flipV="1">
            <a:off x="5868144" y="1434262"/>
            <a:ext cx="1800200" cy="338554"/>
          </a:xfrm>
          <a:prstGeom prst="rect">
            <a:avLst/>
          </a:prstGeom>
          <a:noFill/>
          <a:ln>
            <a:noFill/>
          </a:ln>
          <a:scene3d>
            <a:camera prst="orthographicFront">
              <a:rot lat="0" lon="0" rev="0"/>
            </a:camera>
            <a:lightRig rig="threePt" dir="t"/>
          </a:scene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600" dirty="0">
                <a:solidFill>
                  <a:srgbClr val="0000FF"/>
                </a:solidFill>
              </a:rPr>
              <a:t>Persistent objects</a:t>
            </a:r>
          </a:p>
        </p:txBody>
      </p:sp>
    </p:spTree>
    <p:extLst>
      <p:ext uri="{BB962C8B-B14F-4D97-AF65-F5344CB8AC3E}">
        <p14:creationId xmlns:p14="http://schemas.microsoft.com/office/powerpoint/2010/main" val="1844302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Persistent Memory Manager (PMM)</a:t>
            </a:r>
          </a:p>
        </p:txBody>
      </p:sp>
      <p:sp>
        <p:nvSpPr>
          <p:cNvPr id="3" name="Content Placeholder 2"/>
          <p:cNvSpPr>
            <a:spLocks noGrp="1"/>
          </p:cNvSpPr>
          <p:nvPr>
            <p:ph idx="1"/>
          </p:nvPr>
        </p:nvSpPr>
        <p:spPr>
          <a:xfrm>
            <a:off x="228600" y="980728"/>
            <a:ext cx="8610600" cy="5472608"/>
          </a:xfrm>
        </p:spPr>
        <p:txBody>
          <a:bodyPr/>
          <a:lstStyle/>
          <a:p>
            <a:r>
              <a:rPr lang="en-US" sz="2200" dirty="0">
                <a:solidFill>
                  <a:srgbClr val="0000FF"/>
                </a:solidFill>
                <a:sym typeface="Wingdings"/>
              </a:rPr>
              <a:t>Exposes a load/store interface to access persistent data</a:t>
            </a:r>
          </a:p>
          <a:p>
            <a:pPr lvl="1"/>
            <a:r>
              <a:rPr lang="en-US" sz="2000" dirty="0">
                <a:solidFill>
                  <a:schemeClr val="accent2">
                    <a:lumMod val="75000"/>
                  </a:schemeClr>
                </a:solidFill>
                <a:sym typeface="Wingdings"/>
              </a:rPr>
              <a:t>Applications can directly access persistent memory  no conversion, translation, location overhead for persistent data </a:t>
            </a:r>
          </a:p>
          <a:p>
            <a:pPr lvl="1"/>
            <a:endParaRPr lang="en-US" sz="2000" dirty="0">
              <a:sym typeface="Wingdings"/>
            </a:endParaRPr>
          </a:p>
          <a:p>
            <a:r>
              <a:rPr lang="en-US" sz="2200" dirty="0">
                <a:solidFill>
                  <a:srgbClr val="0000FF"/>
                </a:solidFill>
                <a:sym typeface="Wingdings"/>
              </a:rPr>
              <a:t>Manages data placement, location, persistence, security</a:t>
            </a:r>
          </a:p>
          <a:p>
            <a:pPr lvl="1"/>
            <a:r>
              <a:rPr lang="en-US" sz="2000" dirty="0">
                <a:solidFill>
                  <a:schemeClr val="accent2">
                    <a:lumMod val="75000"/>
                  </a:schemeClr>
                </a:solidFill>
                <a:sym typeface="Wingdings"/>
              </a:rPr>
              <a:t>To get the best of multiple forms of storage</a:t>
            </a:r>
          </a:p>
          <a:p>
            <a:pPr lvl="1"/>
            <a:endParaRPr lang="en-US" sz="2000" dirty="0">
              <a:sym typeface="Wingdings"/>
            </a:endParaRPr>
          </a:p>
          <a:p>
            <a:r>
              <a:rPr lang="en-US" sz="2200" dirty="0">
                <a:solidFill>
                  <a:srgbClr val="0000FF"/>
                </a:solidFill>
                <a:sym typeface="Wingdings"/>
              </a:rPr>
              <a:t>Manages metadata storage and retrieval</a:t>
            </a:r>
          </a:p>
          <a:p>
            <a:pPr lvl="1"/>
            <a:r>
              <a:rPr lang="en-US" sz="2000" dirty="0">
                <a:solidFill>
                  <a:srgbClr val="FF0000"/>
                </a:solidFill>
                <a:sym typeface="Wingdings"/>
              </a:rPr>
              <a:t>This can lead to overheads that need to be managed</a:t>
            </a:r>
          </a:p>
          <a:p>
            <a:pPr lvl="1"/>
            <a:endParaRPr lang="en-US" sz="2000" dirty="0">
              <a:sym typeface="Wingdings"/>
            </a:endParaRPr>
          </a:p>
          <a:p>
            <a:r>
              <a:rPr lang="en-US" sz="2200" dirty="0">
                <a:solidFill>
                  <a:srgbClr val="0000FF"/>
                </a:solidFill>
                <a:sym typeface="Wingdings"/>
              </a:rPr>
              <a:t>Exposes hooks and interfaces for system software</a:t>
            </a:r>
          </a:p>
          <a:p>
            <a:pPr lvl="1"/>
            <a:r>
              <a:rPr lang="en-US" sz="2000" dirty="0">
                <a:solidFill>
                  <a:srgbClr val="2C6123"/>
                </a:solidFill>
                <a:sym typeface="Wingdings"/>
              </a:rPr>
              <a:t>To enable better data placement and management decisions</a:t>
            </a:r>
          </a:p>
          <a:p>
            <a:pPr lvl="1"/>
            <a:endParaRPr lang="en-US" sz="2000" dirty="0">
              <a:solidFill>
                <a:srgbClr val="2C6123"/>
              </a:solidFill>
              <a:sym typeface="Wingdings"/>
            </a:endParaRPr>
          </a:p>
          <a:p>
            <a:r>
              <a:rPr lang="en-US" sz="1800" dirty="0"/>
              <a:t>Meza+, “</a:t>
            </a:r>
            <a:r>
              <a:rPr lang="en-US" sz="1800" dirty="0">
                <a:solidFill>
                  <a:srgbClr val="0000FF"/>
                </a:solidFill>
              </a:rPr>
              <a:t>A Case for Efficient Hardware-Software Cooperative Management of Storage and Memory</a:t>
            </a:r>
            <a:r>
              <a:rPr lang="en-US" sz="1800" dirty="0"/>
              <a:t>,” WEED 2013.</a:t>
            </a:r>
          </a:p>
          <a:p>
            <a:pPr lvl="1"/>
            <a:endParaRPr lang="en-US" sz="2000" dirty="0">
              <a:solidFill>
                <a:srgbClr val="2C6123"/>
              </a:solidFill>
            </a:endParaRP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76</a:t>
            </a:fld>
            <a:endParaRPr lang="en-US" altLang="en-US">
              <a:solidFill>
                <a:srgbClr val="000000"/>
              </a:solidFill>
            </a:endParaRPr>
          </a:p>
        </p:txBody>
      </p:sp>
    </p:spTree>
    <p:extLst>
      <p:ext uri="{BB962C8B-B14F-4D97-AF65-F5344CB8AC3E}">
        <p14:creationId xmlns:p14="http://schemas.microsoft.com/office/powerpoint/2010/main" val="19015885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96416"/>
            <a:ext cx="9023920" cy="756320"/>
          </a:xfrm>
        </p:spPr>
        <p:txBody>
          <a:bodyPr>
            <a:noAutofit/>
          </a:bodyPr>
          <a:lstStyle/>
          <a:p>
            <a:pPr>
              <a:lnSpc>
                <a:spcPct val="70000"/>
              </a:lnSpc>
            </a:pPr>
            <a:r>
              <a:rPr lang="en-US" sz="3200" dirty="0"/>
              <a:t>Efficient Data Mapping among Heterogeneous Devices</a:t>
            </a:r>
          </a:p>
        </p:txBody>
      </p:sp>
      <p:sp>
        <p:nvSpPr>
          <p:cNvPr id="3" name="Content Placeholder 2"/>
          <p:cNvSpPr>
            <a:spLocks noGrp="1"/>
          </p:cNvSpPr>
          <p:nvPr>
            <p:ph idx="1"/>
          </p:nvPr>
        </p:nvSpPr>
        <p:spPr>
          <a:xfrm>
            <a:off x="228600" y="1124744"/>
            <a:ext cx="8610600" cy="5123656"/>
          </a:xfrm>
        </p:spPr>
        <p:txBody>
          <a:bodyPr/>
          <a:lstStyle/>
          <a:p>
            <a:r>
              <a:rPr lang="en-US" sz="2200" dirty="0"/>
              <a:t>A persistent memory exposes a large, persistent address space</a:t>
            </a:r>
          </a:p>
          <a:p>
            <a:pPr lvl="1"/>
            <a:r>
              <a:rPr lang="en-US" sz="2000" dirty="0">
                <a:solidFill>
                  <a:srgbClr val="0000FF"/>
                </a:solidFill>
              </a:rPr>
              <a:t>But it may use many different devices to satisfy this goal</a:t>
            </a:r>
          </a:p>
          <a:p>
            <a:pPr lvl="1"/>
            <a:r>
              <a:rPr lang="en-US" sz="2000" dirty="0"/>
              <a:t>From fast, low-capacity volatile DRAM to slow, high-capacity non-volatile HDD or Flash</a:t>
            </a:r>
          </a:p>
          <a:p>
            <a:pPr lvl="1"/>
            <a:r>
              <a:rPr lang="en-US" sz="2000" dirty="0"/>
              <a:t>And other NVM devices in between</a:t>
            </a:r>
          </a:p>
          <a:p>
            <a:endParaRPr lang="en-US" sz="2200" dirty="0"/>
          </a:p>
          <a:p>
            <a:r>
              <a:rPr lang="en-US" sz="2200" dirty="0">
                <a:solidFill>
                  <a:schemeClr val="tx2">
                    <a:lumMod val="75000"/>
                  </a:schemeClr>
                </a:solidFill>
              </a:rPr>
              <a:t>Performance and energy can benefit from good placement of data among these devices</a:t>
            </a:r>
          </a:p>
          <a:p>
            <a:pPr lvl="1"/>
            <a:r>
              <a:rPr lang="en-US" sz="2000" dirty="0"/>
              <a:t>Utilizing the strengths of each device and avoiding their weaknesses, if possible</a:t>
            </a:r>
          </a:p>
          <a:p>
            <a:pPr lvl="1"/>
            <a:r>
              <a:rPr lang="en-US" sz="2000" dirty="0">
                <a:solidFill>
                  <a:srgbClr val="0000FF"/>
                </a:solidFill>
              </a:rPr>
              <a:t>For example, consider two important application characteristics:  locality and persistence</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77</a:t>
            </a:fld>
            <a:endParaRPr lang="en-US" altLang="en-US">
              <a:solidFill>
                <a:srgbClr val="000000"/>
              </a:solidFill>
            </a:endParaRPr>
          </a:p>
        </p:txBody>
      </p:sp>
    </p:spTree>
    <p:extLst>
      <p:ext uri="{BB962C8B-B14F-4D97-AF65-F5344CB8AC3E}">
        <p14:creationId xmlns:p14="http://schemas.microsoft.com/office/powerpoint/2010/main" val="890411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24744"/>
            <a:ext cx="8610600" cy="5123656"/>
          </a:xfrm>
        </p:spPr>
        <p:txBody>
          <a:bodyPr/>
          <a:lstStyle/>
          <a:p>
            <a:endParaRPr lang="en-US" sz="2000"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78</a:t>
            </a:fld>
            <a:endParaRPr lang="en-US" altLang="en-US">
              <a:solidFill>
                <a:srgbClr val="000000"/>
              </a:solidFill>
            </a:endParaRPr>
          </a:p>
        </p:txBody>
      </p:sp>
      <p:pic>
        <p:nvPicPr>
          <p:cNvPr id="7" name="Picture 6"/>
          <p:cNvPicPr>
            <a:picLocks noChangeAspect="1"/>
          </p:cNvPicPr>
          <p:nvPr/>
        </p:nvPicPr>
        <p:blipFill>
          <a:blip r:embed="rId3"/>
          <a:stretch>
            <a:fillRect/>
          </a:stretch>
        </p:blipFill>
        <p:spPr>
          <a:xfrm>
            <a:off x="2051720" y="2348880"/>
            <a:ext cx="4724839" cy="3156544"/>
          </a:xfrm>
          <a:prstGeom prst="rect">
            <a:avLst/>
          </a:prstGeom>
        </p:spPr>
      </p:pic>
      <p:sp>
        <p:nvSpPr>
          <p:cNvPr id="8" name="Title 1"/>
          <p:cNvSpPr>
            <a:spLocks noGrp="1"/>
          </p:cNvSpPr>
          <p:nvPr>
            <p:ph type="title"/>
          </p:nvPr>
        </p:nvSpPr>
        <p:spPr>
          <a:xfrm>
            <a:off x="228600" y="296416"/>
            <a:ext cx="9023920" cy="756320"/>
          </a:xfrm>
        </p:spPr>
        <p:txBody>
          <a:bodyPr>
            <a:noAutofit/>
          </a:bodyPr>
          <a:lstStyle/>
          <a:p>
            <a:pPr>
              <a:lnSpc>
                <a:spcPct val="70000"/>
              </a:lnSpc>
            </a:pPr>
            <a:r>
              <a:rPr lang="en-US" sz="3200" dirty="0"/>
              <a:t>Efficient Data Mapping among Heterogeneous Devices</a:t>
            </a:r>
          </a:p>
        </p:txBody>
      </p:sp>
    </p:spTree>
    <p:extLst>
      <p:ext uri="{BB962C8B-B14F-4D97-AF65-F5344CB8AC3E}">
        <p14:creationId xmlns:p14="http://schemas.microsoft.com/office/powerpoint/2010/main" val="16238959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24744"/>
            <a:ext cx="8610600" cy="5123656"/>
          </a:xfrm>
        </p:spPr>
        <p:txBody>
          <a:bodyPr/>
          <a:lstStyle/>
          <a:p>
            <a:endParaRPr lang="en-US" sz="2000"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79</a:t>
            </a:fld>
            <a:endParaRPr lang="en-US" altLang="en-US">
              <a:solidFill>
                <a:srgbClr val="000000"/>
              </a:solidFill>
            </a:endParaRPr>
          </a:p>
        </p:txBody>
      </p:sp>
      <p:pic>
        <p:nvPicPr>
          <p:cNvPr id="7" name="Picture 6"/>
          <p:cNvPicPr>
            <a:picLocks noChangeAspect="1"/>
          </p:cNvPicPr>
          <p:nvPr/>
        </p:nvPicPr>
        <p:blipFill>
          <a:blip r:embed="rId3"/>
          <a:stretch>
            <a:fillRect/>
          </a:stretch>
        </p:blipFill>
        <p:spPr>
          <a:xfrm>
            <a:off x="2051720" y="2348880"/>
            <a:ext cx="4724839" cy="3156544"/>
          </a:xfrm>
          <a:prstGeom prst="rect">
            <a:avLst/>
          </a:prstGeom>
        </p:spPr>
      </p:pic>
      <p:sp>
        <p:nvSpPr>
          <p:cNvPr id="5" name="TextBox 4"/>
          <p:cNvSpPr txBox="1"/>
          <p:nvPr/>
        </p:nvSpPr>
        <p:spPr>
          <a:xfrm>
            <a:off x="5508104" y="2492896"/>
            <a:ext cx="453970" cy="646331"/>
          </a:xfrm>
          <a:prstGeom prst="rect">
            <a:avLst/>
          </a:prstGeom>
          <a:noFill/>
        </p:spPr>
        <p:txBody>
          <a:bodyPr wrap="none" rtlCol="0">
            <a:spAutoFit/>
          </a:bodyPr>
          <a:lstStyle/>
          <a:p>
            <a:pPr eaLnBrk="1" fontAlgn="auto" hangingPunct="1">
              <a:spcBef>
                <a:spcPts val="0"/>
              </a:spcBef>
              <a:spcAft>
                <a:spcPts val="0"/>
              </a:spcAft>
            </a:pPr>
            <a:r>
              <a:rPr lang="en-US" sz="3600" dirty="0">
                <a:solidFill>
                  <a:srgbClr val="0000FF"/>
                </a:solidFill>
                <a:latin typeface="Tahoma"/>
                <a:ea typeface=""/>
              </a:rPr>
              <a:t>X</a:t>
            </a:r>
          </a:p>
        </p:txBody>
      </p:sp>
      <p:sp>
        <p:nvSpPr>
          <p:cNvPr id="6" name="TextBox 5"/>
          <p:cNvSpPr txBox="1"/>
          <p:nvPr/>
        </p:nvSpPr>
        <p:spPr>
          <a:xfrm>
            <a:off x="4932040" y="1700808"/>
            <a:ext cx="3765161" cy="923330"/>
          </a:xfrm>
          <a:prstGeom prst="rect">
            <a:avLst/>
          </a:prstGeom>
          <a:noFill/>
        </p:spPr>
        <p:txBody>
          <a:bodyPr wrap="none" rtlCol="0">
            <a:spAutoFit/>
          </a:bodyPr>
          <a:lstStyle/>
          <a:p>
            <a:pPr algn="ctr" eaLnBrk="1" fontAlgn="auto" hangingPunct="1">
              <a:spcBef>
                <a:spcPts val="0"/>
              </a:spcBef>
              <a:spcAft>
                <a:spcPts val="0"/>
              </a:spcAft>
            </a:pPr>
            <a:r>
              <a:rPr lang="en-US" dirty="0">
                <a:solidFill>
                  <a:srgbClr val="0000FF"/>
                </a:solidFill>
                <a:latin typeface="Tahoma"/>
                <a:ea typeface=""/>
              </a:rPr>
              <a:t>Columns in a column store that are</a:t>
            </a:r>
            <a:br>
              <a:rPr lang="en-US" dirty="0">
                <a:solidFill>
                  <a:srgbClr val="0000FF"/>
                </a:solidFill>
                <a:latin typeface="Tahoma"/>
                <a:ea typeface=""/>
              </a:rPr>
            </a:br>
            <a:r>
              <a:rPr lang="en-US" dirty="0">
                <a:solidFill>
                  <a:srgbClr val="0000FF"/>
                </a:solidFill>
                <a:latin typeface="Tahoma"/>
                <a:ea typeface=""/>
              </a:rPr>
              <a:t>scanned through only infrequently</a:t>
            </a:r>
          </a:p>
          <a:p>
            <a:pPr algn="ctr" eaLnBrk="1" fontAlgn="auto" hangingPunct="1">
              <a:spcBef>
                <a:spcPts val="0"/>
              </a:spcBef>
              <a:spcAft>
                <a:spcPts val="0"/>
              </a:spcAft>
            </a:pPr>
            <a:r>
              <a:rPr lang="en-US" dirty="0">
                <a:solidFill>
                  <a:srgbClr val="0000FF"/>
                </a:solidFill>
                <a:latin typeface="Tahoma"/>
                <a:ea typeface=""/>
                <a:sym typeface="Wingdings"/>
              </a:rPr>
              <a:t> place on Flash</a:t>
            </a:r>
            <a:endParaRPr lang="en-US" dirty="0">
              <a:solidFill>
                <a:srgbClr val="0000FF"/>
              </a:solidFill>
              <a:latin typeface="Tahoma"/>
              <a:ea typeface=""/>
            </a:endParaRPr>
          </a:p>
        </p:txBody>
      </p:sp>
      <p:sp>
        <p:nvSpPr>
          <p:cNvPr id="9" name="Title 1"/>
          <p:cNvSpPr>
            <a:spLocks noGrp="1"/>
          </p:cNvSpPr>
          <p:nvPr>
            <p:ph type="title"/>
          </p:nvPr>
        </p:nvSpPr>
        <p:spPr>
          <a:xfrm>
            <a:off x="228600" y="296416"/>
            <a:ext cx="9023920" cy="756320"/>
          </a:xfrm>
        </p:spPr>
        <p:txBody>
          <a:bodyPr>
            <a:noAutofit/>
          </a:bodyPr>
          <a:lstStyle/>
          <a:p>
            <a:pPr>
              <a:lnSpc>
                <a:spcPct val="70000"/>
              </a:lnSpc>
            </a:pPr>
            <a:r>
              <a:rPr lang="en-US" sz="3200" dirty="0"/>
              <a:t>Efficient Data Mapping among Heterogeneous Devices</a:t>
            </a:r>
          </a:p>
        </p:txBody>
      </p:sp>
    </p:spTree>
    <p:extLst>
      <p:ext uri="{BB962C8B-B14F-4D97-AF65-F5344CB8AC3E}">
        <p14:creationId xmlns:p14="http://schemas.microsoft.com/office/powerpoint/2010/main" val="105551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atin typeface="Garamond" charset="0"/>
                <a:ea typeface="ＭＳ Ｐゴシック" charset="0"/>
                <a:cs typeface="ＭＳ Ｐゴシック" charset="0"/>
              </a:rPr>
              <a:t>Charge vs. Resistive Memories</a:t>
            </a:r>
          </a:p>
        </p:txBody>
      </p:sp>
      <p:sp>
        <p:nvSpPr>
          <p:cNvPr id="38915" name="Content Placeholder 2"/>
          <p:cNvSpPr>
            <a:spLocks noGrp="1"/>
          </p:cNvSpPr>
          <p:nvPr>
            <p:ph idx="1"/>
          </p:nvPr>
        </p:nvSpPr>
        <p:spPr>
          <a:xfrm>
            <a:off x="228600" y="996950"/>
            <a:ext cx="8610600" cy="5194300"/>
          </a:xfrm>
        </p:spPr>
        <p:txBody>
          <a:bodyPr/>
          <a:lstStyle/>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Charge Memory (e.g., DRAM, Flash)</a:t>
            </a:r>
          </a:p>
          <a:p>
            <a:pPr lvl="1"/>
            <a:r>
              <a:rPr lang="en-US">
                <a:latin typeface="Tahoma" charset="0"/>
                <a:ea typeface="ＭＳ Ｐゴシック" charset="0"/>
              </a:rPr>
              <a:t>Write data by capturing charge Q</a:t>
            </a:r>
          </a:p>
          <a:p>
            <a:pPr lvl="1"/>
            <a:r>
              <a:rPr lang="en-US">
                <a:latin typeface="Tahoma" charset="0"/>
                <a:ea typeface="ＭＳ Ｐゴシック" charset="0"/>
              </a:rPr>
              <a:t>Read data by detecting voltage V</a:t>
            </a:r>
          </a:p>
          <a:p>
            <a:pPr lvl="1"/>
            <a:endParaRPr lang="en-US">
              <a:latin typeface="Tahoma" charset="0"/>
              <a:ea typeface="ＭＳ Ｐゴシック" charset="0"/>
            </a:endParaRP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Resistive Memory (e.g., PCM, STT-MRAM, memristors)</a:t>
            </a:r>
          </a:p>
          <a:p>
            <a:pPr lvl="1"/>
            <a:r>
              <a:rPr lang="en-US">
                <a:latin typeface="Tahoma" charset="0"/>
                <a:ea typeface="ＭＳ Ｐゴシック" charset="0"/>
              </a:rPr>
              <a:t>Write data by pulsing current dQ/dt</a:t>
            </a:r>
          </a:p>
          <a:p>
            <a:pPr lvl="1"/>
            <a:r>
              <a:rPr lang="en-US">
                <a:latin typeface="Tahoma" charset="0"/>
                <a:ea typeface="ＭＳ Ｐゴシック" charset="0"/>
              </a:rPr>
              <a:t>Read data by detecting resistance R </a:t>
            </a:r>
          </a:p>
        </p:txBody>
      </p:sp>
      <p:sp>
        <p:nvSpPr>
          <p:cNvPr id="3891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A1650DB3-29A2-714E-810A-FBE1E1392B9C}" type="slidenum">
              <a:rPr lang="en-US" sz="1600">
                <a:solidFill>
                  <a:srgbClr val="000000"/>
                </a:solidFill>
                <a:latin typeface="Garamond" charset="0"/>
              </a:rPr>
              <a:pPr eaLnBrk="1" hangingPunct="1"/>
              <a:t>8</a:t>
            </a:fld>
            <a:endParaRPr lang="en-US" sz="1600">
              <a:solidFill>
                <a:srgbClr val="000000"/>
              </a:solidFill>
              <a:latin typeface="Garamond" charset="0"/>
            </a:endParaRPr>
          </a:p>
        </p:txBody>
      </p:sp>
    </p:spTree>
    <p:extLst>
      <p:ext uri="{BB962C8B-B14F-4D97-AF65-F5344CB8AC3E}">
        <p14:creationId xmlns:p14="http://schemas.microsoft.com/office/powerpoint/2010/main" val="1607842414"/>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24744"/>
            <a:ext cx="8610600" cy="5123656"/>
          </a:xfrm>
        </p:spPr>
        <p:txBody>
          <a:bodyPr/>
          <a:lstStyle/>
          <a:p>
            <a:endParaRPr lang="en-US" sz="2000"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80</a:t>
            </a:fld>
            <a:endParaRPr lang="en-US" altLang="en-US">
              <a:solidFill>
                <a:srgbClr val="000000"/>
              </a:solidFill>
            </a:endParaRPr>
          </a:p>
        </p:txBody>
      </p:sp>
      <p:pic>
        <p:nvPicPr>
          <p:cNvPr id="7" name="Picture 6"/>
          <p:cNvPicPr>
            <a:picLocks noChangeAspect="1"/>
          </p:cNvPicPr>
          <p:nvPr/>
        </p:nvPicPr>
        <p:blipFill>
          <a:blip r:embed="rId3"/>
          <a:stretch>
            <a:fillRect/>
          </a:stretch>
        </p:blipFill>
        <p:spPr>
          <a:xfrm>
            <a:off x="2051720" y="2348880"/>
            <a:ext cx="4724839" cy="3156544"/>
          </a:xfrm>
          <a:prstGeom prst="rect">
            <a:avLst/>
          </a:prstGeom>
        </p:spPr>
      </p:pic>
      <p:sp>
        <p:nvSpPr>
          <p:cNvPr id="5" name="TextBox 4"/>
          <p:cNvSpPr txBox="1"/>
          <p:nvPr/>
        </p:nvSpPr>
        <p:spPr>
          <a:xfrm>
            <a:off x="5508104" y="2492896"/>
            <a:ext cx="453970" cy="646331"/>
          </a:xfrm>
          <a:prstGeom prst="rect">
            <a:avLst/>
          </a:prstGeom>
          <a:noFill/>
        </p:spPr>
        <p:txBody>
          <a:bodyPr wrap="none" rtlCol="0">
            <a:spAutoFit/>
          </a:bodyPr>
          <a:lstStyle/>
          <a:p>
            <a:pPr eaLnBrk="1" fontAlgn="auto" hangingPunct="1">
              <a:spcBef>
                <a:spcPts val="0"/>
              </a:spcBef>
              <a:spcAft>
                <a:spcPts val="0"/>
              </a:spcAft>
            </a:pPr>
            <a:r>
              <a:rPr lang="en-US" sz="3600" dirty="0">
                <a:solidFill>
                  <a:srgbClr val="000000"/>
                </a:solidFill>
                <a:latin typeface="Tahoma"/>
                <a:ea typeface=""/>
              </a:rPr>
              <a:t>X</a:t>
            </a:r>
          </a:p>
        </p:txBody>
      </p:sp>
      <p:sp>
        <p:nvSpPr>
          <p:cNvPr id="6" name="TextBox 5"/>
          <p:cNvSpPr txBox="1"/>
          <p:nvPr/>
        </p:nvSpPr>
        <p:spPr>
          <a:xfrm>
            <a:off x="4932040" y="1700808"/>
            <a:ext cx="3765161" cy="923330"/>
          </a:xfrm>
          <a:prstGeom prst="rect">
            <a:avLst/>
          </a:prstGeom>
          <a:noFill/>
        </p:spPr>
        <p:txBody>
          <a:bodyPr wrap="none" rtlCol="0">
            <a:spAutoFit/>
          </a:bodyPr>
          <a:lstStyle/>
          <a:p>
            <a:pPr algn="ctr" eaLnBrk="1" fontAlgn="auto" hangingPunct="1">
              <a:spcBef>
                <a:spcPts val="0"/>
              </a:spcBef>
              <a:spcAft>
                <a:spcPts val="0"/>
              </a:spcAft>
            </a:pPr>
            <a:r>
              <a:rPr lang="en-US" dirty="0">
                <a:solidFill>
                  <a:srgbClr val="000000"/>
                </a:solidFill>
                <a:latin typeface="Tahoma"/>
                <a:ea typeface=""/>
              </a:rPr>
              <a:t>Columns in a column store that are</a:t>
            </a:r>
            <a:br>
              <a:rPr lang="en-US" dirty="0">
                <a:solidFill>
                  <a:srgbClr val="000000"/>
                </a:solidFill>
                <a:latin typeface="Tahoma"/>
                <a:ea typeface=""/>
              </a:rPr>
            </a:br>
            <a:r>
              <a:rPr lang="en-US" dirty="0">
                <a:solidFill>
                  <a:srgbClr val="000000"/>
                </a:solidFill>
                <a:latin typeface="Tahoma"/>
                <a:ea typeface=""/>
              </a:rPr>
              <a:t>scanned through only infrequently</a:t>
            </a:r>
          </a:p>
          <a:p>
            <a:pPr algn="ctr" eaLnBrk="1" fontAlgn="auto" hangingPunct="1">
              <a:spcBef>
                <a:spcPts val="0"/>
              </a:spcBef>
              <a:spcAft>
                <a:spcPts val="0"/>
              </a:spcAft>
            </a:pPr>
            <a:r>
              <a:rPr lang="en-US" dirty="0">
                <a:solidFill>
                  <a:srgbClr val="000000"/>
                </a:solidFill>
                <a:latin typeface="Tahoma"/>
                <a:ea typeface=""/>
                <a:sym typeface="Wingdings"/>
              </a:rPr>
              <a:t> place on Flash</a:t>
            </a:r>
            <a:endParaRPr lang="en-US" dirty="0">
              <a:solidFill>
                <a:srgbClr val="000000"/>
              </a:solidFill>
              <a:latin typeface="Tahoma"/>
              <a:ea typeface=""/>
            </a:endParaRPr>
          </a:p>
        </p:txBody>
      </p:sp>
      <p:sp>
        <p:nvSpPr>
          <p:cNvPr id="8" name="TextBox 7"/>
          <p:cNvSpPr txBox="1"/>
          <p:nvPr/>
        </p:nvSpPr>
        <p:spPr>
          <a:xfrm>
            <a:off x="3779912" y="4149080"/>
            <a:ext cx="453970" cy="646331"/>
          </a:xfrm>
          <a:prstGeom prst="rect">
            <a:avLst/>
          </a:prstGeom>
          <a:noFill/>
        </p:spPr>
        <p:txBody>
          <a:bodyPr wrap="none" rtlCol="0">
            <a:spAutoFit/>
          </a:bodyPr>
          <a:lstStyle/>
          <a:p>
            <a:pPr eaLnBrk="1" fontAlgn="auto" hangingPunct="1">
              <a:spcBef>
                <a:spcPts val="0"/>
              </a:spcBef>
              <a:spcAft>
                <a:spcPts val="0"/>
              </a:spcAft>
            </a:pPr>
            <a:r>
              <a:rPr lang="en-US" sz="3600" dirty="0">
                <a:solidFill>
                  <a:srgbClr val="0000FF"/>
                </a:solidFill>
                <a:latin typeface="Tahoma"/>
                <a:ea typeface=""/>
              </a:rPr>
              <a:t>X</a:t>
            </a:r>
          </a:p>
        </p:txBody>
      </p:sp>
      <p:sp>
        <p:nvSpPr>
          <p:cNvPr id="9" name="TextBox 8"/>
          <p:cNvSpPr txBox="1"/>
          <p:nvPr/>
        </p:nvSpPr>
        <p:spPr>
          <a:xfrm>
            <a:off x="3923928" y="3284984"/>
            <a:ext cx="3600400" cy="923330"/>
          </a:xfrm>
          <a:prstGeom prst="rect">
            <a:avLst/>
          </a:prstGeom>
          <a:noFill/>
        </p:spPr>
        <p:txBody>
          <a:bodyPr wrap="square" rtlCol="0">
            <a:spAutoFit/>
          </a:bodyPr>
          <a:lstStyle/>
          <a:p>
            <a:pPr algn="ctr" eaLnBrk="1" fontAlgn="auto" hangingPunct="1">
              <a:spcBef>
                <a:spcPts val="0"/>
              </a:spcBef>
              <a:spcAft>
                <a:spcPts val="0"/>
              </a:spcAft>
            </a:pPr>
            <a:r>
              <a:rPr lang="en-US" dirty="0">
                <a:solidFill>
                  <a:srgbClr val="0000FF"/>
                </a:solidFill>
                <a:latin typeface="Tahoma"/>
                <a:ea typeface=""/>
              </a:rPr>
              <a:t>Frequently-updated index for a Content Delivery Network (CDN) </a:t>
            </a:r>
            <a:r>
              <a:rPr lang="en-US" dirty="0">
                <a:solidFill>
                  <a:srgbClr val="0000FF"/>
                </a:solidFill>
                <a:latin typeface="Tahoma"/>
                <a:ea typeface=""/>
                <a:sym typeface="Wingdings"/>
              </a:rPr>
              <a:t> place in DRAM</a:t>
            </a:r>
            <a:endParaRPr lang="en-US" dirty="0">
              <a:solidFill>
                <a:srgbClr val="0000FF"/>
              </a:solidFill>
              <a:latin typeface="Tahoma"/>
              <a:ea typeface=""/>
            </a:endParaRPr>
          </a:p>
        </p:txBody>
      </p:sp>
      <p:sp>
        <p:nvSpPr>
          <p:cNvPr id="11" name="Title 1"/>
          <p:cNvSpPr>
            <a:spLocks noGrp="1"/>
          </p:cNvSpPr>
          <p:nvPr>
            <p:ph type="title"/>
          </p:nvPr>
        </p:nvSpPr>
        <p:spPr>
          <a:xfrm>
            <a:off x="228600" y="296416"/>
            <a:ext cx="9023920" cy="756320"/>
          </a:xfrm>
        </p:spPr>
        <p:txBody>
          <a:bodyPr>
            <a:noAutofit/>
          </a:bodyPr>
          <a:lstStyle/>
          <a:p>
            <a:pPr>
              <a:lnSpc>
                <a:spcPct val="70000"/>
              </a:lnSpc>
            </a:pPr>
            <a:r>
              <a:rPr lang="en-US" sz="3200" dirty="0"/>
              <a:t>Efficient Data Mapping among Heterogeneous Devices</a:t>
            </a:r>
          </a:p>
        </p:txBody>
      </p:sp>
      <p:sp>
        <p:nvSpPr>
          <p:cNvPr id="12" name="TextBox 11"/>
          <p:cNvSpPr txBox="1"/>
          <p:nvPr/>
        </p:nvSpPr>
        <p:spPr>
          <a:xfrm>
            <a:off x="107504" y="5877272"/>
            <a:ext cx="9036496" cy="461665"/>
          </a:xfrm>
          <a:prstGeom prst="rect">
            <a:avLst/>
          </a:prstGeom>
          <a:solidFill>
            <a:sysClr val="window" lastClr="FFFFFF"/>
          </a:solidFill>
          <a:ln w="25400" cap="flat" cmpd="sng" algn="ctr">
            <a:solidFill>
              <a:srgbClr val="0000FF"/>
            </a:solidFill>
            <a:prstDash val="solid"/>
          </a:ln>
          <a:effectLst/>
        </p:spPr>
        <p:txBody>
          <a:bodyPr wrap="square">
            <a:spAutoFit/>
          </a:bodyPr>
          <a:lstStyle/>
          <a:p>
            <a:pPr algn="ctr" eaLnBrk="1" fontAlgn="auto" hangingPunct="1">
              <a:spcBef>
                <a:spcPts val="0"/>
              </a:spcBef>
              <a:spcAft>
                <a:spcPts val="0"/>
              </a:spcAft>
              <a:defRPr/>
            </a:pPr>
            <a:r>
              <a:rPr lang="en-US" sz="2400" b="1" kern="0" dirty="0">
                <a:solidFill>
                  <a:srgbClr val="0000FF"/>
                </a:solidFill>
                <a:latin typeface="Calibri"/>
                <a:ea typeface=""/>
              </a:rPr>
              <a:t>Applications or system software can provide hints for data placement</a:t>
            </a:r>
          </a:p>
        </p:txBody>
      </p:sp>
    </p:spTree>
    <p:extLst>
      <p:ext uri="{BB962C8B-B14F-4D97-AF65-F5344CB8AC3E}">
        <p14:creationId xmlns:p14="http://schemas.microsoft.com/office/powerpoint/2010/main" val="201423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Evaluated Systems</a:t>
            </a:r>
          </a:p>
        </p:txBody>
      </p:sp>
      <p:sp>
        <p:nvSpPr>
          <p:cNvPr id="3" name="Content Placeholder 2"/>
          <p:cNvSpPr>
            <a:spLocks noGrp="1"/>
          </p:cNvSpPr>
          <p:nvPr>
            <p:ph idx="1"/>
          </p:nvPr>
        </p:nvSpPr>
        <p:spPr/>
        <p:txBody>
          <a:bodyPr/>
          <a:lstStyle/>
          <a:p>
            <a:pPr>
              <a:lnSpc>
                <a:spcPct val="110000"/>
              </a:lnSpc>
            </a:pPr>
            <a:r>
              <a:rPr lang="en-US" sz="2200" dirty="0"/>
              <a:t>HDD Baseline </a:t>
            </a:r>
          </a:p>
          <a:p>
            <a:pPr lvl="1">
              <a:lnSpc>
                <a:spcPct val="110000"/>
              </a:lnSpc>
            </a:pPr>
            <a:r>
              <a:rPr lang="en-US" sz="1800" dirty="0"/>
              <a:t>Traditional system with volatile DRAM memory and persistent HDD storage</a:t>
            </a:r>
          </a:p>
          <a:p>
            <a:pPr lvl="1">
              <a:lnSpc>
                <a:spcPct val="110000"/>
              </a:lnSpc>
            </a:pPr>
            <a:r>
              <a:rPr lang="en-US" sz="1800" dirty="0">
                <a:solidFill>
                  <a:srgbClr val="FF0000"/>
                </a:solidFill>
              </a:rPr>
              <a:t>Overheads of operating system and file system code and buffering</a:t>
            </a:r>
          </a:p>
          <a:p>
            <a:pPr>
              <a:lnSpc>
                <a:spcPct val="110000"/>
              </a:lnSpc>
            </a:pPr>
            <a:endParaRPr lang="en-US" sz="1800" dirty="0"/>
          </a:p>
          <a:p>
            <a:pPr>
              <a:lnSpc>
                <a:spcPct val="110000"/>
              </a:lnSpc>
            </a:pPr>
            <a:r>
              <a:rPr lang="en-US" sz="2200" dirty="0"/>
              <a:t>NVM Baseline (NB)</a:t>
            </a:r>
          </a:p>
          <a:p>
            <a:pPr lvl="1">
              <a:lnSpc>
                <a:spcPct val="110000"/>
              </a:lnSpc>
            </a:pPr>
            <a:r>
              <a:rPr lang="en-US" sz="1800" dirty="0"/>
              <a:t>Same as HDD Baseline, but </a:t>
            </a:r>
            <a:r>
              <a:rPr lang="en-US" sz="1800" dirty="0">
                <a:solidFill>
                  <a:srgbClr val="008000"/>
                </a:solidFill>
              </a:rPr>
              <a:t>HDD is replaced with NVM</a:t>
            </a:r>
          </a:p>
          <a:p>
            <a:pPr lvl="1">
              <a:lnSpc>
                <a:spcPct val="110000"/>
              </a:lnSpc>
            </a:pPr>
            <a:r>
              <a:rPr lang="en-US" sz="1800" dirty="0">
                <a:solidFill>
                  <a:srgbClr val="FF0000"/>
                </a:solidFill>
              </a:rPr>
              <a:t>Still has OS/FS overheads of the two-level storage model</a:t>
            </a:r>
          </a:p>
          <a:p>
            <a:pPr lvl="1">
              <a:lnSpc>
                <a:spcPct val="110000"/>
              </a:lnSpc>
            </a:pPr>
            <a:endParaRPr lang="en-US" sz="1800" dirty="0">
              <a:solidFill>
                <a:srgbClr val="FF0000"/>
              </a:solidFill>
            </a:endParaRPr>
          </a:p>
          <a:p>
            <a:pPr>
              <a:lnSpc>
                <a:spcPct val="110000"/>
              </a:lnSpc>
            </a:pPr>
            <a:r>
              <a:rPr lang="en-US" sz="2200" dirty="0"/>
              <a:t>Persistent Memory (PM)</a:t>
            </a:r>
          </a:p>
          <a:p>
            <a:pPr lvl="1">
              <a:lnSpc>
                <a:spcPct val="110000"/>
              </a:lnSpc>
            </a:pPr>
            <a:r>
              <a:rPr lang="en-US" sz="1800" dirty="0"/>
              <a:t>Uses only NVM (no DRAM) to ensure full-system persistence</a:t>
            </a:r>
          </a:p>
          <a:p>
            <a:pPr lvl="1">
              <a:lnSpc>
                <a:spcPct val="110000"/>
              </a:lnSpc>
            </a:pPr>
            <a:r>
              <a:rPr lang="en-US" sz="1800" dirty="0"/>
              <a:t>All data accessed using loads and stores</a:t>
            </a:r>
          </a:p>
          <a:p>
            <a:pPr lvl="1">
              <a:lnSpc>
                <a:spcPct val="110000"/>
              </a:lnSpc>
            </a:pPr>
            <a:r>
              <a:rPr lang="en-US" sz="1800" dirty="0">
                <a:solidFill>
                  <a:srgbClr val="008000"/>
                </a:solidFill>
              </a:rPr>
              <a:t>Does not waste time on system calls</a:t>
            </a:r>
          </a:p>
          <a:p>
            <a:pPr lvl="1">
              <a:lnSpc>
                <a:spcPct val="110000"/>
              </a:lnSpc>
            </a:pPr>
            <a:r>
              <a:rPr lang="en-US" sz="1800" dirty="0">
                <a:solidFill>
                  <a:srgbClr val="008000"/>
                </a:solidFill>
              </a:rPr>
              <a:t>Data is manipulated directly on the NVM device</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81</a:t>
            </a:fld>
            <a:endParaRPr lang="en-US" altLang="en-US">
              <a:solidFill>
                <a:srgbClr val="000000"/>
              </a:solidFill>
            </a:endParaRPr>
          </a:p>
        </p:txBody>
      </p:sp>
    </p:spTree>
    <p:extLst>
      <p:ext uri="{BB962C8B-B14F-4D97-AF65-F5344CB8AC3E}">
        <p14:creationId xmlns:p14="http://schemas.microsoft.com/office/powerpoint/2010/main" val="18841229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noAutofit/>
          </a:bodyPr>
          <a:lstStyle/>
          <a:p>
            <a:r>
              <a:rPr lang="en-US" sz="3800" dirty="0"/>
              <a:t>Performance Benefits of a Single-Level Store</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82</a:t>
            </a:fld>
            <a:endParaRPr lang="en-US" altLang="en-US">
              <a:solidFill>
                <a:srgbClr val="000000"/>
              </a:solidFill>
            </a:endParaRPr>
          </a:p>
        </p:txBody>
      </p:sp>
      <p:pic>
        <p:nvPicPr>
          <p:cNvPr id="8" name="Content Placeholder 7"/>
          <p:cNvPicPr>
            <a:picLocks noGrp="1" noChangeAspect="1"/>
          </p:cNvPicPr>
          <p:nvPr>
            <p:ph idx="1"/>
          </p:nvPr>
        </p:nvPicPr>
        <p:blipFill>
          <a:blip r:embed="rId3"/>
          <a:srcRect l="-7256" r="-7256"/>
          <a:stretch>
            <a:fillRect/>
          </a:stretch>
        </p:blipFill>
        <p:spPr/>
      </p:pic>
      <p:cxnSp>
        <p:nvCxnSpPr>
          <p:cNvPr id="6" name="Straight Arrow Connector 5"/>
          <p:cNvCxnSpPr/>
          <p:nvPr/>
        </p:nvCxnSpPr>
        <p:spPr bwMode="auto">
          <a:xfrm>
            <a:off x="5436096" y="5229200"/>
            <a:ext cx="1080120" cy="1440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38"/>
          <p:cNvSpPr txBox="1">
            <a:spLocks noChangeArrowheads="1"/>
          </p:cNvSpPr>
          <p:nvPr/>
        </p:nvSpPr>
        <p:spPr bwMode="auto">
          <a:xfrm>
            <a:off x="5559334" y="4797152"/>
            <a:ext cx="74085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pPr>
            <a:r>
              <a:rPr lang="en-US" dirty="0">
                <a:solidFill>
                  <a:srgbClr val="FF0000"/>
                </a:solidFill>
              </a:rPr>
              <a:t>~5X</a:t>
            </a:r>
          </a:p>
        </p:txBody>
      </p:sp>
      <p:cxnSp>
        <p:nvCxnSpPr>
          <p:cNvPr id="10" name="Straight Arrow Connector 9"/>
          <p:cNvCxnSpPr/>
          <p:nvPr/>
        </p:nvCxnSpPr>
        <p:spPr bwMode="auto">
          <a:xfrm>
            <a:off x="3851920" y="2348880"/>
            <a:ext cx="936104" cy="25922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38"/>
          <p:cNvSpPr txBox="1">
            <a:spLocks noChangeArrowheads="1"/>
          </p:cNvSpPr>
          <p:nvPr/>
        </p:nvSpPr>
        <p:spPr bwMode="auto">
          <a:xfrm>
            <a:off x="3817565" y="1916832"/>
            <a:ext cx="91202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pPr>
            <a:r>
              <a:rPr lang="en-US" dirty="0">
                <a:solidFill>
                  <a:srgbClr val="FF0000"/>
                </a:solidFill>
              </a:rPr>
              <a:t>~24X</a:t>
            </a:r>
          </a:p>
        </p:txBody>
      </p:sp>
      <p:sp>
        <p:nvSpPr>
          <p:cNvPr id="12" name="Rectangle 11"/>
          <p:cNvSpPr/>
          <p:nvPr/>
        </p:nvSpPr>
        <p:spPr>
          <a:xfrm>
            <a:off x="1475656" y="6344604"/>
            <a:ext cx="7056784" cy="553998"/>
          </a:xfrm>
          <a:prstGeom prst="rect">
            <a:avLst/>
          </a:prstGeom>
        </p:spPr>
        <p:txBody>
          <a:bodyPr wrap="square">
            <a:spAutoFit/>
          </a:bodyPr>
          <a:lstStyle/>
          <a:p>
            <a:pPr eaLnBrk="1" fontAlgn="auto" hangingPunct="1">
              <a:spcBef>
                <a:spcPts val="0"/>
              </a:spcBef>
              <a:spcAft>
                <a:spcPts val="0"/>
              </a:spcAft>
            </a:pPr>
            <a:r>
              <a:rPr lang="en-US" sz="1500" dirty="0">
                <a:solidFill>
                  <a:srgbClr val="000000"/>
                </a:solidFill>
                <a:latin typeface="Tahoma"/>
                <a:ea typeface=""/>
              </a:rPr>
              <a:t>Meza+, “</a:t>
            </a:r>
            <a:r>
              <a:rPr lang="en-US" sz="1500" dirty="0">
                <a:solidFill>
                  <a:srgbClr val="0000FF"/>
                </a:solidFill>
                <a:latin typeface="Tahoma"/>
                <a:ea typeface=""/>
              </a:rPr>
              <a:t>A Case for Efficient Hardware-Software Cooperative Management of Storage and Memory</a:t>
            </a:r>
            <a:r>
              <a:rPr lang="en-US" sz="1500" dirty="0">
                <a:solidFill>
                  <a:srgbClr val="000000"/>
                </a:solidFill>
                <a:latin typeface="Tahoma"/>
                <a:ea typeface=""/>
              </a:rPr>
              <a:t>,” WEED 2013.</a:t>
            </a:r>
          </a:p>
        </p:txBody>
      </p:sp>
    </p:spTree>
    <p:extLst>
      <p:ext uri="{BB962C8B-B14F-4D97-AF65-F5344CB8AC3E}">
        <p14:creationId xmlns:p14="http://schemas.microsoft.com/office/powerpoint/2010/main" val="20320613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Energy Benefits of a Single-Level Store</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83</a:t>
            </a:fld>
            <a:endParaRPr lang="en-US" altLang="en-US">
              <a:solidFill>
                <a:srgbClr val="000000"/>
              </a:solidFill>
            </a:endParaRPr>
          </a:p>
        </p:txBody>
      </p:sp>
      <p:pic>
        <p:nvPicPr>
          <p:cNvPr id="6" name="Content Placeholder 5"/>
          <p:cNvPicPr>
            <a:picLocks noGrp="1" noChangeAspect="1"/>
          </p:cNvPicPr>
          <p:nvPr>
            <p:ph idx="1"/>
          </p:nvPr>
        </p:nvPicPr>
        <p:blipFill>
          <a:blip r:embed="rId3"/>
          <a:srcRect l="-7624" r="-7624"/>
          <a:stretch>
            <a:fillRect/>
          </a:stretch>
        </p:blipFill>
        <p:spPr/>
      </p:pic>
      <p:cxnSp>
        <p:nvCxnSpPr>
          <p:cNvPr id="8" name="Straight Arrow Connector 7"/>
          <p:cNvCxnSpPr/>
          <p:nvPr/>
        </p:nvCxnSpPr>
        <p:spPr bwMode="auto">
          <a:xfrm>
            <a:off x="5436096" y="5229200"/>
            <a:ext cx="1080120" cy="1440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38"/>
          <p:cNvSpPr txBox="1">
            <a:spLocks noChangeArrowheads="1"/>
          </p:cNvSpPr>
          <p:nvPr/>
        </p:nvSpPr>
        <p:spPr bwMode="auto">
          <a:xfrm>
            <a:off x="5559334" y="4797152"/>
            <a:ext cx="74085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pPr>
            <a:r>
              <a:rPr lang="en-US" dirty="0">
                <a:solidFill>
                  <a:srgbClr val="FF0000"/>
                </a:solidFill>
              </a:rPr>
              <a:t>~5X</a:t>
            </a:r>
          </a:p>
        </p:txBody>
      </p:sp>
      <p:cxnSp>
        <p:nvCxnSpPr>
          <p:cNvPr id="10" name="Straight Arrow Connector 9"/>
          <p:cNvCxnSpPr/>
          <p:nvPr/>
        </p:nvCxnSpPr>
        <p:spPr bwMode="auto">
          <a:xfrm>
            <a:off x="3851920" y="2348880"/>
            <a:ext cx="936104" cy="25922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38"/>
          <p:cNvSpPr txBox="1">
            <a:spLocks noChangeArrowheads="1"/>
          </p:cNvSpPr>
          <p:nvPr/>
        </p:nvSpPr>
        <p:spPr bwMode="auto">
          <a:xfrm>
            <a:off x="3817565" y="1916832"/>
            <a:ext cx="91202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pPr>
            <a:r>
              <a:rPr lang="en-US" dirty="0">
                <a:solidFill>
                  <a:srgbClr val="FF0000"/>
                </a:solidFill>
              </a:rPr>
              <a:t>~16X</a:t>
            </a:r>
          </a:p>
        </p:txBody>
      </p:sp>
      <p:sp>
        <p:nvSpPr>
          <p:cNvPr id="12" name="Rectangle 11"/>
          <p:cNvSpPr/>
          <p:nvPr/>
        </p:nvSpPr>
        <p:spPr>
          <a:xfrm>
            <a:off x="1475656" y="6344604"/>
            <a:ext cx="7056784" cy="553998"/>
          </a:xfrm>
          <a:prstGeom prst="rect">
            <a:avLst/>
          </a:prstGeom>
        </p:spPr>
        <p:txBody>
          <a:bodyPr wrap="square">
            <a:spAutoFit/>
          </a:bodyPr>
          <a:lstStyle/>
          <a:p>
            <a:pPr eaLnBrk="1" fontAlgn="auto" hangingPunct="1">
              <a:spcBef>
                <a:spcPts val="0"/>
              </a:spcBef>
              <a:spcAft>
                <a:spcPts val="0"/>
              </a:spcAft>
            </a:pPr>
            <a:r>
              <a:rPr lang="en-US" sz="1500" dirty="0">
                <a:solidFill>
                  <a:srgbClr val="000000"/>
                </a:solidFill>
                <a:latin typeface="Tahoma"/>
                <a:ea typeface=""/>
              </a:rPr>
              <a:t>Meza+, “</a:t>
            </a:r>
            <a:r>
              <a:rPr lang="en-US" sz="1500" dirty="0">
                <a:solidFill>
                  <a:srgbClr val="0000FF"/>
                </a:solidFill>
                <a:latin typeface="Tahoma"/>
                <a:ea typeface=""/>
              </a:rPr>
              <a:t>A Case for Efficient Hardware-Software Cooperative Management of Storage and Memory</a:t>
            </a:r>
            <a:r>
              <a:rPr lang="en-US" sz="1500" dirty="0">
                <a:solidFill>
                  <a:srgbClr val="000000"/>
                </a:solidFill>
                <a:latin typeface="Tahoma"/>
                <a:ea typeface=""/>
              </a:rPr>
              <a:t>,” WEED 2013.</a:t>
            </a:r>
          </a:p>
        </p:txBody>
      </p:sp>
    </p:spTree>
    <p:extLst>
      <p:ext uri="{BB962C8B-B14F-4D97-AF65-F5344CB8AC3E}">
        <p14:creationId xmlns:p14="http://schemas.microsoft.com/office/powerpoint/2010/main" val="1881984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On Persistent Memory Benefits &amp; Challenges </a:t>
            </a:r>
          </a:p>
        </p:txBody>
      </p:sp>
      <p:sp>
        <p:nvSpPr>
          <p:cNvPr id="3" name="Content Placeholder 2"/>
          <p:cNvSpPr>
            <a:spLocks noGrp="1"/>
          </p:cNvSpPr>
          <p:nvPr>
            <p:ph idx="1"/>
          </p:nvPr>
        </p:nvSpPr>
        <p:spPr>
          <a:xfrm>
            <a:off x="228600" y="1052736"/>
            <a:ext cx="8610600" cy="5195664"/>
          </a:xfrm>
        </p:spPr>
        <p:txBody>
          <a:bodyPr/>
          <a:lstStyle/>
          <a:p>
            <a:r>
              <a:rPr lang="en-US" dirty="0"/>
              <a:t>Justin Meza, </a:t>
            </a:r>
            <a:r>
              <a:rPr lang="en-US" dirty="0" err="1"/>
              <a:t>Yixin</a:t>
            </a:r>
            <a:r>
              <a:rPr lang="en-US" dirty="0"/>
              <a:t> </a:t>
            </a:r>
            <a:r>
              <a:rPr lang="en-US" dirty="0" err="1"/>
              <a:t>Luo</a:t>
            </a:r>
            <a:r>
              <a:rPr lang="en-US" dirty="0"/>
              <a:t>, Samira Khan, </a:t>
            </a:r>
            <a:r>
              <a:rPr lang="en-US" dirty="0" err="1"/>
              <a:t>Jishen</a:t>
            </a:r>
            <a:r>
              <a:rPr lang="en-US" dirty="0"/>
              <a:t> Zhao, Yuan </a:t>
            </a:r>
            <a:r>
              <a:rPr lang="en-US" dirty="0" err="1"/>
              <a:t>Xie</a:t>
            </a:r>
            <a:r>
              <a:rPr lang="en-US" dirty="0"/>
              <a:t>, and Onur Mutlu,</a:t>
            </a:r>
            <a:br>
              <a:rPr lang="en-US" dirty="0"/>
            </a:br>
            <a:r>
              <a:rPr lang="en-US" b="1" dirty="0">
                <a:hlinkClick r:id="rId2"/>
              </a:rPr>
              <a:t>"A Case for Efficient Hardware-Software Cooperative Management of Storage and Memory"</a:t>
            </a:r>
            <a:r>
              <a:rPr lang="en-US" dirty="0"/>
              <a:t/>
            </a:r>
            <a:br>
              <a:rPr lang="en-US" dirty="0"/>
            </a:br>
            <a:r>
              <a:rPr lang="en-US" i="1" dirty="0"/>
              <a:t>Proceedings of the </a:t>
            </a:r>
            <a:r>
              <a:rPr lang="en-US" i="1" dirty="0">
                <a:hlinkClick r:id="rId3"/>
              </a:rPr>
              <a:t>5th Workshop on Energy-Efficient Design</a:t>
            </a:r>
            <a:r>
              <a:rPr lang="en-US" i="1" dirty="0"/>
              <a:t> (</a:t>
            </a:r>
            <a:r>
              <a:rPr lang="en-US" b="1" i="1" dirty="0"/>
              <a:t>WEED</a:t>
            </a:r>
            <a:r>
              <a:rPr lang="en-US" i="1" dirty="0"/>
              <a:t>)</a:t>
            </a:r>
            <a:r>
              <a:rPr lang="en-US" dirty="0"/>
              <a:t>, Tel-Aviv, Israel, June 2013. </a:t>
            </a:r>
            <a:r>
              <a:rPr lang="en-US" dirty="0">
                <a:hlinkClick r:id="rId4"/>
              </a:rPr>
              <a:t>Slides (pptx)</a:t>
            </a:r>
            <a:r>
              <a:rPr lang="en-US" dirty="0"/>
              <a:t> </a:t>
            </a:r>
            <a:r>
              <a:rPr lang="en-US" dirty="0">
                <a:hlinkClick r:id="rId5"/>
              </a:rPr>
              <a:t>Slides (pdf)</a:t>
            </a: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84</a:t>
            </a:fld>
            <a:endParaRPr lang="en-US" altLang="en-US">
              <a:solidFill>
                <a:srgbClr val="000000"/>
              </a:solidFill>
            </a:endParaRPr>
          </a:p>
        </p:txBody>
      </p:sp>
      <p:pic>
        <p:nvPicPr>
          <p:cNvPr id="5" name="Picture 4"/>
          <p:cNvPicPr>
            <a:picLocks noChangeAspect="1"/>
          </p:cNvPicPr>
          <p:nvPr/>
        </p:nvPicPr>
        <p:blipFill>
          <a:blip r:embed="rId6"/>
          <a:stretch>
            <a:fillRect/>
          </a:stretch>
        </p:blipFill>
        <p:spPr>
          <a:xfrm>
            <a:off x="0" y="4581128"/>
            <a:ext cx="9144000" cy="1018632"/>
          </a:xfrm>
          <a:prstGeom prst="rect">
            <a:avLst/>
          </a:prstGeom>
        </p:spPr>
      </p:pic>
    </p:spTree>
    <p:extLst>
      <p:ext uri="{BB962C8B-B14F-4D97-AF65-F5344CB8AC3E}">
        <p14:creationId xmlns:p14="http://schemas.microsoft.com/office/powerpoint/2010/main" val="1903593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and Opportunity</a:t>
            </a:r>
          </a:p>
        </p:txBody>
      </p:sp>
      <p:sp>
        <p:nvSpPr>
          <p:cNvPr id="3" name="Content Placeholder 2"/>
          <p:cNvSpPr>
            <a:spLocks noGrp="1"/>
          </p:cNvSpPr>
          <p:nvPr>
            <p:ph idx="1"/>
          </p:nvPr>
        </p:nvSpPr>
        <p:spPr>
          <a:xfrm>
            <a:off x="0" y="2276872"/>
            <a:ext cx="9144000" cy="2088232"/>
          </a:xfrm>
        </p:spPr>
        <p:txBody>
          <a:bodyPr/>
          <a:lstStyle/>
          <a:p>
            <a:pPr marL="0" indent="0" algn="ctr">
              <a:buNone/>
            </a:pPr>
            <a:r>
              <a:rPr lang="en-US" sz="6400" dirty="0">
                <a:solidFill>
                  <a:srgbClr val="FF0000"/>
                </a:solidFill>
              </a:rPr>
              <a:t>Combined </a:t>
            </a:r>
          </a:p>
          <a:p>
            <a:pPr marL="0" indent="0" algn="ctr">
              <a:buNone/>
            </a:pPr>
            <a:r>
              <a:rPr lang="en-US" sz="6400" dirty="0">
                <a:solidFill>
                  <a:srgbClr val="FF0000"/>
                </a:solidFill>
              </a:rPr>
              <a:t>Memory &amp; Storage</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solidFill>
                  <a:srgbClr val="000000"/>
                </a:solidFill>
              </a:rPr>
              <a:pPr>
                <a:defRPr/>
              </a:pPr>
              <a:t>85</a:t>
            </a:fld>
            <a:endParaRPr lang="en-US">
              <a:solidFill>
                <a:srgbClr val="000000"/>
              </a:solidFill>
            </a:endParaRPr>
          </a:p>
        </p:txBody>
      </p:sp>
    </p:spTree>
    <p:extLst>
      <p:ext uri="{BB962C8B-B14F-4D97-AF65-F5344CB8AC3E}">
        <p14:creationId xmlns:p14="http://schemas.microsoft.com/office/powerpoint/2010/main" val="17665459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and Opportunity</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solidFill>
                  <a:srgbClr val="000000"/>
                </a:solidFill>
              </a:rPr>
              <a:pPr>
                <a:defRPr/>
              </a:pPr>
              <a:t>86</a:t>
            </a:fld>
            <a:endParaRPr lang="en-US">
              <a:solidFill>
                <a:srgbClr val="000000"/>
              </a:solidFill>
            </a:endParaRPr>
          </a:p>
        </p:txBody>
      </p:sp>
      <p:sp>
        <p:nvSpPr>
          <p:cNvPr id="5" name="Content Placeholder 2"/>
          <p:cNvSpPr>
            <a:spLocks noGrp="1"/>
          </p:cNvSpPr>
          <p:nvPr>
            <p:ph idx="1"/>
          </p:nvPr>
        </p:nvSpPr>
        <p:spPr>
          <a:xfrm>
            <a:off x="251520" y="2708920"/>
            <a:ext cx="8352928" cy="2088232"/>
          </a:xfrm>
        </p:spPr>
        <p:txBody>
          <a:bodyPr/>
          <a:lstStyle/>
          <a:p>
            <a:pPr marL="0" indent="0" algn="ctr">
              <a:buNone/>
            </a:pPr>
            <a:r>
              <a:rPr lang="en-US" sz="6400" dirty="0">
                <a:solidFill>
                  <a:srgbClr val="0000FF"/>
                </a:solidFill>
              </a:rPr>
              <a:t>A Unified Interface to </a:t>
            </a:r>
            <a:r>
              <a:rPr lang="en-US" sz="6400" b="1" dirty="0">
                <a:solidFill>
                  <a:srgbClr val="0000FF"/>
                </a:solidFill>
              </a:rPr>
              <a:t>All</a:t>
            </a:r>
            <a:r>
              <a:rPr lang="en-US" sz="6400" dirty="0">
                <a:solidFill>
                  <a:srgbClr val="0000FF"/>
                </a:solidFill>
              </a:rPr>
              <a:t> </a:t>
            </a:r>
            <a:r>
              <a:rPr lang="en-US" sz="6400" b="1" dirty="0">
                <a:solidFill>
                  <a:srgbClr val="0000FF"/>
                </a:solidFill>
              </a:rPr>
              <a:t>Data</a:t>
            </a:r>
          </a:p>
        </p:txBody>
      </p:sp>
    </p:spTree>
    <p:extLst>
      <p:ext uri="{BB962C8B-B14F-4D97-AF65-F5344CB8AC3E}">
        <p14:creationId xmlns:p14="http://schemas.microsoft.com/office/powerpoint/2010/main" val="137567278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7" name="Title 1"/>
          <p:cNvSpPr>
            <a:spLocks noGrp="1"/>
          </p:cNvSpPr>
          <p:nvPr>
            <p:ph type="title"/>
          </p:nvPr>
        </p:nvSpPr>
        <p:spPr/>
        <p:txBody>
          <a:bodyPr/>
          <a:lstStyle/>
          <a:p>
            <a:r>
              <a:rPr lang="en-US" dirty="0"/>
              <a:t>One Key Challenge in Persistent Memory</a:t>
            </a:r>
            <a:endParaRPr lang="en-US" dirty="0">
              <a:latin typeface="Garamond" charset="0"/>
            </a:endParaRPr>
          </a:p>
        </p:txBody>
      </p:sp>
      <p:sp>
        <p:nvSpPr>
          <p:cNvPr id="3" name="Content Placeholder 2"/>
          <p:cNvSpPr>
            <a:spLocks noGrp="1"/>
          </p:cNvSpPr>
          <p:nvPr>
            <p:ph idx="1"/>
          </p:nvPr>
        </p:nvSpPr>
        <p:spPr>
          <a:xfrm>
            <a:off x="228600" y="1371600"/>
            <a:ext cx="8915400" cy="4876800"/>
          </a:xfrm>
        </p:spPr>
        <p:txBody>
          <a:bodyPr/>
          <a:lstStyle/>
          <a:p>
            <a:r>
              <a:rPr lang="en-US" sz="3000">
                <a:solidFill>
                  <a:srgbClr val="0000FF"/>
                </a:solidFill>
                <a:latin typeface="Tahoma" charset="0"/>
              </a:rPr>
              <a:t>How to ensure consistency of system/data if all memory is persistent? </a:t>
            </a:r>
          </a:p>
          <a:p>
            <a:endParaRPr lang="en-US">
              <a:latin typeface="Tahoma" charset="0"/>
            </a:endParaRPr>
          </a:p>
          <a:p>
            <a:r>
              <a:rPr lang="en-US" sz="3000">
                <a:latin typeface="Tahoma" charset="0"/>
              </a:rPr>
              <a:t>Two extremes</a:t>
            </a:r>
          </a:p>
          <a:p>
            <a:pPr lvl="1"/>
            <a:r>
              <a:rPr lang="en-US" sz="2600">
                <a:latin typeface="Tahoma" charset="0"/>
              </a:rPr>
              <a:t>Programmer transparent: Let the system handle it</a:t>
            </a:r>
          </a:p>
          <a:p>
            <a:pPr lvl="1"/>
            <a:r>
              <a:rPr lang="en-US" sz="2600">
                <a:latin typeface="Tahoma" charset="0"/>
              </a:rPr>
              <a:t>Programmer only: Let the programmer handle it </a:t>
            </a:r>
          </a:p>
          <a:p>
            <a:pPr lvl="1"/>
            <a:endParaRPr lang="en-US" sz="2600">
              <a:latin typeface="Tahoma" charset="0"/>
            </a:endParaRPr>
          </a:p>
          <a:p>
            <a:r>
              <a:rPr lang="en-US" sz="3000">
                <a:latin typeface="Tahoma" charset="0"/>
              </a:rPr>
              <a:t>Many alternatives in-between…	</a:t>
            </a:r>
          </a:p>
        </p:txBody>
      </p:sp>
      <p:sp>
        <p:nvSpPr>
          <p:cNvPr id="54169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B0FFFA-80F8-9147-9163-70EDBFD6D24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3855996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987425"/>
            <a:ext cx="9144000" cy="54864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47842" name="Title 1"/>
          <p:cNvSpPr>
            <a:spLocks noGrp="1"/>
          </p:cNvSpPr>
          <p:nvPr>
            <p:ph type="title"/>
          </p:nvPr>
        </p:nvSpPr>
        <p:spPr>
          <a:xfrm>
            <a:off x="0" y="-155575"/>
            <a:ext cx="9144000" cy="1143000"/>
          </a:xfrm>
        </p:spPr>
        <p:txBody>
          <a:bodyPr/>
          <a:lstStyle/>
          <a:p>
            <a:r>
              <a:rPr lang="en-US" b="1">
                <a:latin typeface="Calibri" charset="0"/>
                <a:cs typeface="Charter Black" charset="0"/>
              </a:rPr>
              <a:t>CRASH CONSISTENCY PROBLEM</a:t>
            </a:r>
          </a:p>
        </p:txBody>
      </p:sp>
      <p:sp>
        <p:nvSpPr>
          <p:cNvPr id="547843"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E649C0-1EE4-8F49-B748-8211807F094D}"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cxnSp>
        <p:nvCxnSpPr>
          <p:cNvPr id="57" name="Straight Arrow Connector 56"/>
          <p:cNvCxnSpPr>
            <a:stCxn id="62" idx="7"/>
            <a:endCxn id="65" idx="3"/>
          </p:cNvCxnSpPr>
          <p:nvPr/>
        </p:nvCxnSpPr>
        <p:spPr>
          <a:xfrm flipV="1">
            <a:off x="4176713" y="2613025"/>
            <a:ext cx="231775" cy="436563"/>
          </a:xfrm>
          <a:prstGeom prst="straightConnector1">
            <a:avLst/>
          </a:prstGeom>
          <a:ln w="76200" cmpd="sng">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61" name="Oval 60"/>
          <p:cNvSpPr/>
          <p:nvPr/>
        </p:nvSpPr>
        <p:spPr>
          <a:xfrm>
            <a:off x="2373313" y="2951163"/>
            <a:ext cx="676275" cy="67627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62" name="Oval 61"/>
          <p:cNvSpPr/>
          <p:nvPr/>
        </p:nvSpPr>
        <p:spPr>
          <a:xfrm>
            <a:off x="3598863" y="2951163"/>
            <a:ext cx="676275" cy="67627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63" name="Oval 62"/>
          <p:cNvSpPr/>
          <p:nvPr/>
        </p:nvSpPr>
        <p:spPr>
          <a:xfrm>
            <a:off x="5016500" y="2951163"/>
            <a:ext cx="677863" cy="67627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64" name="Oval 63"/>
          <p:cNvSpPr/>
          <p:nvPr/>
        </p:nvSpPr>
        <p:spPr>
          <a:xfrm>
            <a:off x="6242050" y="2951163"/>
            <a:ext cx="677863" cy="67627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65" name="Oval 64"/>
          <p:cNvSpPr/>
          <p:nvPr/>
        </p:nvSpPr>
        <p:spPr>
          <a:xfrm>
            <a:off x="4310063" y="2035175"/>
            <a:ext cx="676275" cy="676275"/>
          </a:xfrm>
          <a:prstGeom prst="ellipse">
            <a:avLst/>
          </a:prstGeom>
          <a:solidFill>
            <a:srgbClr val="632523"/>
          </a:solidFill>
          <a:ln>
            <a:solidFill>
              <a:srgbClr val="800000"/>
            </a:solid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70C0"/>
              </a:solidFill>
              <a:effectLst/>
              <a:uLnTx/>
              <a:uFillTx/>
              <a:latin typeface="Calibri"/>
              <a:ea typeface="+mn-ea"/>
              <a:cs typeface="+mn-cs"/>
            </a:endParaRPr>
          </a:p>
        </p:txBody>
      </p:sp>
      <p:cxnSp>
        <p:nvCxnSpPr>
          <p:cNvPr id="66" name="Straight Arrow Connector 65"/>
          <p:cNvCxnSpPr/>
          <p:nvPr/>
        </p:nvCxnSpPr>
        <p:spPr>
          <a:xfrm>
            <a:off x="3049588" y="3289300"/>
            <a:ext cx="549275" cy="0"/>
          </a:xfrm>
          <a:prstGeom prst="straightConnector1">
            <a:avLst/>
          </a:prstGeom>
          <a:ln w="76200" cmpd="sng">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p:cNvCxnSpPr/>
          <p:nvPr/>
        </p:nvCxnSpPr>
        <p:spPr>
          <a:xfrm>
            <a:off x="5694363" y="3289300"/>
            <a:ext cx="547687" cy="0"/>
          </a:xfrm>
          <a:prstGeom prst="straightConnector1">
            <a:avLst/>
          </a:prstGeom>
          <a:ln w="76200" cmpd="sng">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p:cNvCxnSpPr>
            <a:stCxn id="65" idx="5"/>
            <a:endCxn id="63" idx="1"/>
          </p:cNvCxnSpPr>
          <p:nvPr/>
        </p:nvCxnSpPr>
        <p:spPr>
          <a:xfrm>
            <a:off x="4887913" y="2613025"/>
            <a:ext cx="228600" cy="436563"/>
          </a:xfrm>
          <a:prstGeom prst="straightConnector1">
            <a:avLst/>
          </a:prstGeom>
          <a:ln w="76200" cmpd="sng">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85" name="Rounded Rectangle 84"/>
          <p:cNvSpPr/>
          <p:nvPr/>
        </p:nvSpPr>
        <p:spPr>
          <a:xfrm>
            <a:off x="0" y="968375"/>
            <a:ext cx="9144000" cy="819150"/>
          </a:xfrm>
          <a:prstGeom prst="roundRect">
            <a:avLst/>
          </a:prstGeom>
          <a:solidFill>
            <a:schemeClr val="bg2"/>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Arial" charset="0"/>
                <a:ea typeface="+mn-ea"/>
                <a:cs typeface="+mn-cs"/>
              </a:rPr>
              <a:t>Add a node to a linked list</a:t>
            </a:r>
          </a:p>
        </p:txBody>
      </p:sp>
      <p:sp>
        <p:nvSpPr>
          <p:cNvPr id="86" name="Lightning Bolt 85"/>
          <p:cNvSpPr>
            <a:spLocks noChangeAspect="1"/>
          </p:cNvSpPr>
          <p:nvPr/>
        </p:nvSpPr>
        <p:spPr>
          <a:xfrm>
            <a:off x="4100513" y="2341563"/>
            <a:ext cx="1273175" cy="1417637"/>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8" name="Straight Arrow Connector 87"/>
          <p:cNvCxnSpPr>
            <a:stCxn id="62" idx="6"/>
            <a:endCxn id="63" idx="2"/>
          </p:cNvCxnSpPr>
          <p:nvPr/>
        </p:nvCxnSpPr>
        <p:spPr>
          <a:xfrm>
            <a:off x="4275138" y="3289300"/>
            <a:ext cx="741362" cy="0"/>
          </a:xfrm>
          <a:prstGeom prst="straightConnector1">
            <a:avLst/>
          </a:prstGeom>
          <a:ln w="76200" cmpd="sng">
            <a:tailEnd type="triangle"/>
          </a:ln>
        </p:spPr>
        <p:style>
          <a:lnRef idx="3">
            <a:schemeClr val="dk1"/>
          </a:lnRef>
          <a:fillRef idx="0">
            <a:schemeClr val="dk1"/>
          </a:fillRef>
          <a:effectRef idx="2">
            <a:schemeClr val="dk1"/>
          </a:effectRef>
          <a:fontRef idx="minor">
            <a:schemeClr val="tx1"/>
          </a:fontRef>
        </p:style>
      </p:cxnSp>
      <p:sp>
        <p:nvSpPr>
          <p:cNvPr id="90" name="TextBox 89"/>
          <p:cNvSpPr txBox="1"/>
          <p:nvPr/>
        </p:nvSpPr>
        <p:spPr>
          <a:xfrm>
            <a:off x="5116513" y="2171700"/>
            <a:ext cx="3609975" cy="769938"/>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dirty="0">
                <a:ln>
                  <a:noFill/>
                </a:ln>
                <a:solidFill>
                  <a:srgbClr val="1F497D"/>
                </a:solidFill>
                <a:effectLst/>
                <a:uLnTx/>
                <a:uFillTx/>
                <a:latin typeface="Calibri"/>
                <a:ea typeface=""/>
                <a:cs typeface="+mn-cs"/>
              </a:rPr>
              <a:t>1. Link to next</a:t>
            </a:r>
          </a:p>
        </p:txBody>
      </p:sp>
      <p:sp>
        <p:nvSpPr>
          <p:cNvPr id="91" name="TextBox 90"/>
          <p:cNvSpPr txBox="1"/>
          <p:nvPr/>
        </p:nvSpPr>
        <p:spPr>
          <a:xfrm>
            <a:off x="862013" y="2168525"/>
            <a:ext cx="3619500" cy="769938"/>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dirty="0">
                <a:ln>
                  <a:noFill/>
                </a:ln>
                <a:solidFill>
                  <a:srgbClr val="C0504D"/>
                </a:solidFill>
                <a:effectLst/>
                <a:uLnTx/>
                <a:uFillTx/>
                <a:latin typeface="Calibri"/>
                <a:ea typeface=""/>
                <a:cs typeface="+mn-cs"/>
              </a:rPr>
              <a:t>2. Link to prev</a:t>
            </a:r>
          </a:p>
        </p:txBody>
      </p:sp>
      <p:grpSp>
        <p:nvGrpSpPr>
          <p:cNvPr id="101" name="Group 100"/>
          <p:cNvGrpSpPr>
            <a:grpSpLocks/>
          </p:cNvGrpSpPr>
          <p:nvPr/>
        </p:nvGrpSpPr>
        <p:grpSpPr bwMode="auto">
          <a:xfrm>
            <a:off x="2297113" y="4016375"/>
            <a:ext cx="4546600" cy="1592263"/>
            <a:chOff x="2296686" y="4168126"/>
            <a:chExt cx="4546247" cy="1593600"/>
          </a:xfrm>
        </p:grpSpPr>
        <p:cxnSp>
          <p:nvCxnSpPr>
            <p:cNvPr id="92" name="Straight Arrow Connector 91"/>
            <p:cNvCxnSpPr>
              <a:stCxn id="94" idx="7"/>
              <a:endCxn id="97" idx="3"/>
            </p:cNvCxnSpPr>
            <p:nvPr/>
          </p:nvCxnSpPr>
          <p:spPr>
            <a:xfrm flipV="1">
              <a:off x="4099946" y="4746461"/>
              <a:ext cx="233344" cy="436930"/>
            </a:xfrm>
            <a:prstGeom prst="straightConnector1">
              <a:avLst/>
            </a:prstGeom>
            <a:ln w="76200" cmpd="sng">
              <a:solidFill>
                <a:srgbClr val="C0504D"/>
              </a:solidFill>
              <a:tailEnd type="triangle"/>
            </a:ln>
          </p:spPr>
          <p:style>
            <a:lnRef idx="3">
              <a:schemeClr val="dk1"/>
            </a:lnRef>
            <a:fillRef idx="0">
              <a:schemeClr val="dk1"/>
            </a:fillRef>
            <a:effectRef idx="2">
              <a:schemeClr val="dk1"/>
            </a:effectRef>
            <a:fontRef idx="minor">
              <a:schemeClr val="tx1"/>
            </a:fontRef>
          </p:style>
        </p:cxnSp>
        <p:sp>
          <p:nvSpPr>
            <p:cNvPr id="93" name="Oval 92"/>
            <p:cNvSpPr/>
            <p:nvPr/>
          </p:nvSpPr>
          <p:spPr>
            <a:xfrm>
              <a:off x="2296686" y="5084883"/>
              <a:ext cx="677809" cy="67684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Oval 93"/>
            <p:cNvSpPr/>
            <p:nvPr/>
          </p:nvSpPr>
          <p:spPr>
            <a:xfrm>
              <a:off x="3522141" y="5084883"/>
              <a:ext cx="676222" cy="67684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95" name="Oval 94"/>
            <p:cNvSpPr/>
            <p:nvPr/>
          </p:nvSpPr>
          <p:spPr>
            <a:xfrm>
              <a:off x="4941256" y="5084883"/>
              <a:ext cx="676222" cy="676843"/>
            </a:xfrm>
            <a:prstGeom prst="ellipse">
              <a:avLst/>
            </a:prstGeom>
            <a:solidFill>
              <a:schemeClr val="bg1">
                <a:lumMod val="50000"/>
              </a:schemeClr>
            </a:solidFill>
            <a:ln>
              <a:solidFill>
                <a:srgbClr val="7F7F7F"/>
              </a:solid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96" name="Oval 95"/>
            <p:cNvSpPr/>
            <p:nvPr/>
          </p:nvSpPr>
          <p:spPr>
            <a:xfrm>
              <a:off x="6165123" y="5084883"/>
              <a:ext cx="677810" cy="676843"/>
            </a:xfrm>
            <a:prstGeom prst="ellipse">
              <a:avLst/>
            </a:prstGeom>
            <a:solidFill>
              <a:srgbClr val="7F7F7F"/>
            </a:solidFill>
            <a:ln>
              <a:solidFill>
                <a:srgbClr val="7F7F7F"/>
              </a:solid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97" name="Oval 96"/>
            <p:cNvSpPr/>
            <p:nvPr/>
          </p:nvSpPr>
          <p:spPr>
            <a:xfrm>
              <a:off x="4233286" y="4168126"/>
              <a:ext cx="677809" cy="676843"/>
            </a:xfrm>
            <a:prstGeom prst="ellipse">
              <a:avLst/>
            </a:prstGeom>
            <a:solidFill>
              <a:srgbClr val="632523"/>
            </a:solidFill>
            <a:ln>
              <a:solidFill>
                <a:srgbClr val="800000"/>
              </a:solid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70C0"/>
                </a:solidFill>
                <a:effectLst/>
                <a:uLnTx/>
                <a:uFillTx/>
                <a:latin typeface="Calibri"/>
                <a:ea typeface="+mn-ea"/>
                <a:cs typeface="+mn-cs"/>
              </a:endParaRPr>
            </a:p>
          </p:txBody>
        </p:sp>
        <p:cxnSp>
          <p:nvCxnSpPr>
            <p:cNvPr id="98" name="Straight Arrow Connector 97"/>
            <p:cNvCxnSpPr/>
            <p:nvPr/>
          </p:nvCxnSpPr>
          <p:spPr>
            <a:xfrm>
              <a:off x="2974495" y="5423304"/>
              <a:ext cx="547645" cy="0"/>
            </a:xfrm>
            <a:prstGeom prst="straightConnector1">
              <a:avLst/>
            </a:prstGeom>
            <a:ln w="76200" cmpd="sng">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p:cNvCxnSpPr/>
            <p:nvPr/>
          </p:nvCxnSpPr>
          <p:spPr>
            <a:xfrm>
              <a:off x="5617478" y="5423304"/>
              <a:ext cx="547644" cy="0"/>
            </a:xfrm>
            <a:prstGeom prst="straightConnector1">
              <a:avLst/>
            </a:prstGeom>
            <a:ln w="76200" cmpd="sng">
              <a:solidFill>
                <a:srgbClr val="7F7F7F"/>
              </a:solidFill>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p:cNvCxnSpPr>
              <a:stCxn id="97" idx="5"/>
              <a:endCxn id="95" idx="1"/>
            </p:cNvCxnSpPr>
            <p:nvPr/>
          </p:nvCxnSpPr>
          <p:spPr>
            <a:xfrm>
              <a:off x="4811091" y="4746461"/>
              <a:ext cx="228582" cy="436930"/>
            </a:xfrm>
            <a:prstGeom prst="straightConnector1">
              <a:avLst/>
            </a:prstGeom>
            <a:ln w="76200" cmpd="sng">
              <a:solidFill>
                <a:schemeClr val="bg1">
                  <a:lumMod val="50000"/>
                </a:schemeClr>
              </a:solidFill>
              <a:prstDash val="sysDash"/>
              <a:tailEnd type="triangle"/>
            </a:ln>
          </p:spPr>
          <p:style>
            <a:lnRef idx="3">
              <a:schemeClr val="dk1"/>
            </a:lnRef>
            <a:fillRef idx="0">
              <a:schemeClr val="dk1"/>
            </a:fillRef>
            <a:effectRef idx="2">
              <a:schemeClr val="dk1"/>
            </a:effectRef>
            <a:fontRef idx="minor">
              <a:schemeClr val="tx1"/>
            </a:fontRef>
          </p:style>
        </p:cxnSp>
      </p:grpSp>
      <p:pic>
        <p:nvPicPr>
          <p:cNvPr id="87" name="Picture 86" descr="30981636_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8488" y="4143375"/>
            <a:ext cx="1577975" cy="157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 name="Rounded Rectangle 101"/>
          <p:cNvSpPr/>
          <p:nvPr/>
        </p:nvSpPr>
        <p:spPr>
          <a:xfrm>
            <a:off x="0" y="5791200"/>
            <a:ext cx="9144000" cy="1082675"/>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System crash can result in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inconsistent memory state</a:t>
            </a:r>
          </a:p>
        </p:txBody>
      </p:sp>
    </p:spTree>
    <p:extLst>
      <p:ext uri="{BB962C8B-B14F-4D97-AF65-F5344CB8AC3E}">
        <p14:creationId xmlns:p14="http://schemas.microsoft.com/office/powerpoint/2010/main" val="28847969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3" presetClass="exit" presetSubtype="10" fill="hold" nodeType="withEffect">
                                  <p:stCondLst>
                                    <p:cond delay="0"/>
                                  </p:stCondLst>
                                  <p:childTnLst>
                                    <p:animEffect transition="out" filter="blinds(horizontal)">
                                      <p:cBhvr>
                                        <p:cTn id="32" dur="500"/>
                                        <p:tgtEl>
                                          <p:spTgt spid="88"/>
                                        </p:tgtEl>
                                      </p:cBhvr>
                                    </p:animEffect>
                                    <p:set>
                                      <p:cBhvr>
                                        <p:cTn id="33" dur="1" fill="hold">
                                          <p:stCondLst>
                                            <p:cond delay="499"/>
                                          </p:stCondLst>
                                        </p:cTn>
                                        <p:tgtEl>
                                          <p:spTgt spid="88"/>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6"/>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101"/>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87"/>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86" grpId="0" animBg="1"/>
      <p:bldP spid="90" grpId="0"/>
      <p:bldP spid="91" grpId="0"/>
      <p:bldP spid="10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871537"/>
            <a:ext cx="9144000" cy="4429125"/>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itle 1"/>
          <p:cNvSpPr>
            <a:spLocks noGrp="1"/>
          </p:cNvSpPr>
          <p:nvPr>
            <p:ph type="title"/>
          </p:nvPr>
        </p:nvSpPr>
        <p:spPr>
          <a:xfrm>
            <a:off x="0" y="-155842"/>
            <a:ext cx="9144000" cy="1143000"/>
          </a:xfrm>
        </p:spPr>
        <p:txBody>
          <a:bodyPr/>
          <a:lstStyle/>
          <a:p>
            <a:r>
              <a:rPr lang="en-US" b="1" dirty="0">
                <a:cs typeface="Charter Black"/>
              </a:rPr>
              <a:t>CURRENT SOLUTIONS</a:t>
            </a:r>
          </a:p>
        </p:txBody>
      </p:sp>
      <p:sp>
        <p:nvSpPr>
          <p:cNvPr id="6" name="Content Placeholder 2"/>
          <p:cNvSpPr>
            <a:spLocks noGrp="1"/>
          </p:cNvSpPr>
          <p:nvPr>
            <p:ph idx="1"/>
          </p:nvPr>
        </p:nvSpPr>
        <p:spPr>
          <a:xfrm>
            <a:off x="0" y="838200"/>
            <a:ext cx="9143999" cy="1079500"/>
          </a:xfrm>
          <a:solidFill>
            <a:schemeClr val="bg2"/>
          </a:solidFill>
          <a:ln>
            <a:noFill/>
          </a:ln>
        </p:spPr>
        <p:txBody>
          <a:bodyPr>
            <a:normAutofit lnSpcReduction="10000"/>
          </a:bodyPr>
          <a:lstStyle/>
          <a:p>
            <a:pPr marL="0" indent="0">
              <a:buNone/>
            </a:pPr>
            <a:r>
              <a:rPr lang="en-US" b="1" dirty="0">
                <a:solidFill>
                  <a:srgbClr val="000000"/>
                </a:solidFill>
              </a:rPr>
              <a:t>Explicit interfaces to manage consistency</a:t>
            </a:r>
          </a:p>
          <a:p>
            <a:pPr lvl="1"/>
            <a:r>
              <a:rPr lang="en-US" b="1" dirty="0">
                <a:solidFill>
                  <a:srgbClr val="000000"/>
                </a:solidFill>
              </a:rPr>
              <a:t>NV-Heaps </a:t>
            </a:r>
            <a:r>
              <a:rPr lang="en-US" sz="1200" b="1" dirty="0">
                <a:solidFill>
                  <a:srgbClr val="000000"/>
                </a:solidFill>
              </a:rPr>
              <a:t>[ASPLOS’11]</a:t>
            </a:r>
            <a:r>
              <a:rPr lang="en-US" b="1" dirty="0">
                <a:solidFill>
                  <a:srgbClr val="000000"/>
                </a:solidFill>
              </a:rPr>
              <a:t>, BPFS </a:t>
            </a:r>
            <a:r>
              <a:rPr lang="en-US" sz="1200" b="1" dirty="0">
                <a:solidFill>
                  <a:srgbClr val="000000"/>
                </a:solidFill>
              </a:rPr>
              <a:t>[SOSP’09]</a:t>
            </a:r>
            <a:r>
              <a:rPr lang="en-US" b="1" dirty="0">
                <a:solidFill>
                  <a:srgbClr val="000000"/>
                </a:solidFill>
              </a:rPr>
              <a:t>, Mnemosyne </a:t>
            </a:r>
            <a:r>
              <a:rPr lang="en-US" sz="1100" b="1" dirty="0">
                <a:solidFill>
                  <a:srgbClr val="000000"/>
                </a:solidFill>
              </a:rPr>
              <a:t>[ASPLOS’11]</a:t>
            </a:r>
          </a:p>
          <a:p>
            <a:pPr lvl="1"/>
            <a:endParaRPr lang="en-US" b="1" dirty="0">
              <a:solidFill>
                <a:srgbClr val="000000"/>
              </a:solidFill>
            </a:endParaRPr>
          </a:p>
        </p:txBody>
      </p:sp>
      <p:sp>
        <p:nvSpPr>
          <p:cNvPr id="7" name="Folded Corner 6"/>
          <p:cNvSpPr>
            <a:spLocks noChangeArrowheads="1"/>
          </p:cNvSpPr>
          <p:nvPr/>
        </p:nvSpPr>
        <p:spPr bwMode="auto">
          <a:xfrm>
            <a:off x="1506957" y="2133600"/>
            <a:ext cx="6587555" cy="1416050"/>
          </a:xfrm>
          <a:prstGeom prst="foldedCorner">
            <a:avLst>
              <a:gd name="adj" fmla="val 16667"/>
            </a:avLst>
          </a:prstGeom>
          <a:noFill/>
          <a:ln w="571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00000"/>
                </a:solidFill>
                <a:effectLst/>
                <a:uLnTx/>
                <a:uFillTx/>
                <a:latin typeface="Courier New"/>
                <a:ea typeface=""/>
                <a:cs typeface="Courier New"/>
              </a:rPr>
              <a:t>AtomicBegin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urier New"/>
                <a:ea typeface=""/>
                <a:cs typeface="Courier New"/>
              </a:rPr>
              <a:t>     Insert a new node;</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00000"/>
                </a:solidFill>
                <a:effectLst/>
                <a:uLnTx/>
                <a:uFillTx/>
                <a:latin typeface="Courier New"/>
                <a:ea typeface=""/>
                <a:cs typeface="Courier New"/>
              </a:rPr>
              <a:t>} AtomicEnd;</a:t>
            </a:r>
          </a:p>
        </p:txBody>
      </p:sp>
      <p:sp>
        <p:nvSpPr>
          <p:cNvPr id="8" name="TextBox 7"/>
          <p:cNvSpPr txBox="1">
            <a:spLocks noChangeArrowheads="1"/>
          </p:cNvSpPr>
          <p:nvPr/>
        </p:nvSpPr>
        <p:spPr bwMode="auto">
          <a:xfrm>
            <a:off x="0" y="3872805"/>
            <a:ext cx="9144000" cy="1350113"/>
          </a:xfrm>
          <a:prstGeom prst="rect">
            <a:avLst/>
          </a:prstGeom>
          <a:solidFill>
            <a:srgbClr val="EEECE1"/>
          </a:solidFill>
          <a:ln>
            <a:noFill/>
          </a:ln>
        </p:spPr>
        <p:txBody>
          <a:bodyPr wrap="square">
            <a:spAutoFit/>
          </a:bodyPr>
          <a:lstStyle>
            <a:lvl1pPr marL="457200" indent="-457200" eaLnBrk="0" hangingPunct="0">
              <a:defRPr sz="3200" b="1">
                <a:solidFill>
                  <a:schemeClr val="tx1"/>
                </a:solidFill>
                <a:latin typeface="Arial" charset="0"/>
                <a:ea typeface="ＭＳ Ｐゴシック" charset="0"/>
                <a:cs typeface="ＭＳ Ｐゴシック" charset="0"/>
              </a:defRPr>
            </a:lvl1pPr>
            <a:lvl2pPr marL="914400" indent="-45720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ＭＳ Ｐゴシック" charset="0"/>
              </a:rPr>
              <a:t>Limits adoption of NVM</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ＭＳ Ｐゴシック" charset="0"/>
              </a:rPr>
              <a:t>Have to rewrite code with clear partition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ＭＳ Ｐゴシック" charset="0"/>
              </a:rPr>
              <a:t>between volatile and non-volatile data</a:t>
            </a:r>
          </a:p>
        </p:txBody>
      </p:sp>
      <p:sp>
        <p:nvSpPr>
          <p:cNvPr id="10" name="Rounded Rectangle 9"/>
          <p:cNvSpPr/>
          <p:nvPr/>
        </p:nvSpPr>
        <p:spPr>
          <a:xfrm>
            <a:off x="0" y="5475942"/>
            <a:ext cx="9143999" cy="772458"/>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alibri"/>
                <a:ea typeface="+mn-ea"/>
                <a:cs typeface="+mn-cs"/>
              </a:rPr>
              <a:t>Burden on the programmers</a:t>
            </a: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AD3244-FE42-4648-8A13-942AAE84A223}"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479481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latin typeface="Garamond" charset="0"/>
                <a:ea typeface="ＭＳ Ｐゴシック" charset="0"/>
                <a:cs typeface="ＭＳ Ｐゴシック" charset="0"/>
              </a:rPr>
              <a:t>Promising Resistive Memory Technologies</a:t>
            </a:r>
          </a:p>
        </p:txBody>
      </p:sp>
      <p:sp>
        <p:nvSpPr>
          <p:cNvPr id="40963" name="Content Placeholder 2"/>
          <p:cNvSpPr>
            <a:spLocks noGrp="1"/>
          </p:cNvSpPr>
          <p:nvPr>
            <p:ph idx="1"/>
          </p:nvPr>
        </p:nvSpPr>
        <p:spPr>
          <a:xfrm>
            <a:off x="228600" y="1054100"/>
            <a:ext cx="8610600" cy="5194300"/>
          </a:xfrm>
        </p:spPr>
        <p:txBody>
          <a:bodyPr/>
          <a:lstStyle/>
          <a:p>
            <a:r>
              <a:rPr lang="en-US" dirty="0">
                <a:latin typeface="Tahoma" charset="0"/>
                <a:ea typeface="ＭＳ Ｐゴシック" charset="0"/>
                <a:cs typeface="ＭＳ Ｐゴシック" charset="0"/>
              </a:rPr>
              <a:t>PCM</a:t>
            </a:r>
          </a:p>
          <a:p>
            <a:pPr lvl="1"/>
            <a:r>
              <a:rPr lang="en-US" dirty="0">
                <a:latin typeface="Tahoma" charset="0"/>
                <a:ea typeface="ＭＳ Ｐゴシック" charset="0"/>
              </a:rPr>
              <a:t>Inject current to change </a:t>
            </a:r>
            <a:r>
              <a:rPr lang="en-US" dirty="0">
                <a:solidFill>
                  <a:srgbClr val="0000FF"/>
                </a:solidFill>
                <a:latin typeface="Tahoma" charset="0"/>
                <a:ea typeface="ＭＳ Ｐゴシック" charset="0"/>
              </a:rPr>
              <a:t>material phase</a:t>
            </a:r>
          </a:p>
          <a:p>
            <a:pPr lvl="1"/>
            <a:r>
              <a:rPr lang="en-US" dirty="0">
                <a:latin typeface="Tahoma" charset="0"/>
                <a:ea typeface="ＭＳ Ｐゴシック" charset="0"/>
              </a:rPr>
              <a:t>Resistance determined by phase</a:t>
            </a:r>
          </a:p>
          <a:p>
            <a:pPr lvl="1"/>
            <a:endParaRPr lang="en-US" dirty="0">
              <a:latin typeface="Tahoma" charset="0"/>
              <a:ea typeface="ＭＳ Ｐゴシック" charset="0"/>
            </a:endParaRPr>
          </a:p>
          <a:p>
            <a:r>
              <a:rPr lang="en-US" dirty="0">
                <a:latin typeface="Tahoma" charset="0"/>
                <a:ea typeface="ＭＳ Ｐゴシック" charset="0"/>
                <a:cs typeface="ＭＳ Ｐゴシック" charset="0"/>
              </a:rPr>
              <a:t>STT-MRAM</a:t>
            </a:r>
          </a:p>
          <a:p>
            <a:pPr lvl="1"/>
            <a:r>
              <a:rPr lang="en-US" dirty="0">
                <a:latin typeface="Tahoma" charset="0"/>
                <a:ea typeface="ＭＳ Ｐゴシック" charset="0"/>
              </a:rPr>
              <a:t>Inject current to change </a:t>
            </a:r>
            <a:r>
              <a:rPr lang="en-US" dirty="0">
                <a:solidFill>
                  <a:srgbClr val="0000FF"/>
                </a:solidFill>
                <a:latin typeface="Tahoma" charset="0"/>
                <a:ea typeface="ＭＳ Ｐゴシック" charset="0"/>
              </a:rPr>
              <a:t>magnet polarity</a:t>
            </a:r>
          </a:p>
          <a:p>
            <a:pPr lvl="1"/>
            <a:r>
              <a:rPr lang="en-US" dirty="0">
                <a:latin typeface="Tahoma" charset="0"/>
                <a:ea typeface="ＭＳ Ｐゴシック" charset="0"/>
              </a:rPr>
              <a:t>Resistance determined by polarity</a:t>
            </a:r>
          </a:p>
          <a:p>
            <a:pPr lvl="1"/>
            <a:endParaRPr lang="en-US" dirty="0">
              <a:latin typeface="Tahoma" charset="0"/>
              <a:ea typeface="ＭＳ Ｐゴシック" charset="0"/>
            </a:endParaRPr>
          </a:p>
          <a:p>
            <a:r>
              <a:rPr lang="en-US" dirty="0" err="1">
                <a:latin typeface="Tahoma" charset="0"/>
                <a:ea typeface="ＭＳ Ｐゴシック" charset="0"/>
                <a:cs typeface="ＭＳ Ｐゴシック" charset="0"/>
              </a:rPr>
              <a:t>Memristors</a:t>
            </a:r>
            <a:r>
              <a:rPr lang="en-US" dirty="0">
                <a:latin typeface="Tahoma" charset="0"/>
                <a:ea typeface="ＭＳ Ｐゴシック" charset="0"/>
                <a:cs typeface="ＭＳ Ｐゴシック" charset="0"/>
              </a:rPr>
              <a:t>/RRAM/</a:t>
            </a:r>
            <a:r>
              <a:rPr lang="en-US" dirty="0" err="1">
                <a:latin typeface="Tahoma" charset="0"/>
                <a:ea typeface="ＭＳ Ｐゴシック" charset="0"/>
                <a:cs typeface="ＭＳ Ｐゴシック" charset="0"/>
              </a:rPr>
              <a:t>ReRAM</a:t>
            </a:r>
            <a:endParaRPr lang="en-US" dirty="0">
              <a:latin typeface="Tahoma" charset="0"/>
              <a:ea typeface="ＭＳ Ｐゴシック" charset="0"/>
              <a:cs typeface="ＭＳ Ｐゴシック" charset="0"/>
            </a:endParaRPr>
          </a:p>
          <a:p>
            <a:pPr lvl="1"/>
            <a:r>
              <a:rPr lang="en-US" dirty="0">
                <a:latin typeface="Tahoma" charset="0"/>
                <a:ea typeface="ＭＳ Ｐゴシック" charset="0"/>
              </a:rPr>
              <a:t>Inject current to change </a:t>
            </a:r>
            <a:r>
              <a:rPr lang="en-US" dirty="0">
                <a:solidFill>
                  <a:srgbClr val="0000FF"/>
                </a:solidFill>
                <a:latin typeface="Tahoma" charset="0"/>
                <a:ea typeface="ＭＳ Ｐゴシック" charset="0"/>
              </a:rPr>
              <a:t>atomic structure</a:t>
            </a:r>
          </a:p>
          <a:p>
            <a:pPr lvl="1"/>
            <a:r>
              <a:rPr lang="en-US" dirty="0">
                <a:latin typeface="Tahoma" charset="0"/>
                <a:ea typeface="ＭＳ Ｐゴシック" charset="0"/>
              </a:rPr>
              <a:t>Resistance determined by atom distance</a:t>
            </a:r>
          </a:p>
        </p:txBody>
      </p:sp>
      <p:sp>
        <p:nvSpPr>
          <p:cNvPr id="4096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55B08210-6288-EF4C-90B9-40B9843F95A3}" type="slidenum">
              <a:rPr lang="en-US" sz="1600">
                <a:solidFill>
                  <a:srgbClr val="000000"/>
                </a:solidFill>
                <a:latin typeface="Garamond" charset="0"/>
              </a:rPr>
              <a:pPr eaLnBrk="1" hangingPunct="1"/>
              <a:t>9</a:t>
            </a:fld>
            <a:endParaRPr lang="en-US" sz="1600">
              <a:solidFill>
                <a:srgbClr val="000000"/>
              </a:solidFill>
              <a:latin typeface="Garamond" charset="0"/>
            </a:endParaRPr>
          </a:p>
        </p:txBody>
      </p:sp>
      <p:sp>
        <p:nvSpPr>
          <p:cNvPr id="5" name="Rectangle 4"/>
          <p:cNvSpPr/>
          <p:nvPr/>
        </p:nvSpPr>
        <p:spPr>
          <a:xfrm>
            <a:off x="228600" y="1066800"/>
            <a:ext cx="6096000" cy="129540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Tree>
    <p:extLst>
      <p:ext uri="{BB962C8B-B14F-4D97-AF65-F5344CB8AC3E}">
        <p14:creationId xmlns:p14="http://schemas.microsoft.com/office/powerpoint/2010/main" val="2348012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6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6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006600"/>
            <a:ext cx="9144000" cy="4808538"/>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8290"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68291"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36955B-0D59-B146-9196-4A51AF9CD21C}"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7" name="TextBox 6"/>
          <p:cNvSpPr txBox="1"/>
          <p:nvPr/>
        </p:nvSpPr>
        <p:spPr>
          <a:xfrm>
            <a:off x="138113" y="3198813"/>
            <a:ext cx="8956675" cy="3716337"/>
          </a:xfrm>
          <a:prstGeom prst="rect">
            <a:avLst/>
          </a:prstGeom>
          <a:noFill/>
        </p:spPr>
        <p:txBody>
          <a:bodyPr wrap="none">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void </a:t>
            </a:r>
            <a:r>
              <a:rPr kumimoji="0" lang="en-US" sz="30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000" b="0" i="0" u="none" strike="noStrike" kern="1200" cap="none" spc="0" normalizeH="0" baseline="0" noProof="0" dirty="0">
                <a:ln>
                  <a:noFill/>
                </a:ln>
                <a:solidFill>
                  <a:prstClr val="black"/>
                </a:solidFill>
                <a:effectLst/>
                <a:uLnTx/>
                <a:uFillTx/>
                <a:latin typeface="Courier New"/>
                <a:ea typeface=""/>
                <a:cs typeface="Courier New"/>
              </a:rPr>
              <a:t>(hashtable_t* ht,</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void *key, void *data)</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list_t* chain = get_chain(ht, key);</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pair_t* pair;</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pair_t updatePair;</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updatePair.first = key;</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 = (pair_t*) list_find(chain, </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&amp;updatePair);</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pair-&gt;second = data;</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a:t>
            </a:r>
          </a:p>
        </p:txBody>
      </p:sp>
      <p:sp>
        <p:nvSpPr>
          <p:cNvPr id="8" name="Rounded Rectangle 7"/>
          <p:cNvSpPr/>
          <p:nvPr/>
        </p:nvSpPr>
        <p:spPr>
          <a:xfrm>
            <a:off x="0" y="1963738"/>
            <a:ext cx="9144000" cy="1135062"/>
          </a:xfrm>
          <a:prstGeom prst="roundRect">
            <a:avLst/>
          </a:prstGeom>
          <a:solidFill>
            <a:schemeClr val="bg2"/>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Arial" charset="0"/>
                <a:ea typeface="+mn-ea"/>
                <a:cs typeface="+mn-cs"/>
              </a:rPr>
              <a:t>Example Code</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0" i="1" u="none" strike="noStrike" kern="1200" cap="none" spc="0" normalizeH="0" baseline="0" noProof="0" dirty="0">
                <a:ln>
                  <a:noFill/>
                </a:ln>
                <a:solidFill>
                  <a:prstClr val="black"/>
                </a:solidFill>
                <a:effectLst/>
                <a:uLnTx/>
                <a:uFillTx/>
                <a:latin typeface="Arial" charset="0"/>
                <a:ea typeface="+mn-ea"/>
                <a:cs typeface="+mn-cs"/>
              </a:rPr>
              <a:t>update a node in a persistent hash table </a:t>
            </a:r>
          </a:p>
        </p:txBody>
      </p:sp>
      <p:sp>
        <p:nvSpPr>
          <p:cNvPr id="10" name="Content Placeholder 2"/>
          <p:cNvSpPr>
            <a:spLocks noGrp="1"/>
          </p:cNvSpPr>
          <p:nvPr>
            <p:ph idx="1"/>
          </p:nvPr>
        </p:nvSpPr>
        <p:spPr>
          <a:xfrm>
            <a:off x="0" y="838200"/>
            <a:ext cx="9144000" cy="1079500"/>
          </a:xfrm>
          <a:solidFill>
            <a:schemeClr val="bg1">
              <a:lumMod val="95000"/>
            </a:schemeClr>
          </a:solidFill>
        </p:spPr>
        <p:txBody>
          <a:bodyPr rtlCol="0">
            <a:normAutofit lnSpcReduction="10000"/>
          </a:bodyPr>
          <a:lstStyle/>
          <a:p>
            <a:pPr marL="0" indent="0" fontAlgn="auto">
              <a:spcAft>
                <a:spcPts val="0"/>
              </a:spcAft>
              <a:buFont typeface="Arial"/>
              <a:buNone/>
              <a:defRPr/>
            </a:pPr>
            <a:r>
              <a:rPr lang="en-US" b="1" dirty="0">
                <a:solidFill>
                  <a:srgbClr val="000000"/>
                </a:solidFill>
                <a:ea typeface="+mn-ea"/>
                <a:cs typeface="+mn-cs"/>
              </a:rPr>
              <a:t>Explicit interfaces to manage consistency</a:t>
            </a:r>
          </a:p>
          <a:p>
            <a:pPr lvl="1" fontAlgn="auto">
              <a:spcAft>
                <a:spcPts val="0"/>
              </a:spcAft>
              <a:buFont typeface="Arial"/>
              <a:buChar char="–"/>
              <a:defRPr/>
            </a:pPr>
            <a:r>
              <a:rPr lang="en-US" b="1" dirty="0">
                <a:solidFill>
                  <a:srgbClr val="000000"/>
                </a:solidFill>
                <a:ea typeface="+mn-ea"/>
              </a:rPr>
              <a:t>NV-Heaps </a:t>
            </a:r>
            <a:r>
              <a:rPr lang="en-US" sz="1200" b="1" dirty="0">
                <a:solidFill>
                  <a:srgbClr val="000000"/>
                </a:solidFill>
                <a:ea typeface="+mn-ea"/>
              </a:rPr>
              <a:t>[ASPLOS’11]</a:t>
            </a:r>
            <a:r>
              <a:rPr lang="en-US" b="1" dirty="0">
                <a:solidFill>
                  <a:srgbClr val="000000"/>
                </a:solidFill>
                <a:ea typeface="+mn-ea"/>
              </a:rPr>
              <a:t>, BPFS </a:t>
            </a:r>
            <a:r>
              <a:rPr lang="en-US" sz="1200" b="1" dirty="0">
                <a:solidFill>
                  <a:srgbClr val="000000"/>
                </a:solidFill>
                <a:ea typeface="+mn-ea"/>
              </a:rPr>
              <a:t>[SOSP’09]</a:t>
            </a:r>
            <a:r>
              <a:rPr lang="en-US" b="1" dirty="0">
                <a:solidFill>
                  <a:srgbClr val="000000"/>
                </a:solidFill>
                <a:ea typeface="+mn-ea"/>
              </a:rPr>
              <a:t>, Mnemosyne </a:t>
            </a:r>
            <a:r>
              <a:rPr lang="en-US" sz="1100" b="1" dirty="0">
                <a:solidFill>
                  <a:srgbClr val="000000"/>
                </a:solidFill>
                <a:ea typeface="+mn-ea"/>
              </a:rPr>
              <a:t>[ASPLOS’11]</a:t>
            </a:r>
          </a:p>
          <a:p>
            <a:pPr lvl="1" fontAlgn="auto">
              <a:spcAft>
                <a:spcPts val="0"/>
              </a:spcAft>
              <a:buFont typeface="Arial"/>
              <a:buChar char="–"/>
              <a:defRPr/>
            </a:pPr>
            <a:endParaRPr lang="en-US" b="1" dirty="0">
              <a:solidFill>
                <a:srgbClr val="000000"/>
              </a:solidFill>
              <a:ea typeface="+mn-ea"/>
            </a:endParaRPr>
          </a:p>
        </p:txBody>
      </p:sp>
    </p:spTree>
    <p:extLst>
      <p:ext uri="{BB962C8B-B14F-4D97-AF65-F5344CB8AC3E}">
        <p14:creationId xmlns:p14="http://schemas.microsoft.com/office/powerpoint/2010/main" val="22828879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38263"/>
            <a:ext cx="9144000" cy="480695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9314"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69315"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783D79C-7B16-634F-A22E-1B35E0BA5D02}"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3" name="TextBox 2"/>
          <p:cNvSpPr txBox="1"/>
          <p:nvPr/>
        </p:nvSpPr>
        <p:spPr>
          <a:xfrm>
            <a:off x="138113" y="1641475"/>
            <a:ext cx="9005887" cy="4219575"/>
          </a:xfrm>
          <a:prstGeom prst="rect">
            <a:avLst/>
          </a:prstGeom>
          <a:noFill/>
        </p:spPr>
        <p:txBody>
          <a:bodyPr>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urier New"/>
                <a:ea typeface=""/>
                <a:cs typeface="Courier New"/>
              </a:rPr>
              <a:t>void</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r>
              <a:rPr kumimoji="0" lang="en-US" sz="3200" b="1" i="1" u="none" strike="noStrike" kern="1200" cap="none" spc="0" normalizeH="0" baseline="0" noProof="0" dirty="0">
                <a:ln>
                  <a:noFill/>
                </a:ln>
                <a:solidFill>
                  <a:srgbClr val="FF0000"/>
                </a:solidFill>
                <a:effectLst/>
                <a:uLnTx/>
                <a:uFillTx/>
                <a:latin typeface="Courier New"/>
                <a:ea typeface=""/>
                <a:cs typeface="Courier New"/>
              </a:rPr>
              <a:t>TM</a:t>
            </a:r>
            <a:r>
              <a:rPr kumimoji="0" lang="en-US" sz="32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TMARCGDECL</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hashtable_t* ht, void *key, void*data){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list_t* chain = </a:t>
            </a:r>
            <a:r>
              <a:rPr kumimoji="0" lang="en-US" sz="3200" b="0" i="0" u="none" strike="noStrike" kern="1200" cap="none" spc="0" normalizeH="0" baseline="0" noProof="0" dirty="0">
                <a:ln>
                  <a:noFill/>
                </a:ln>
                <a:solidFill>
                  <a:srgbClr val="000000"/>
                </a:solidFill>
                <a:effectLst/>
                <a:uLnTx/>
                <a:uFillTx/>
                <a:latin typeface="Courier New"/>
                <a:ea typeface=""/>
                <a:cs typeface="Courier New"/>
              </a:rPr>
              <a:t>get_chain</a:t>
            </a:r>
            <a:r>
              <a:rPr kumimoji="0" lang="en-US" sz="3200" b="0" i="0" u="none" strike="noStrike" kern="1200" cap="none" spc="0" normalizeH="0" baseline="0" noProof="0" dirty="0">
                <a:ln>
                  <a:noFill/>
                </a:ln>
                <a:solidFill>
                  <a:prstClr val="black"/>
                </a:solidFill>
                <a:effectLst/>
                <a:uLnTx/>
                <a:uFillTx/>
                <a:latin typeface="Courier New"/>
                <a:ea typeface=""/>
                <a:cs typeface="Courier New"/>
              </a:rPr>
              <a:t>(ht,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pair_t* 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pair_t 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updatePair.first =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 = (pair_t*</a:t>
            </a:r>
            <a:r>
              <a:rPr kumimoji="0" lang="en-US" sz="3000" b="1" i="0" u="none" strike="noStrike" kern="1200" cap="none" spc="0" normalizeH="0" baseline="0" noProof="0" dirty="0">
                <a:ln>
                  <a:noFill/>
                </a:ln>
                <a:solidFill>
                  <a:prstClr val="black"/>
                </a:solidFill>
                <a:effectLst/>
                <a:uLnTx/>
                <a:uFillTx/>
                <a:latin typeface="Courier New"/>
                <a:ea typeface=""/>
                <a:cs typeface="Courier New"/>
              </a:rPr>
              <a:t>) </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TMLIST_FIND</a:t>
            </a:r>
            <a:r>
              <a:rPr kumimoji="0" lang="en-US" sz="3000" b="0" i="0" u="none" strike="noStrike" kern="1200" cap="none" spc="0" normalizeH="0" baseline="0" noProof="0" dirty="0">
                <a:ln>
                  <a:noFill/>
                </a:ln>
                <a:solidFill>
                  <a:srgbClr val="000000"/>
                </a:solidFill>
                <a:effectLst/>
                <a:uLnTx/>
                <a:uFillTx/>
                <a:latin typeface="Courier New"/>
                <a:ea typeface=""/>
                <a:cs typeface="Courier New"/>
              </a:rPr>
              <a:t>(chain,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Courier New"/>
                <a:ea typeface=""/>
                <a:cs typeface="Courier New"/>
              </a:rPr>
              <a:t>									      &amp;updatePair);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Courier New"/>
                <a:ea typeface=""/>
                <a:cs typeface="Courier New"/>
              </a:rPr>
              <a:t>  pair-&gt;second </a:t>
            </a:r>
            <a:r>
              <a:rPr kumimoji="0" lang="en-US" sz="3000" b="1" i="0" u="none" strike="noStrike" kern="1200" cap="none" spc="0" normalizeH="0" baseline="0" noProof="0" dirty="0">
                <a:ln>
                  <a:noFill/>
                </a:ln>
                <a:solidFill>
                  <a:srgbClr val="000000"/>
                </a:solidFill>
                <a:effectLst/>
                <a:uLnTx/>
                <a:uFillTx/>
                <a:latin typeface="Courier New"/>
                <a:ea typeface=""/>
                <a:cs typeface="Courier New"/>
              </a:rPr>
              <a:t>=</a:t>
            </a:r>
            <a:r>
              <a:rPr kumimoji="0" lang="en-US" sz="3000" b="0" i="0" u="none" strike="noStrike" kern="1200" cap="none" spc="0" normalizeH="0" baseline="0" noProof="0" dirty="0">
                <a:ln>
                  <a:noFill/>
                </a:ln>
                <a:solidFill>
                  <a:srgbClr val="000000"/>
                </a:solidFill>
                <a:effectLst/>
                <a:uLnTx/>
                <a:uFillTx/>
                <a:latin typeface="Courier New"/>
                <a:ea typeface=""/>
                <a:cs typeface="Courier New"/>
              </a:rPr>
              <a:t> 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Courier New"/>
                <a:ea typeface=""/>
                <a:cs typeface="Courier New"/>
              </a:rPr>
              <a:t>}</a:t>
            </a:r>
          </a:p>
        </p:txBody>
      </p:sp>
    </p:spTree>
    <p:extLst>
      <p:ext uri="{BB962C8B-B14F-4D97-AF65-F5344CB8AC3E}">
        <p14:creationId xmlns:p14="http://schemas.microsoft.com/office/powerpoint/2010/main" val="5288500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38263"/>
            <a:ext cx="9144000" cy="480695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0338"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70339"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785D33-7539-224B-9F55-AE459E8CEA4C}"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3" name="TextBox 2"/>
          <p:cNvSpPr txBox="1"/>
          <p:nvPr/>
        </p:nvSpPr>
        <p:spPr>
          <a:xfrm>
            <a:off x="138113" y="1641475"/>
            <a:ext cx="9005887" cy="4219575"/>
          </a:xfrm>
          <a:prstGeom prst="rect">
            <a:avLst/>
          </a:prstGeom>
          <a:noFill/>
        </p:spPr>
        <p:txBody>
          <a:bodyPr>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urier New"/>
                <a:ea typeface=""/>
                <a:cs typeface="Courier New"/>
              </a:rPr>
              <a:t>void </a:t>
            </a:r>
            <a:r>
              <a:rPr kumimoji="0" lang="en-US" sz="3200" b="1" i="1" u="none" strike="noStrike" kern="1200" cap="none" spc="0" normalizeH="0" baseline="0" noProof="0" dirty="0">
                <a:ln>
                  <a:noFill/>
                </a:ln>
                <a:solidFill>
                  <a:srgbClr val="FF0000"/>
                </a:solidFill>
                <a:effectLst/>
                <a:uLnTx/>
                <a:uFillTx/>
                <a:latin typeface="Courier New"/>
                <a:ea typeface=""/>
                <a:cs typeface="Courier New"/>
              </a:rPr>
              <a:t>TM</a:t>
            </a:r>
            <a:r>
              <a:rPr kumimoji="0" lang="en-US" sz="32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TMARCGDECL</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hashtable_t* ht, void *key, void*data){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  list_t* chain =</a:t>
            </a:r>
            <a:r>
              <a:rPr kumimoji="0" lang="en-US" sz="3000" b="0" i="0" u="none" strike="noStrike" kern="1200" cap="none" spc="0" normalizeH="0" baseline="0" noProof="0" dirty="0">
                <a:ln>
                  <a:noFill/>
                </a:ln>
                <a:solidFill>
                  <a:prstClr val="white">
                    <a:lumMod val="85000"/>
                  </a:prstClr>
                </a:solidFill>
                <a:effectLst/>
                <a:uLnTx/>
                <a:uFillTx/>
                <a:latin typeface="Courier New"/>
                <a:ea typeface=""/>
                <a:cs typeface="Courier New"/>
              </a:rPr>
              <a:t> </a:t>
            </a:r>
            <a:r>
              <a:rPr kumimoji="0" lang="en-US" sz="3200" b="1" i="0" u="none" strike="noStrike" kern="1200" cap="none" spc="0" normalizeH="0" baseline="0" noProof="0" dirty="0">
                <a:ln>
                  <a:noFill/>
                </a:ln>
                <a:solidFill>
                  <a:prstClr val="white">
                    <a:lumMod val="75000"/>
                  </a:prstClr>
                </a:solidFill>
                <a:effectLst/>
                <a:uLnTx/>
                <a:uFillTx/>
                <a:latin typeface="Courier New"/>
                <a:ea typeface=""/>
                <a:cs typeface="Courier New"/>
              </a:rPr>
              <a:t>get_chain(ht,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updatePair.first =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 = (pair_t*</a:t>
            </a:r>
            <a:r>
              <a:rPr kumimoji="0" lang="en-US" sz="3000" b="1" i="0" u="none" strike="noStrike" kern="1200" cap="none" spc="0" normalizeH="0" baseline="0" noProof="0" dirty="0">
                <a:ln>
                  <a:noFill/>
                </a:ln>
                <a:solidFill>
                  <a:srgbClr val="BFBFBF"/>
                </a:solidFill>
                <a:effectLst/>
                <a:uLnTx/>
                <a:uFillTx/>
                <a:latin typeface="Courier New"/>
                <a:ea typeface=""/>
                <a:cs typeface="Courier New"/>
              </a:rPr>
              <a:t>)</a:t>
            </a:r>
            <a:r>
              <a:rPr kumimoji="0" lang="en-US" sz="3000" b="1" i="0" u="none" strike="noStrike" kern="1200" cap="none" spc="0" normalizeH="0" baseline="0" noProof="0" dirty="0">
                <a:ln>
                  <a:noFill/>
                </a:ln>
                <a:solidFill>
                  <a:srgbClr val="D9D9D9"/>
                </a:solidFill>
                <a:effectLst/>
                <a:uLnTx/>
                <a:uFillTx/>
                <a:latin typeface="Courier New"/>
                <a:ea typeface=""/>
                <a:cs typeface="Courier New"/>
              </a:rPr>
              <a:t> </a:t>
            </a:r>
            <a:r>
              <a:rPr kumimoji="0" lang="en-US" sz="3200" b="1" i="0" u="none" strike="noStrike" kern="1200" cap="none" spc="0" normalizeH="0" baseline="0" noProof="0" dirty="0">
                <a:ln>
                  <a:noFill/>
                </a:ln>
                <a:solidFill>
                  <a:srgbClr val="C0504D">
                    <a:lumMod val="60000"/>
                    <a:lumOff val="40000"/>
                  </a:srgbClr>
                </a:solidFill>
                <a:effectLst/>
                <a:uLnTx/>
                <a:uFillTx/>
                <a:latin typeface="Courier New"/>
                <a:ea typeface=""/>
                <a:cs typeface="Courier New"/>
              </a:rPr>
              <a:t>TMLIST_FIND</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(chain,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&amp;updatePair);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pair-&gt;second</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1" i="0" u="none" strike="noStrike" kern="1200" cap="none" spc="0" normalizeH="0" baseline="0" noProof="0" dirty="0">
                <a:ln>
                  <a:noFill/>
                </a:ln>
                <a:solidFill>
                  <a:prstClr val="white">
                    <a:lumMod val="75000"/>
                  </a:prstClr>
                </a:solidFill>
                <a:effectLst/>
                <a:uLnTx/>
                <a:uFillTx/>
                <a:latin typeface="Courier New"/>
                <a:ea typeface=""/>
                <a:cs typeface="Courier New"/>
              </a:rPr>
              <a:t>=</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a:t>
            </a:r>
          </a:p>
        </p:txBody>
      </p:sp>
      <p:sp>
        <p:nvSpPr>
          <p:cNvPr id="6" name="TextBox 10"/>
          <p:cNvSpPr txBox="1"/>
          <p:nvPr/>
        </p:nvSpPr>
        <p:spPr>
          <a:xfrm>
            <a:off x="33338" y="806450"/>
            <a:ext cx="9007475" cy="646113"/>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Manual declaration of persistent components</a:t>
            </a:r>
          </a:p>
        </p:txBody>
      </p:sp>
      <p:sp>
        <p:nvSpPr>
          <p:cNvPr id="11" name="Rounded Rectangle 10"/>
          <p:cNvSpPr/>
          <p:nvPr/>
        </p:nvSpPr>
        <p:spPr>
          <a:xfrm>
            <a:off x="188913" y="1511300"/>
            <a:ext cx="8799512"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06189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38263"/>
            <a:ext cx="9144000" cy="480695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1362"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71363"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46546E-415A-9145-A6CD-2DA7EF36AA1B}"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3" name="TextBox 2"/>
          <p:cNvSpPr txBox="1"/>
          <p:nvPr/>
        </p:nvSpPr>
        <p:spPr>
          <a:xfrm>
            <a:off x="138113" y="1641475"/>
            <a:ext cx="9005887" cy="4219575"/>
          </a:xfrm>
          <a:prstGeom prst="rect">
            <a:avLst/>
          </a:prstGeom>
          <a:noFill/>
        </p:spPr>
        <p:txBody>
          <a:bodyPr>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urier New"/>
                <a:ea typeface=""/>
                <a:cs typeface="Courier New"/>
              </a:rPr>
              <a:t>void </a:t>
            </a:r>
            <a:r>
              <a:rPr kumimoji="0" lang="en-US" sz="3200" b="1" i="1" u="none" strike="noStrike" kern="1200" cap="none" spc="0" normalizeH="0" baseline="0" noProof="0" dirty="0">
                <a:ln>
                  <a:noFill/>
                </a:ln>
                <a:solidFill>
                  <a:srgbClr val="FF0000"/>
                </a:solidFill>
                <a:effectLst/>
                <a:uLnTx/>
                <a:uFillTx/>
                <a:latin typeface="Courier New"/>
                <a:ea typeface=""/>
                <a:cs typeface="Courier New"/>
              </a:rPr>
              <a:t>TM</a:t>
            </a:r>
            <a:r>
              <a:rPr kumimoji="0" lang="en-US" sz="32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TMARCGDECL</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hashtable_t* ht, void *key, void*data){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  list_t* chain =</a:t>
            </a:r>
            <a:r>
              <a:rPr kumimoji="0" lang="en-US" sz="3000" b="0" i="0" u="none" strike="noStrike" kern="1200" cap="none" spc="0" normalizeH="0" baseline="0" noProof="0" dirty="0">
                <a:ln>
                  <a:noFill/>
                </a:ln>
                <a:solidFill>
                  <a:prstClr val="white">
                    <a:lumMod val="85000"/>
                  </a:prstClr>
                </a:solidFill>
                <a:effectLst/>
                <a:uLnTx/>
                <a:uFillTx/>
                <a:latin typeface="Courier New"/>
                <a:ea typeface=""/>
                <a:cs typeface="Courier New"/>
              </a:rPr>
              <a:t> </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get_chain(ht, key)</a:t>
            </a:r>
            <a:r>
              <a:rPr kumimoji="0" lang="en-US" sz="3200" b="1" i="0" u="none" strike="noStrike" kern="1200" cap="none" spc="0" normalizeH="0" baseline="0" noProof="0" dirty="0">
                <a:ln>
                  <a:noFill/>
                </a:ln>
                <a:solidFill>
                  <a:prstClr val="white">
                    <a:lumMod val="75000"/>
                  </a:prstClr>
                </a:solidFill>
                <a:effectLst/>
                <a:uLnTx/>
                <a:uFillTx/>
                <a:latin typeface="Courier New"/>
                <a:ea typeface=""/>
                <a:cs typeface="Courier New"/>
              </a:rPr>
              <a: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updatePair.first =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 = (pair_t*</a:t>
            </a:r>
            <a:r>
              <a:rPr kumimoji="0" lang="en-US" sz="3000" b="1" i="0" u="none" strike="noStrike" kern="1200" cap="none" spc="0" normalizeH="0" baseline="0" noProof="0" dirty="0">
                <a:ln>
                  <a:noFill/>
                </a:ln>
                <a:solidFill>
                  <a:srgbClr val="BFBFBF"/>
                </a:solidFill>
                <a:effectLst/>
                <a:uLnTx/>
                <a:uFillTx/>
                <a:latin typeface="Courier New"/>
                <a:ea typeface=""/>
                <a:cs typeface="Courier New"/>
              </a:rPr>
              <a:t>)</a:t>
            </a:r>
            <a:r>
              <a:rPr kumimoji="0" lang="en-US" sz="3000" b="1" i="0" u="none" strike="noStrike" kern="1200" cap="none" spc="0" normalizeH="0" baseline="0" noProof="0" dirty="0">
                <a:ln>
                  <a:noFill/>
                </a:ln>
                <a:solidFill>
                  <a:srgbClr val="D9D9D9"/>
                </a:solidFill>
                <a:effectLst/>
                <a:uLnTx/>
                <a:uFillTx/>
                <a:latin typeface="Courier New"/>
                <a:ea typeface=""/>
                <a:cs typeface="Courier New"/>
              </a:rPr>
              <a:t> </a:t>
            </a:r>
            <a:r>
              <a:rPr kumimoji="0" lang="en-US" sz="3200" b="1" i="0" u="none" strike="noStrike" kern="1200" cap="none" spc="0" normalizeH="0" baseline="0" noProof="0" dirty="0">
                <a:ln>
                  <a:noFill/>
                </a:ln>
                <a:solidFill>
                  <a:srgbClr val="C0504D">
                    <a:lumMod val="60000"/>
                    <a:lumOff val="40000"/>
                  </a:srgbClr>
                </a:solidFill>
                <a:effectLst/>
                <a:uLnTx/>
                <a:uFillTx/>
                <a:latin typeface="Courier New"/>
                <a:ea typeface=""/>
                <a:cs typeface="Courier New"/>
              </a:rPr>
              <a:t>TMLIST_FIND</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(chain,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&amp;updatePair);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pair-&gt;second</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1" i="0" u="none" strike="noStrike" kern="1200" cap="none" spc="0" normalizeH="0" baseline="0" noProof="0" dirty="0">
                <a:ln>
                  <a:noFill/>
                </a:ln>
                <a:solidFill>
                  <a:prstClr val="white">
                    <a:lumMod val="75000"/>
                  </a:prstClr>
                </a:solidFill>
                <a:effectLst/>
                <a:uLnTx/>
                <a:uFillTx/>
                <a:latin typeface="Courier New"/>
                <a:ea typeface=""/>
                <a:cs typeface="Courier New"/>
              </a:rPr>
              <a:t>=</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a:t>
            </a:r>
          </a:p>
        </p:txBody>
      </p:sp>
      <p:sp>
        <p:nvSpPr>
          <p:cNvPr id="6" name="TextBox 10"/>
          <p:cNvSpPr txBox="1"/>
          <p:nvPr/>
        </p:nvSpPr>
        <p:spPr>
          <a:xfrm>
            <a:off x="33338" y="806450"/>
            <a:ext cx="9007475" cy="646113"/>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Manual declaration of persistent components</a:t>
            </a:r>
          </a:p>
        </p:txBody>
      </p:sp>
      <p:sp>
        <p:nvSpPr>
          <p:cNvPr id="7" name="TextBox 38"/>
          <p:cNvSpPr txBox="1"/>
          <p:nvPr/>
        </p:nvSpPr>
        <p:spPr>
          <a:xfrm>
            <a:off x="3403600" y="3300413"/>
            <a:ext cx="5961063" cy="554037"/>
          </a:xfrm>
          <a:prstGeom prst="rect">
            <a:avLst/>
          </a:prstGeom>
          <a:noFill/>
          <a:ln>
            <a:noFill/>
          </a:ln>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0000"/>
                </a:solidFill>
                <a:effectLst/>
                <a:uLnTx/>
                <a:uFillTx/>
                <a:latin typeface="Calibri"/>
                <a:ea typeface="宋体"/>
                <a:cs typeface="Times New Roman"/>
              </a:rPr>
              <a:t>Need a new implementation</a:t>
            </a:r>
            <a:endParaRPr kumimoji="0" lang="en-US" sz="3600" b="1" i="0" u="none" strike="noStrike" kern="1200" cap="none" spc="0" normalizeH="0" baseline="0" noProof="0" dirty="0">
              <a:ln>
                <a:noFill/>
              </a:ln>
              <a:solidFill>
                <a:srgbClr val="FF0000"/>
              </a:solidFill>
              <a:effectLst/>
              <a:uLnTx/>
              <a:uFillTx/>
              <a:latin typeface="Calibri"/>
              <a:ea typeface=""/>
              <a:cs typeface="Times New Roman"/>
            </a:endParaRPr>
          </a:p>
        </p:txBody>
      </p:sp>
      <p:sp>
        <p:nvSpPr>
          <p:cNvPr id="11" name="Rounded Rectangle 10"/>
          <p:cNvSpPr/>
          <p:nvPr/>
        </p:nvSpPr>
        <p:spPr>
          <a:xfrm>
            <a:off x="188913" y="1511300"/>
            <a:ext cx="8799512"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ounded Rectangle 11"/>
          <p:cNvSpPr/>
          <p:nvPr/>
        </p:nvSpPr>
        <p:spPr>
          <a:xfrm>
            <a:off x="4140200" y="2570163"/>
            <a:ext cx="4598988"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417395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38263"/>
            <a:ext cx="9144000" cy="480695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2386"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72387"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E85E34-2BD9-9748-B3D1-EEE5665BA4C8}"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3" name="TextBox 2"/>
          <p:cNvSpPr txBox="1"/>
          <p:nvPr/>
        </p:nvSpPr>
        <p:spPr>
          <a:xfrm>
            <a:off x="138113" y="1641475"/>
            <a:ext cx="9005887" cy="4219575"/>
          </a:xfrm>
          <a:prstGeom prst="rect">
            <a:avLst/>
          </a:prstGeom>
          <a:noFill/>
        </p:spPr>
        <p:txBody>
          <a:bodyPr>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urier New"/>
                <a:ea typeface=""/>
                <a:cs typeface="Courier New"/>
              </a:rPr>
              <a:t>void </a:t>
            </a:r>
            <a:r>
              <a:rPr kumimoji="0" lang="en-US" sz="3200" b="1" i="1" u="none" strike="noStrike" kern="1200" cap="none" spc="0" normalizeH="0" baseline="0" noProof="0" dirty="0">
                <a:ln>
                  <a:noFill/>
                </a:ln>
                <a:solidFill>
                  <a:srgbClr val="FF0000"/>
                </a:solidFill>
                <a:effectLst/>
                <a:uLnTx/>
                <a:uFillTx/>
                <a:latin typeface="Courier New"/>
                <a:ea typeface=""/>
                <a:cs typeface="Courier New"/>
              </a:rPr>
              <a:t>TM</a:t>
            </a:r>
            <a:r>
              <a:rPr kumimoji="0" lang="en-US" sz="32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TMARCGDECL</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hashtable_t* ht, void *key, void*data){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  list_t* chain =</a:t>
            </a:r>
            <a:r>
              <a:rPr kumimoji="0" lang="en-US" sz="3000" b="0" i="0" u="none" strike="noStrike" kern="1200" cap="none" spc="0" normalizeH="0" baseline="0" noProof="0" dirty="0">
                <a:ln>
                  <a:noFill/>
                </a:ln>
                <a:solidFill>
                  <a:prstClr val="white">
                    <a:lumMod val="85000"/>
                  </a:prstClr>
                </a:solidFill>
                <a:effectLst/>
                <a:uLnTx/>
                <a:uFillTx/>
                <a:latin typeface="Courier New"/>
                <a:ea typeface=""/>
                <a:cs typeface="Courier New"/>
              </a:rPr>
              <a:t> </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get_chain(ht, key)</a:t>
            </a:r>
            <a:r>
              <a:rPr kumimoji="0" lang="en-US" sz="3200" b="1" i="0" u="none" strike="noStrike" kern="1200" cap="none" spc="0" normalizeH="0" baseline="0" noProof="0" dirty="0">
                <a:ln>
                  <a:noFill/>
                </a:ln>
                <a:solidFill>
                  <a:prstClr val="white">
                    <a:lumMod val="75000"/>
                  </a:prstClr>
                </a:solidFill>
                <a:effectLst/>
                <a:uLnTx/>
                <a:uFillTx/>
                <a:latin typeface="Courier New"/>
                <a:ea typeface=""/>
                <a:cs typeface="Courier New"/>
              </a:rPr>
              <a: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updatePair.first =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 = (pair_t*</a:t>
            </a:r>
            <a:r>
              <a:rPr kumimoji="0" lang="en-US" sz="3000" b="1" i="0" u="none" strike="noStrike" kern="1200" cap="none" spc="0" normalizeH="0" baseline="0" noProof="0" dirty="0">
                <a:ln>
                  <a:noFill/>
                </a:ln>
                <a:solidFill>
                  <a:srgbClr val="BFBFBF"/>
                </a:solidFill>
                <a:effectLst/>
                <a:uLnTx/>
                <a:uFillTx/>
                <a:latin typeface="Courier New"/>
                <a:ea typeface=""/>
                <a:cs typeface="Courier New"/>
              </a:rPr>
              <a:t>)</a:t>
            </a:r>
            <a:r>
              <a:rPr kumimoji="0" lang="en-US" sz="3000" b="1" i="0" u="none" strike="noStrike" kern="1200" cap="none" spc="0" normalizeH="0" baseline="0" noProof="0" dirty="0">
                <a:ln>
                  <a:noFill/>
                </a:ln>
                <a:solidFill>
                  <a:srgbClr val="D9D9D9"/>
                </a:solidFill>
                <a:effectLst/>
                <a:uLnTx/>
                <a:uFillTx/>
                <a:latin typeface="Courier New"/>
                <a:ea typeface=""/>
                <a:cs typeface="Courier New"/>
              </a:rPr>
              <a:t> </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TMLIST_FIND</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(chain,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&amp;updatePair);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pair-&gt;second</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1" i="0" u="none" strike="noStrike" kern="1200" cap="none" spc="0" normalizeH="0" baseline="0" noProof="0" dirty="0">
                <a:ln>
                  <a:noFill/>
                </a:ln>
                <a:solidFill>
                  <a:prstClr val="white">
                    <a:lumMod val="75000"/>
                  </a:prstClr>
                </a:solidFill>
                <a:effectLst/>
                <a:uLnTx/>
                <a:uFillTx/>
                <a:latin typeface="Courier New"/>
                <a:ea typeface=""/>
                <a:cs typeface="Courier New"/>
              </a:rPr>
              <a:t>=</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a:t>
            </a:r>
          </a:p>
        </p:txBody>
      </p:sp>
      <p:sp>
        <p:nvSpPr>
          <p:cNvPr id="6" name="TextBox 10"/>
          <p:cNvSpPr txBox="1"/>
          <p:nvPr/>
        </p:nvSpPr>
        <p:spPr>
          <a:xfrm>
            <a:off x="33338" y="806450"/>
            <a:ext cx="9007475" cy="646113"/>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Manual declaration of persistent components</a:t>
            </a:r>
          </a:p>
        </p:txBody>
      </p:sp>
      <p:sp>
        <p:nvSpPr>
          <p:cNvPr id="7" name="TextBox 38"/>
          <p:cNvSpPr txBox="1"/>
          <p:nvPr/>
        </p:nvSpPr>
        <p:spPr>
          <a:xfrm>
            <a:off x="3403600" y="3300413"/>
            <a:ext cx="5961063" cy="554037"/>
          </a:xfrm>
          <a:prstGeom prst="rect">
            <a:avLst/>
          </a:prstGeom>
          <a:noFill/>
          <a:ln>
            <a:noFill/>
          </a:ln>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0000"/>
                </a:solidFill>
                <a:effectLst/>
                <a:uLnTx/>
                <a:uFillTx/>
                <a:latin typeface="Calibri"/>
                <a:ea typeface="宋体"/>
                <a:cs typeface="Times New Roman"/>
              </a:rPr>
              <a:t>Need a new implementation</a:t>
            </a:r>
            <a:endParaRPr kumimoji="0" lang="en-US" sz="3600" b="1" i="0" u="none" strike="noStrike" kern="1200" cap="none" spc="0" normalizeH="0" baseline="0" noProof="0" dirty="0">
              <a:ln>
                <a:noFill/>
              </a:ln>
              <a:solidFill>
                <a:srgbClr val="FF0000"/>
              </a:solidFill>
              <a:effectLst/>
              <a:uLnTx/>
              <a:uFillTx/>
              <a:latin typeface="Calibri"/>
              <a:ea typeface=""/>
              <a:cs typeface="Times New Roman"/>
            </a:endParaRPr>
          </a:p>
        </p:txBody>
      </p:sp>
      <p:sp>
        <p:nvSpPr>
          <p:cNvPr id="10" name="TextBox 38"/>
          <p:cNvSpPr txBox="1"/>
          <p:nvPr/>
        </p:nvSpPr>
        <p:spPr>
          <a:xfrm>
            <a:off x="3856038" y="4754563"/>
            <a:ext cx="4370387" cy="996950"/>
          </a:xfrm>
          <a:prstGeom prst="rect">
            <a:avLst/>
          </a:prstGeom>
          <a:noFill/>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Third party code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can be inconsistent</a:t>
            </a:r>
          </a:p>
        </p:txBody>
      </p:sp>
      <p:sp>
        <p:nvSpPr>
          <p:cNvPr id="11" name="Rounded Rectangle 10"/>
          <p:cNvSpPr/>
          <p:nvPr/>
        </p:nvSpPr>
        <p:spPr>
          <a:xfrm>
            <a:off x="188913" y="1511300"/>
            <a:ext cx="8799512"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ounded Rectangle 11"/>
          <p:cNvSpPr/>
          <p:nvPr/>
        </p:nvSpPr>
        <p:spPr>
          <a:xfrm>
            <a:off x="4140200" y="2570163"/>
            <a:ext cx="4598988"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4443413" y="4044950"/>
            <a:ext cx="3073400"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054140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38263"/>
            <a:ext cx="9144000" cy="480695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3410"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73411"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3CBA05A-7C54-264C-8549-C84A97DFDD7C}"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3" name="TextBox 2"/>
          <p:cNvSpPr txBox="1"/>
          <p:nvPr/>
        </p:nvSpPr>
        <p:spPr>
          <a:xfrm>
            <a:off x="138113" y="1641475"/>
            <a:ext cx="9005887" cy="4219575"/>
          </a:xfrm>
          <a:prstGeom prst="rect">
            <a:avLst/>
          </a:prstGeom>
          <a:noFill/>
        </p:spPr>
        <p:txBody>
          <a:bodyPr>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urier New"/>
                <a:ea typeface=""/>
                <a:cs typeface="Courier New"/>
              </a:rPr>
              <a:t>void </a:t>
            </a:r>
            <a:r>
              <a:rPr kumimoji="0" lang="en-US" sz="3200" b="1" i="1" u="none" strike="noStrike" kern="1200" cap="none" spc="0" normalizeH="0" baseline="0" noProof="0" dirty="0">
                <a:ln>
                  <a:noFill/>
                </a:ln>
                <a:solidFill>
                  <a:srgbClr val="FF0000"/>
                </a:solidFill>
                <a:effectLst/>
                <a:uLnTx/>
                <a:uFillTx/>
                <a:latin typeface="Courier New"/>
                <a:ea typeface=""/>
                <a:cs typeface="Courier New"/>
              </a:rPr>
              <a:t>TM</a:t>
            </a:r>
            <a:r>
              <a:rPr kumimoji="0" lang="en-US" sz="32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TMARCGDECL</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hashtable_t* ht, void *key, void*data){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  list_t* chain =</a:t>
            </a:r>
            <a:r>
              <a:rPr kumimoji="0" lang="en-US" sz="3000" b="0" i="0" u="none" strike="noStrike" kern="1200" cap="none" spc="0" normalizeH="0" baseline="0" noProof="0" dirty="0">
                <a:ln>
                  <a:noFill/>
                </a:ln>
                <a:solidFill>
                  <a:prstClr val="white">
                    <a:lumMod val="85000"/>
                  </a:prstClr>
                </a:solidFill>
                <a:effectLst/>
                <a:uLnTx/>
                <a:uFillTx/>
                <a:latin typeface="Courier New"/>
                <a:ea typeface=""/>
                <a:cs typeface="Courier New"/>
              </a:rPr>
              <a:t> </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get_chain(ht, key)</a:t>
            </a:r>
            <a:r>
              <a:rPr kumimoji="0" lang="en-US" sz="3200" b="1" i="0" u="none" strike="noStrike" kern="1200" cap="none" spc="0" normalizeH="0" baseline="0" noProof="0" dirty="0">
                <a:ln>
                  <a:noFill/>
                </a:ln>
                <a:solidFill>
                  <a:prstClr val="white">
                    <a:lumMod val="75000"/>
                  </a:prstClr>
                </a:solidFill>
                <a:effectLst/>
                <a:uLnTx/>
                <a:uFillTx/>
                <a:latin typeface="Courier New"/>
                <a:ea typeface=""/>
                <a:cs typeface="Courier New"/>
              </a:rPr>
              <a: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updatePair.first =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 = (pair_t*</a:t>
            </a:r>
            <a:r>
              <a:rPr kumimoji="0" lang="en-US" sz="3000" b="1" i="0" u="none" strike="noStrike" kern="1200" cap="none" spc="0" normalizeH="0" baseline="0" noProof="0" dirty="0">
                <a:ln>
                  <a:noFill/>
                </a:ln>
                <a:solidFill>
                  <a:srgbClr val="BFBFBF"/>
                </a:solidFill>
                <a:effectLst/>
                <a:uLnTx/>
                <a:uFillTx/>
                <a:latin typeface="Courier New"/>
                <a:ea typeface=""/>
                <a:cs typeface="Courier New"/>
              </a:rPr>
              <a:t>)</a:t>
            </a:r>
            <a:r>
              <a:rPr kumimoji="0" lang="en-US" sz="3000" b="1" i="0" u="none" strike="noStrike" kern="1200" cap="none" spc="0" normalizeH="0" baseline="0" noProof="0" dirty="0">
                <a:ln>
                  <a:noFill/>
                </a:ln>
                <a:solidFill>
                  <a:srgbClr val="D9D9D9"/>
                </a:solidFill>
                <a:effectLst/>
                <a:uLnTx/>
                <a:uFillTx/>
                <a:latin typeface="Courier New"/>
                <a:ea typeface=""/>
                <a:cs typeface="Courier New"/>
              </a:rPr>
              <a:t> </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TMLIST_FIND</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(chain,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&amp;updatePair);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pair-&gt;second</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1" i="0" u="none" strike="noStrike" kern="1200" cap="none" spc="0" normalizeH="0" baseline="0" noProof="0" dirty="0">
                <a:ln>
                  <a:noFill/>
                </a:ln>
                <a:solidFill>
                  <a:srgbClr val="800000"/>
                </a:solidFill>
                <a:effectLst/>
                <a:uLnTx/>
                <a:uFillTx/>
                <a:latin typeface="Courier New"/>
                <a:ea typeface=""/>
                <a:cs typeface="Courier New"/>
              </a:rPr>
              <a:t>=</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a:t>
            </a:r>
          </a:p>
        </p:txBody>
      </p:sp>
      <p:sp>
        <p:nvSpPr>
          <p:cNvPr id="6" name="TextBox 10"/>
          <p:cNvSpPr txBox="1"/>
          <p:nvPr/>
        </p:nvSpPr>
        <p:spPr>
          <a:xfrm>
            <a:off x="33338" y="806450"/>
            <a:ext cx="9007475" cy="646113"/>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Manual declaration of persistent components</a:t>
            </a:r>
          </a:p>
        </p:txBody>
      </p:sp>
      <p:sp>
        <p:nvSpPr>
          <p:cNvPr id="7" name="TextBox 38"/>
          <p:cNvSpPr txBox="1"/>
          <p:nvPr/>
        </p:nvSpPr>
        <p:spPr>
          <a:xfrm>
            <a:off x="3403600" y="3300413"/>
            <a:ext cx="5961063" cy="554037"/>
          </a:xfrm>
          <a:prstGeom prst="rect">
            <a:avLst/>
          </a:prstGeom>
          <a:noFill/>
          <a:ln>
            <a:noFill/>
          </a:ln>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0000"/>
                </a:solidFill>
                <a:effectLst/>
                <a:uLnTx/>
                <a:uFillTx/>
                <a:latin typeface="Calibri"/>
                <a:ea typeface="宋体"/>
                <a:cs typeface="Times New Roman"/>
              </a:rPr>
              <a:t>Need a new implementation</a:t>
            </a:r>
            <a:endParaRPr kumimoji="0" lang="en-US" sz="3600" b="1" i="0" u="none" strike="noStrike" kern="1200" cap="none" spc="0" normalizeH="0" baseline="0" noProof="0" dirty="0">
              <a:ln>
                <a:noFill/>
              </a:ln>
              <a:solidFill>
                <a:srgbClr val="FF0000"/>
              </a:solidFill>
              <a:effectLst/>
              <a:uLnTx/>
              <a:uFillTx/>
              <a:latin typeface="Calibri"/>
              <a:ea typeface=""/>
              <a:cs typeface="Times New Roman"/>
            </a:endParaRPr>
          </a:p>
        </p:txBody>
      </p:sp>
      <p:sp>
        <p:nvSpPr>
          <p:cNvPr id="10" name="TextBox 38"/>
          <p:cNvSpPr txBox="1"/>
          <p:nvPr/>
        </p:nvSpPr>
        <p:spPr>
          <a:xfrm>
            <a:off x="3856038" y="4754563"/>
            <a:ext cx="4370387" cy="996950"/>
          </a:xfrm>
          <a:prstGeom prst="rect">
            <a:avLst/>
          </a:prstGeom>
          <a:noFill/>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Third party code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can be inconsistent</a:t>
            </a:r>
          </a:p>
        </p:txBody>
      </p:sp>
      <p:sp>
        <p:nvSpPr>
          <p:cNvPr id="11" name="Rounded Rectangle 10"/>
          <p:cNvSpPr/>
          <p:nvPr/>
        </p:nvSpPr>
        <p:spPr>
          <a:xfrm>
            <a:off x="188913" y="1511300"/>
            <a:ext cx="8799512"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ounded Rectangle 11"/>
          <p:cNvSpPr/>
          <p:nvPr/>
        </p:nvSpPr>
        <p:spPr>
          <a:xfrm>
            <a:off x="4140200" y="2570163"/>
            <a:ext cx="4598988"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4443413" y="4044950"/>
            <a:ext cx="3073400"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ounded Rectangle 13"/>
          <p:cNvSpPr/>
          <p:nvPr/>
        </p:nvSpPr>
        <p:spPr>
          <a:xfrm>
            <a:off x="3235325" y="4832350"/>
            <a:ext cx="892175"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38"/>
          <p:cNvSpPr txBox="1"/>
          <p:nvPr/>
        </p:nvSpPr>
        <p:spPr>
          <a:xfrm>
            <a:off x="630238" y="4692650"/>
            <a:ext cx="2800350" cy="996950"/>
          </a:xfrm>
          <a:prstGeom prst="rect">
            <a:avLst/>
          </a:prstGeom>
          <a:noFill/>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Prohibited</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Operation</a:t>
            </a:r>
          </a:p>
        </p:txBody>
      </p:sp>
      <p:sp>
        <p:nvSpPr>
          <p:cNvPr id="16" name="Rounded Rectangle 15"/>
          <p:cNvSpPr/>
          <p:nvPr/>
        </p:nvSpPr>
        <p:spPr>
          <a:xfrm>
            <a:off x="0" y="5889625"/>
            <a:ext cx="9144000" cy="681038"/>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Burden on the programmers</a:t>
            </a:r>
          </a:p>
        </p:txBody>
      </p:sp>
    </p:spTree>
    <p:extLst>
      <p:ext uri="{BB962C8B-B14F-4D97-AF65-F5344CB8AC3E}">
        <p14:creationId xmlns:p14="http://schemas.microsoft.com/office/powerpoint/2010/main" val="3550461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990600"/>
            <a:ext cx="9144000" cy="4429125"/>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itle 1"/>
          <p:cNvSpPr>
            <a:spLocks noGrp="1"/>
          </p:cNvSpPr>
          <p:nvPr>
            <p:ph type="title"/>
          </p:nvPr>
        </p:nvSpPr>
        <p:spPr>
          <a:xfrm>
            <a:off x="0" y="0"/>
            <a:ext cx="9144000" cy="1143000"/>
          </a:xfrm>
        </p:spPr>
        <p:txBody>
          <a:bodyPr/>
          <a:lstStyle/>
          <a:p>
            <a:r>
              <a:rPr lang="en-US" b="1" dirty="0">
                <a:cs typeface="Charter Black"/>
              </a:rPr>
              <a:t>OUR APPROACH: ThyNVM</a:t>
            </a: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AD3244-FE42-4648-8A13-942AAE84A223}"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96</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25" name="Rounded Rectangle 24"/>
          <p:cNvSpPr/>
          <p:nvPr/>
        </p:nvSpPr>
        <p:spPr>
          <a:xfrm>
            <a:off x="0" y="1447800"/>
            <a:ext cx="9143999" cy="1752600"/>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Goal: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Software transparent consistency in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persistent memory systems</a:t>
            </a:r>
          </a:p>
        </p:txBody>
      </p:sp>
      <p:sp>
        <p:nvSpPr>
          <p:cNvPr id="6" name="Rounded Rectangle 5"/>
          <p:cNvSpPr/>
          <p:nvPr/>
        </p:nvSpPr>
        <p:spPr>
          <a:xfrm>
            <a:off x="0" y="3733800"/>
            <a:ext cx="9143999" cy="1752600"/>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Key Idea: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Periodically checkpoint state;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recover to previous </a:t>
            </a:r>
            <a:r>
              <a:rPr kumimoji="0" lang="en-US" sz="3600" b="1" i="0" u="none" strike="noStrike" kern="1200" cap="none" spc="0" normalizeH="0" baseline="0" noProof="0" dirty="0" err="1">
                <a:ln>
                  <a:noFill/>
                </a:ln>
                <a:solidFill>
                  <a:srgbClr val="FFFFFF"/>
                </a:solidFill>
                <a:effectLst/>
                <a:uLnTx/>
                <a:uFillTx/>
                <a:latin typeface="Arial" charset="0"/>
                <a:ea typeface="+mn-ea"/>
                <a:cs typeface="+mn-cs"/>
              </a:rPr>
              <a:t>checkpt</a:t>
            </a:r>
            <a:r>
              <a:rPr kumimoji="0" lang="en-US" sz="3600" b="1" i="0" u="none" strike="noStrike" kern="1200" cap="none" spc="0" normalizeH="0" baseline="0" noProof="0" dirty="0">
                <a:ln>
                  <a:noFill/>
                </a:ln>
                <a:solidFill>
                  <a:srgbClr val="FFFFFF"/>
                </a:solidFill>
                <a:effectLst/>
                <a:uLnTx/>
                <a:uFillTx/>
                <a:latin typeface="Arial" charset="0"/>
                <a:ea typeface="+mn-ea"/>
                <a:cs typeface="+mn-cs"/>
              </a:rPr>
              <a:t> on crash</a:t>
            </a:r>
          </a:p>
        </p:txBody>
      </p:sp>
    </p:spTree>
    <p:extLst>
      <p:ext uri="{BB962C8B-B14F-4D97-AF65-F5344CB8AC3E}">
        <p14:creationId xmlns:p14="http://schemas.microsoft.com/office/powerpoint/2010/main" val="37227896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 y="987159"/>
            <a:ext cx="9144000" cy="54860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itle 1"/>
          <p:cNvSpPr>
            <a:spLocks noGrp="1"/>
          </p:cNvSpPr>
          <p:nvPr>
            <p:ph type="title"/>
          </p:nvPr>
        </p:nvSpPr>
        <p:spPr>
          <a:xfrm>
            <a:off x="0" y="-155842"/>
            <a:ext cx="9144000" cy="1143000"/>
          </a:xfrm>
        </p:spPr>
        <p:txBody>
          <a:bodyPr/>
          <a:lstStyle/>
          <a:p>
            <a:r>
              <a:rPr lang="en-US" b="1" dirty="0">
                <a:cs typeface="Charter Black"/>
              </a:rPr>
              <a:t>ThyNVM: Summary</a:t>
            </a: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AD3244-FE42-4648-8A13-942AAE84A223}"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97</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7" name="Rounded Rectangle 6"/>
          <p:cNvSpPr/>
          <p:nvPr/>
        </p:nvSpPr>
        <p:spPr>
          <a:xfrm>
            <a:off x="0" y="1871210"/>
            <a:ext cx="9143998" cy="3889304"/>
          </a:xfrm>
          <a:prstGeom prst="roundRect">
            <a:avLst/>
          </a:prstGeom>
          <a:solidFill>
            <a:srgbClr val="EEECE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571500" marR="0" lvl="0" indent="-571500" algn="l" defTabSz="457200" rtl="0" eaLnBrk="1" fontAlgn="auto" latinLnBrk="0" hangingPunct="1">
              <a:lnSpc>
                <a:spcPct val="7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Checkpoints</a:t>
            </a:r>
            <a:r>
              <a:rPr kumimoji="0" lang="en-US" sz="3600" b="0" i="0" u="none" strike="noStrike" kern="1200" cap="none" spc="0" normalizeH="0" baseline="0" noProof="0" dirty="0">
                <a:ln>
                  <a:noFill/>
                </a:ln>
                <a:solidFill>
                  <a:srgbClr val="000000"/>
                </a:solidFill>
                <a:effectLst/>
                <a:uLnTx/>
                <a:uFillTx/>
                <a:latin typeface="Calibri"/>
                <a:ea typeface="+mn-ea"/>
                <a:cs typeface="+mn-cs"/>
              </a:rPr>
              <a:t> at </a:t>
            </a:r>
            <a:r>
              <a:rPr kumimoji="0" lang="en-US" sz="3600" b="0" i="1" u="none" strike="noStrike" kern="1200" cap="none" spc="0" normalizeH="0" baseline="0" noProof="0" dirty="0">
                <a:ln>
                  <a:noFill/>
                </a:ln>
                <a:solidFill>
                  <a:srgbClr val="1F497D"/>
                </a:solidFill>
                <a:effectLst/>
                <a:uLnTx/>
                <a:uFillTx/>
                <a:latin typeface="Calibri"/>
                <a:ea typeface="+mn-ea"/>
                <a:cs typeface="+mn-cs"/>
              </a:rPr>
              <a:t>multiple granularities </a:t>
            </a:r>
            <a:r>
              <a:rPr kumimoji="0" lang="en-US" sz="3600" b="0" i="0" u="none" strike="noStrike" kern="1200" cap="none" spc="0" normalizeH="0" baseline="0" noProof="0" dirty="0">
                <a:ln>
                  <a:noFill/>
                </a:ln>
                <a:solidFill>
                  <a:prstClr val="black"/>
                </a:solidFill>
                <a:effectLst/>
                <a:uLnTx/>
                <a:uFillTx/>
                <a:latin typeface="Calibri"/>
                <a:ea typeface="+mn-ea"/>
                <a:cs typeface="+mn-cs"/>
              </a:rPr>
              <a:t>to reduce both checkpointing latency and metadata overhead</a:t>
            </a:r>
          </a:p>
          <a:p>
            <a:pPr marL="571500" marR="0" lvl="0" indent="-571500" algn="l" defTabSz="457200" rtl="0" eaLnBrk="1" fontAlgn="auto" latinLnBrk="0" hangingPunct="1">
              <a:lnSpc>
                <a:spcPct val="70000"/>
              </a:lnSpc>
              <a:spcBef>
                <a:spcPts val="0"/>
              </a:spcBef>
              <a:spcAft>
                <a:spcPts val="0"/>
              </a:spcAft>
              <a:buClrTx/>
              <a:buSzTx/>
              <a:buFont typeface="Arial"/>
              <a:buChar char="•"/>
              <a:tabLst/>
              <a:defRPr/>
            </a:pPr>
            <a:endParaRPr kumimoji="0" lang="en-US" sz="3600" b="0" i="1" u="none" strike="noStrike" kern="1200" cap="none" spc="0" normalizeH="0" baseline="0" noProof="0" dirty="0">
              <a:ln>
                <a:noFill/>
              </a:ln>
              <a:solidFill>
                <a:srgbClr val="1F497D"/>
              </a:solidFill>
              <a:effectLst/>
              <a:uLnTx/>
              <a:uFillTx/>
              <a:latin typeface="Calibri"/>
              <a:ea typeface="+mn-ea"/>
              <a:cs typeface="+mn-cs"/>
            </a:endParaRPr>
          </a:p>
          <a:p>
            <a:pPr marL="571500" marR="0" lvl="0" indent="-571500" algn="l" defTabSz="457200" rtl="0" eaLnBrk="1" fontAlgn="auto" latinLnBrk="0" hangingPunct="1">
              <a:lnSpc>
                <a:spcPct val="8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Overlaps</a:t>
            </a:r>
            <a:r>
              <a:rPr kumimoji="0" lang="en-US" sz="3600" b="0" i="0" u="none" strike="noStrike" kern="1200" cap="none" spc="0" normalizeH="0" baseline="0" noProof="0" dirty="0">
                <a:ln>
                  <a:noFill/>
                </a:ln>
                <a:solidFill>
                  <a:srgbClr val="000000"/>
                </a:solidFill>
                <a:effectLst/>
                <a:uLnTx/>
                <a:uFillTx/>
                <a:latin typeface="Calibri"/>
                <a:ea typeface="+mn-ea"/>
                <a:cs typeface="+mn-cs"/>
              </a:rPr>
              <a:t> </a:t>
            </a:r>
            <a:r>
              <a:rPr kumimoji="0" lang="en-US" sz="3600" b="0" i="1" u="none" strike="noStrike" kern="1200" cap="none" spc="0" normalizeH="0" baseline="0" noProof="0" dirty="0">
                <a:ln>
                  <a:noFill/>
                </a:ln>
                <a:solidFill>
                  <a:srgbClr val="1F497D"/>
                </a:solidFill>
                <a:effectLst/>
                <a:uLnTx/>
                <a:uFillTx/>
                <a:latin typeface="Calibri"/>
                <a:ea typeface="+mn-ea"/>
                <a:cs typeface="+mn-cs"/>
              </a:rPr>
              <a:t>checkpointing</a:t>
            </a:r>
            <a:r>
              <a:rPr kumimoji="0" lang="en-US" sz="3600" b="0" i="0" u="none" strike="noStrike" kern="1200" cap="none" spc="0" normalizeH="0" baseline="0" noProof="0" dirty="0">
                <a:ln>
                  <a:noFill/>
                </a:ln>
                <a:solidFill>
                  <a:srgbClr val="000000"/>
                </a:solidFill>
                <a:effectLst/>
                <a:uLnTx/>
                <a:uFillTx/>
                <a:latin typeface="Calibri"/>
                <a:ea typeface="+mn-ea"/>
                <a:cs typeface="+mn-cs"/>
              </a:rPr>
              <a:t> and </a:t>
            </a:r>
            <a:r>
              <a:rPr kumimoji="0" lang="en-US" sz="3600" b="0" i="1" u="none" strike="noStrike" kern="1200" cap="none" spc="0" normalizeH="0" baseline="0" noProof="0" dirty="0">
                <a:ln>
                  <a:noFill/>
                </a:ln>
                <a:solidFill>
                  <a:srgbClr val="1F497D"/>
                </a:solidFill>
                <a:effectLst/>
                <a:uLnTx/>
                <a:uFillTx/>
                <a:latin typeface="Calibri"/>
                <a:ea typeface="+mn-ea"/>
                <a:cs typeface="+mn-cs"/>
              </a:rPr>
              <a:t>execution to </a:t>
            </a:r>
            <a:r>
              <a:rPr kumimoji="0" lang="en-US" sz="3600" b="0" i="0" u="none" strike="noStrike" kern="1200" cap="none" spc="0" normalizeH="0" baseline="0" noProof="0" dirty="0">
                <a:ln>
                  <a:noFill/>
                </a:ln>
                <a:solidFill>
                  <a:srgbClr val="000000"/>
                </a:solidFill>
                <a:effectLst/>
                <a:uLnTx/>
                <a:uFillTx/>
                <a:latin typeface="Calibri"/>
                <a:ea typeface="+mn-ea"/>
                <a:cs typeface="+mn-cs"/>
              </a:rPr>
              <a:t>reduce checkpointing latency</a:t>
            </a:r>
          </a:p>
          <a:p>
            <a:pPr marL="571500" marR="0" lvl="0" indent="-571500" algn="l" defTabSz="457200" rtl="0" eaLnBrk="1" fontAlgn="auto" latinLnBrk="0" hangingPunct="1">
              <a:lnSpc>
                <a:spcPct val="80000"/>
              </a:lnSpc>
              <a:spcBef>
                <a:spcPts val="0"/>
              </a:spcBef>
              <a:spcAft>
                <a:spcPts val="0"/>
              </a:spcAft>
              <a:buClrTx/>
              <a:buSzTx/>
              <a:buFont typeface="Arial"/>
              <a:buChar char="•"/>
              <a:tabLst/>
              <a:defRPr/>
            </a:pPr>
            <a:endParaRPr kumimoji="0" lang="en-US" sz="3600" b="0" i="0" u="none" strike="noStrike" kern="1200" cap="none" spc="0" normalizeH="0" baseline="0" noProof="0" dirty="0">
              <a:ln>
                <a:noFill/>
              </a:ln>
              <a:solidFill>
                <a:srgbClr val="000000"/>
              </a:solidFill>
              <a:effectLst/>
              <a:uLnTx/>
              <a:uFillTx/>
              <a:latin typeface="Calibri"/>
              <a:ea typeface="+mn-ea"/>
              <a:cs typeface="+mn-cs"/>
            </a:endParaRPr>
          </a:p>
          <a:p>
            <a:pPr marL="571500" marR="0" lvl="0" indent="-571500" algn="l" defTabSz="457200" rtl="0" eaLnBrk="1" fontAlgn="auto" latinLnBrk="0" hangingPunct="1">
              <a:lnSpc>
                <a:spcPct val="11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Adapts</a:t>
            </a:r>
            <a:r>
              <a:rPr kumimoji="0" lang="en-US" sz="3600" b="0" i="0" u="none" strike="noStrike" kern="1200" cap="none" spc="0" normalizeH="0" baseline="0" noProof="0" dirty="0">
                <a:ln>
                  <a:noFill/>
                </a:ln>
                <a:solidFill>
                  <a:srgbClr val="000000"/>
                </a:solidFill>
                <a:effectLst/>
                <a:uLnTx/>
                <a:uFillTx/>
                <a:latin typeface="Calibri"/>
                <a:ea typeface="+mn-ea"/>
                <a:cs typeface="+mn-cs"/>
              </a:rPr>
              <a:t> to </a:t>
            </a:r>
            <a:r>
              <a:rPr kumimoji="0" lang="en-US" sz="3600" b="0" i="1" u="none" strike="noStrike" kern="1200" cap="none" spc="0" normalizeH="0" baseline="0" noProof="0" dirty="0">
                <a:ln>
                  <a:noFill/>
                </a:ln>
                <a:solidFill>
                  <a:srgbClr val="1F497D"/>
                </a:solidFill>
                <a:effectLst/>
                <a:uLnTx/>
                <a:uFillTx/>
                <a:latin typeface="Calibri"/>
                <a:ea typeface="+mn-ea"/>
                <a:cs typeface="+mn-cs"/>
              </a:rPr>
              <a:t>DRAM and NVM </a:t>
            </a:r>
            <a:r>
              <a:rPr kumimoji="0" lang="en-US" sz="3600" b="0" i="0" u="none" strike="noStrike" kern="1200" cap="none" spc="0" normalizeH="0" baseline="0" noProof="0" dirty="0">
                <a:ln>
                  <a:noFill/>
                </a:ln>
                <a:solidFill>
                  <a:srgbClr val="000000"/>
                </a:solidFill>
                <a:effectLst/>
                <a:uLnTx/>
                <a:uFillTx/>
                <a:latin typeface="Calibri"/>
                <a:ea typeface="+mn-ea"/>
                <a:cs typeface="+mn-cs"/>
              </a:rPr>
              <a:t>characteristics</a:t>
            </a:r>
          </a:p>
        </p:txBody>
      </p:sp>
      <p:sp>
        <p:nvSpPr>
          <p:cNvPr id="9" name="Rounded Rectangle 8"/>
          <p:cNvSpPr/>
          <p:nvPr/>
        </p:nvSpPr>
        <p:spPr>
          <a:xfrm>
            <a:off x="4740" y="5590937"/>
            <a:ext cx="9143998" cy="1273320"/>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Performs within </a:t>
            </a:r>
            <a:r>
              <a:rPr kumimoji="0" lang="en-US" sz="5400" b="1" i="0" u="none" strike="noStrike" kern="1200" cap="none" spc="0" normalizeH="0" baseline="0" noProof="0" dirty="0">
                <a:ln>
                  <a:noFill/>
                </a:ln>
                <a:solidFill>
                  <a:prstClr val="white"/>
                </a:solidFill>
                <a:effectLst/>
                <a:uLnTx/>
                <a:uFillTx/>
                <a:latin typeface="Calibri"/>
                <a:ea typeface="+mn-ea"/>
                <a:cs typeface="+mn-cs"/>
              </a:rPr>
              <a:t>4.9%</a:t>
            </a:r>
            <a:r>
              <a:rPr kumimoji="0" lang="en-US" sz="3600" b="1" i="0" u="none" strike="noStrike" kern="1200" cap="none" spc="0" normalizeH="0" baseline="0" noProof="0" dirty="0">
                <a:ln>
                  <a:noFill/>
                </a:ln>
                <a:solidFill>
                  <a:prstClr val="white"/>
                </a:solidFill>
                <a:effectLst/>
                <a:uLnTx/>
                <a:uFillTx/>
                <a:latin typeface="Calibri"/>
                <a:ea typeface="+mn-ea"/>
                <a:cs typeface="+mn-cs"/>
              </a:rPr>
              <a:t> of an </a:t>
            </a:r>
            <a:r>
              <a:rPr kumimoji="0" lang="en-US" sz="3600" b="1" i="1" u="none" strike="noStrike" kern="1200" cap="none" spc="0" normalizeH="0" baseline="0" noProof="0" dirty="0">
                <a:ln>
                  <a:noFill/>
                </a:ln>
                <a:solidFill>
                  <a:prstClr val="white"/>
                </a:solidFill>
                <a:effectLst/>
                <a:uLnTx/>
                <a:uFillTx/>
                <a:latin typeface="Calibri"/>
                <a:ea typeface="+mn-ea"/>
                <a:cs typeface="+mn-cs"/>
              </a:rPr>
              <a:t>idealized DRAM </a:t>
            </a:r>
            <a:r>
              <a:rPr kumimoji="0" lang="en-US" sz="3600" b="1" i="0" u="none" strike="noStrike" kern="1200" cap="none" spc="0" normalizeH="0" baseline="0" noProof="0" dirty="0">
                <a:ln>
                  <a:noFill/>
                </a:ln>
                <a:solidFill>
                  <a:prstClr val="white"/>
                </a:solidFill>
                <a:effectLst/>
                <a:uLnTx/>
                <a:uFillTx/>
                <a:latin typeface="Calibri"/>
                <a:ea typeface="+mn-ea"/>
                <a:cs typeface="+mn-cs"/>
              </a:rPr>
              <a:t>with zero cost consistency</a:t>
            </a:r>
            <a:endParaRPr kumimoji="0" lang="en-US" sz="36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ounded Rectangle 25"/>
          <p:cNvSpPr/>
          <p:nvPr/>
        </p:nvSpPr>
        <p:spPr>
          <a:xfrm>
            <a:off x="0" y="880920"/>
            <a:ext cx="9143999" cy="1054862"/>
          </a:xfrm>
          <a:prstGeom prst="roundRect">
            <a:avLst/>
          </a:prstGeom>
          <a:solidFill>
            <a:schemeClr val="bg2"/>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Arial" charset="0"/>
                <a:ea typeface="+mn-ea"/>
                <a:cs typeface="+mn-cs"/>
              </a:rPr>
              <a:t>A new hardware-based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Arial" charset="0"/>
                <a:ea typeface="+mn-ea"/>
                <a:cs typeface="+mn-cs"/>
              </a:rPr>
              <a:t>checkpointing mechanism</a:t>
            </a:r>
          </a:p>
        </p:txBody>
      </p:sp>
    </p:spTree>
    <p:extLst>
      <p:ext uri="{BB962C8B-B14F-4D97-AF65-F5344CB8AC3E}">
        <p14:creationId xmlns:p14="http://schemas.microsoft.com/office/powerpoint/2010/main" val="274345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379538"/>
            <a:ext cx="9144000" cy="47625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556034" name="直线箭头连接符 31"/>
          <p:cNvCxnSpPr>
            <a:cxnSpLocks noChangeShapeType="1"/>
          </p:cNvCxnSpPr>
          <p:nvPr/>
        </p:nvCxnSpPr>
        <p:spPr bwMode="auto">
          <a:xfrm>
            <a:off x="44450" y="1889125"/>
            <a:ext cx="9099550" cy="0"/>
          </a:xfrm>
          <a:prstGeom prst="straightConnector1">
            <a:avLst/>
          </a:prstGeom>
          <a:noFill/>
          <a:ln w="38100">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31" name="矩形 16"/>
          <p:cNvSpPr>
            <a:spLocks noChangeArrowheads="1"/>
          </p:cNvSpPr>
          <p:nvPr/>
        </p:nvSpPr>
        <p:spPr bwMode="auto">
          <a:xfrm>
            <a:off x="447675" y="1325563"/>
            <a:ext cx="2220913" cy="641350"/>
          </a:xfrm>
          <a:prstGeom prst="rect">
            <a:avLst/>
          </a:prstGeom>
          <a:solidFill>
            <a:schemeClr val="tx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Calibri" charset="0"/>
                <a:ea typeface="宋体" charset="0"/>
                <a:cs typeface="宋体" charset="0"/>
              </a:rPr>
              <a:t>Running</a:t>
            </a:r>
            <a:endParaRPr kumimoji="1" lang="zh-CN" altLang="en-US" sz="24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sp>
        <p:nvSpPr>
          <p:cNvPr id="556036" name="文本框 32"/>
          <p:cNvSpPr txBox="1">
            <a:spLocks noChangeArrowheads="1"/>
          </p:cNvSpPr>
          <p:nvPr/>
        </p:nvSpPr>
        <p:spPr bwMode="auto">
          <a:xfrm>
            <a:off x="8126413" y="912813"/>
            <a:ext cx="7778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1" u="none" strike="noStrike" kern="1200" cap="none" spc="0" normalizeH="0" baseline="0" noProof="0">
                <a:ln>
                  <a:noFill/>
                </a:ln>
                <a:solidFill>
                  <a:srgbClr val="000000"/>
                </a:solidFill>
                <a:effectLst/>
                <a:uLnTx/>
                <a:uFillTx/>
                <a:latin typeface="Tahoma" charset="0"/>
                <a:ea typeface="ＭＳ Ｐゴシック" charset="0"/>
              </a:rPr>
              <a:t>time</a:t>
            </a:r>
            <a:endParaRPr kumimoji="1" lang="zh-CN" altLang="en-US" sz="1800" b="1" i="1"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35" name="矩形 16"/>
          <p:cNvSpPr>
            <a:spLocks noChangeArrowheads="1"/>
          </p:cNvSpPr>
          <p:nvPr/>
        </p:nvSpPr>
        <p:spPr bwMode="auto">
          <a:xfrm>
            <a:off x="2700338" y="1320800"/>
            <a:ext cx="1738312" cy="641350"/>
          </a:xfrm>
          <a:prstGeom prst="rect">
            <a:avLst/>
          </a:prstGeom>
          <a:solidFill>
            <a:schemeClr val="accent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Calibri" charset="0"/>
                <a:ea typeface="宋体" charset="0"/>
                <a:cs typeface="宋体" charset="0"/>
              </a:rPr>
              <a:t>Checkpointing</a:t>
            </a:r>
            <a:endParaRPr kumimoji="1" lang="zh-CN" altLang="en-US" sz="20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sp>
        <p:nvSpPr>
          <p:cNvPr id="556038" name="矩形 16"/>
          <p:cNvSpPr>
            <a:spLocks noChangeArrowheads="1"/>
          </p:cNvSpPr>
          <p:nvPr/>
        </p:nvSpPr>
        <p:spPr bwMode="auto">
          <a:xfrm>
            <a:off x="4449763" y="1323975"/>
            <a:ext cx="2222500" cy="641350"/>
          </a:xfrm>
          <a:prstGeom prst="rect">
            <a:avLst/>
          </a:prstGeom>
          <a:solidFill>
            <a:schemeClr val="tx2"/>
          </a:solidFill>
          <a:ln w="57150">
            <a:solidFill>
              <a:srgbClr val="FFFFFF"/>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FFFF"/>
                </a:solidFill>
                <a:effectLst/>
                <a:uLnTx/>
                <a:uFillTx/>
                <a:latin typeface="Calibri" charset="0"/>
                <a:ea typeface="宋体" charset="0"/>
                <a:cs typeface="宋体" charset="0"/>
              </a:rPr>
              <a:t>Running</a:t>
            </a:r>
            <a:endParaRPr kumimoji="1" lang="zh-CN" altLang="en-US" sz="2400" b="1" i="0" u="none" strike="noStrike" kern="1200" cap="none" spc="0" normalizeH="0" baseline="0" noProof="0">
              <a:ln>
                <a:noFill/>
              </a:ln>
              <a:solidFill>
                <a:srgbClr val="FFFFFF"/>
              </a:solidFill>
              <a:effectLst/>
              <a:uLnTx/>
              <a:uFillTx/>
              <a:latin typeface="Calibri" charset="0"/>
              <a:ea typeface="宋体" charset="0"/>
              <a:cs typeface="宋体" charset="0"/>
            </a:endParaRPr>
          </a:p>
        </p:txBody>
      </p:sp>
      <p:sp>
        <p:nvSpPr>
          <p:cNvPr id="556039" name="矩形 16"/>
          <p:cNvSpPr>
            <a:spLocks noChangeArrowheads="1"/>
          </p:cNvSpPr>
          <p:nvPr/>
        </p:nvSpPr>
        <p:spPr bwMode="auto">
          <a:xfrm>
            <a:off x="6662738" y="1322388"/>
            <a:ext cx="1738312" cy="641350"/>
          </a:xfrm>
          <a:prstGeom prst="rect">
            <a:avLst/>
          </a:prstGeom>
          <a:solidFill>
            <a:schemeClr val="accent2"/>
          </a:solidFill>
          <a:ln w="57150">
            <a:solidFill>
              <a:srgbClr val="FFFFFF"/>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Calibri" charset="0"/>
                <a:ea typeface="宋体" charset="0"/>
                <a:cs typeface="宋体" charset="0"/>
              </a:rPr>
              <a:t>Checkpointing</a:t>
            </a:r>
            <a:endParaRPr kumimoji="1" lang="zh-CN" altLang="en-US" sz="2000" b="1" i="0" u="none" strike="noStrike" kern="1200" cap="none" spc="0" normalizeH="0" baseline="0" noProof="0">
              <a:ln>
                <a:noFill/>
              </a:ln>
              <a:solidFill>
                <a:srgbClr val="FFFFFF"/>
              </a:solidFill>
              <a:effectLst/>
              <a:uLnTx/>
              <a:uFillTx/>
              <a:latin typeface="Calibri" charset="0"/>
              <a:ea typeface="宋体" charset="0"/>
              <a:cs typeface="宋体" charset="0"/>
            </a:endParaRPr>
          </a:p>
        </p:txBody>
      </p:sp>
      <p:cxnSp>
        <p:nvCxnSpPr>
          <p:cNvPr id="38" name="Straight Connector 37"/>
          <p:cNvCxnSpPr/>
          <p:nvPr/>
        </p:nvCxnSpPr>
        <p:spPr>
          <a:xfrm>
            <a:off x="452438" y="1966913"/>
            <a:ext cx="0" cy="67310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4456113" y="1966913"/>
            <a:ext cx="0" cy="67310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8340725" y="1966913"/>
            <a:ext cx="0" cy="67310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430213" y="2263775"/>
            <a:ext cx="4016375" cy="0"/>
          </a:xfrm>
          <a:prstGeom prst="straightConnector1">
            <a:avLst/>
          </a:prstGeom>
          <a:ln w="57150" cmpd="sng">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479925" y="2257425"/>
            <a:ext cx="3775075" cy="0"/>
          </a:xfrm>
          <a:prstGeom prst="straightConnector1">
            <a:avLst/>
          </a:prstGeom>
          <a:ln w="57150" cmpd="sng">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2" name="Group 1"/>
          <p:cNvGrpSpPr>
            <a:grpSpLocks/>
          </p:cNvGrpSpPr>
          <p:nvPr/>
        </p:nvGrpSpPr>
        <p:grpSpPr bwMode="auto">
          <a:xfrm>
            <a:off x="-17463" y="3186113"/>
            <a:ext cx="9097963" cy="2701925"/>
            <a:chOff x="-17463" y="3186691"/>
            <a:chExt cx="9097963" cy="2700818"/>
          </a:xfrm>
        </p:grpSpPr>
        <p:cxnSp>
          <p:nvCxnSpPr>
            <p:cNvPr id="556050" name="直线箭头连接符 31"/>
            <p:cNvCxnSpPr>
              <a:cxnSpLocks noChangeShapeType="1"/>
            </p:cNvCxnSpPr>
            <p:nvPr/>
          </p:nvCxnSpPr>
          <p:spPr bwMode="auto">
            <a:xfrm>
              <a:off x="-17463" y="3699453"/>
              <a:ext cx="9097963" cy="0"/>
            </a:xfrm>
            <a:prstGeom prst="straightConnector1">
              <a:avLst/>
            </a:prstGeom>
            <a:noFill/>
            <a:ln w="38100">
              <a:solidFill>
                <a:srgbClr val="000000"/>
              </a:solidFill>
              <a:round/>
              <a:headEnd/>
              <a:tailEnd type="arrow" w="med" len="med"/>
            </a:ln>
            <a:extLst>
              <a:ext uri="{909E8E84-426E-40dd-AFC4-6F175D3DCCD1}">
                <a14:hiddenFill xmlns:a14="http://schemas.microsoft.com/office/drawing/2010/main" xmlns="">
                  <a:noFill/>
                </a14:hiddenFill>
              </a:ext>
            </a:extLst>
          </p:spPr>
        </p:cxnSp>
        <p:sp>
          <p:nvSpPr>
            <p:cNvPr id="556051" name="文本框 32"/>
            <p:cNvSpPr txBox="1">
              <a:spLocks noChangeArrowheads="1"/>
            </p:cNvSpPr>
            <p:nvPr/>
          </p:nvSpPr>
          <p:spPr bwMode="auto">
            <a:xfrm>
              <a:off x="8231188" y="3186691"/>
              <a:ext cx="7778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1" u="none" strike="noStrike" kern="1200" cap="none" spc="0" normalizeH="0" baseline="0" noProof="0">
                  <a:ln>
                    <a:noFill/>
                  </a:ln>
                  <a:solidFill>
                    <a:srgbClr val="000000"/>
                  </a:solidFill>
                  <a:effectLst/>
                  <a:uLnTx/>
                  <a:uFillTx/>
                  <a:latin typeface="Tahoma" charset="0"/>
                  <a:ea typeface="ＭＳ Ｐゴシック" charset="0"/>
                </a:rPr>
                <a:t>time</a:t>
              </a:r>
              <a:endParaRPr kumimoji="1" lang="zh-CN" altLang="en-US" sz="1800" b="1" i="1" u="none" strike="noStrike" kern="1200" cap="none" spc="0" normalizeH="0" baseline="0" noProof="0">
                <a:ln>
                  <a:noFill/>
                </a:ln>
                <a:solidFill>
                  <a:srgbClr val="000000"/>
                </a:solidFill>
                <a:effectLst/>
                <a:uLnTx/>
                <a:uFillTx/>
                <a:latin typeface="Tahoma" charset="0"/>
                <a:ea typeface="ＭＳ Ｐゴシック" charset="0"/>
              </a:endParaRPr>
            </a:p>
          </p:txBody>
        </p:sp>
        <p:cxnSp>
          <p:nvCxnSpPr>
            <p:cNvPr id="7" name="Straight Connector 6"/>
            <p:cNvCxnSpPr/>
            <p:nvPr/>
          </p:nvCxnSpPr>
          <p:spPr>
            <a:xfrm>
              <a:off x="219075" y="4405391"/>
              <a:ext cx="0" cy="67282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221163" y="4400630"/>
              <a:ext cx="0" cy="671238"/>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19075" y="4789409"/>
              <a:ext cx="4019550" cy="0"/>
            </a:xfrm>
            <a:prstGeom prst="straightConnector1">
              <a:avLst/>
            </a:prstGeom>
            <a:ln w="57150" cmpd="sng">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03500" y="4762432"/>
              <a:ext cx="0" cy="674412"/>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605588" y="4645005"/>
              <a:ext cx="0" cy="67282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603500" y="5121060"/>
              <a:ext cx="4025900" cy="0"/>
            </a:xfrm>
            <a:prstGeom prst="straightConnector1">
              <a:avLst/>
            </a:prstGeom>
            <a:ln w="57150" cmpd="sng">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913313" y="5149623"/>
              <a:ext cx="0" cy="671238"/>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878888" y="5125821"/>
              <a:ext cx="0" cy="671237"/>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913313" y="5473341"/>
              <a:ext cx="3986212" cy="0"/>
            </a:xfrm>
            <a:prstGeom prst="straightConnector1">
              <a:avLst/>
            </a:prstGeom>
            <a:ln w="57150" cmpd="sng">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6061" name="文本框 27"/>
            <p:cNvSpPr txBox="1">
              <a:spLocks noChangeArrowheads="1"/>
            </p:cNvSpPr>
            <p:nvPr/>
          </p:nvSpPr>
          <p:spPr bwMode="auto">
            <a:xfrm>
              <a:off x="1014413" y="4859730"/>
              <a:ext cx="10985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0</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56062" name="文本框 27"/>
            <p:cNvSpPr txBox="1">
              <a:spLocks noChangeArrowheads="1"/>
            </p:cNvSpPr>
            <p:nvPr/>
          </p:nvSpPr>
          <p:spPr bwMode="auto">
            <a:xfrm>
              <a:off x="3443288" y="5240916"/>
              <a:ext cx="10985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1</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56063" name="文本框 27"/>
            <p:cNvSpPr txBox="1">
              <a:spLocks noChangeArrowheads="1"/>
            </p:cNvSpPr>
            <p:nvPr/>
          </p:nvSpPr>
          <p:spPr bwMode="auto">
            <a:xfrm>
              <a:off x="6415088" y="5519209"/>
              <a:ext cx="10985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2</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56064" name="文本框 27"/>
            <p:cNvSpPr txBox="1">
              <a:spLocks noChangeArrowheads="1"/>
            </p:cNvSpPr>
            <p:nvPr/>
          </p:nvSpPr>
          <p:spPr bwMode="auto">
            <a:xfrm>
              <a:off x="1792288" y="3258691"/>
              <a:ext cx="10985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0</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56065" name="文本框 28"/>
            <p:cNvSpPr txBox="1">
              <a:spLocks noChangeArrowheads="1"/>
            </p:cNvSpPr>
            <p:nvPr/>
          </p:nvSpPr>
          <p:spPr bwMode="auto">
            <a:xfrm>
              <a:off x="6103938" y="3269804"/>
              <a:ext cx="134461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1</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44" name="矩形 16"/>
            <p:cNvSpPr>
              <a:spLocks noChangeArrowheads="1"/>
            </p:cNvSpPr>
            <p:nvPr/>
          </p:nvSpPr>
          <p:spPr bwMode="auto">
            <a:xfrm>
              <a:off x="247650" y="3313639"/>
              <a:ext cx="2220913" cy="639500"/>
            </a:xfrm>
            <a:prstGeom prst="rect">
              <a:avLst/>
            </a:prstGeom>
            <a:solidFill>
              <a:schemeClr val="tx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Calibri" charset="0"/>
                  <a:ea typeface="宋体" charset="0"/>
                  <a:cs typeface="宋体" charset="0"/>
                </a:rPr>
                <a:t>Running</a:t>
              </a:r>
              <a:endParaRPr kumimoji="1" lang="zh-CN" altLang="en-US" sz="24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sp>
          <p:nvSpPr>
            <p:cNvPr id="45" name="矩形 16"/>
            <p:cNvSpPr>
              <a:spLocks noChangeArrowheads="1"/>
            </p:cNvSpPr>
            <p:nvPr/>
          </p:nvSpPr>
          <p:spPr bwMode="auto">
            <a:xfrm>
              <a:off x="2500313" y="3308878"/>
              <a:ext cx="1738312" cy="639501"/>
            </a:xfrm>
            <a:prstGeom prst="rect">
              <a:avLst/>
            </a:prstGeom>
            <a:solidFill>
              <a:schemeClr val="accent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Calibri" charset="0"/>
                  <a:ea typeface="宋体" charset="0"/>
                  <a:cs typeface="宋体" charset="0"/>
                </a:rPr>
                <a:t>Checkpointing</a:t>
              </a:r>
              <a:endParaRPr kumimoji="1" lang="zh-CN" altLang="en-US" sz="20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sp>
          <p:nvSpPr>
            <p:cNvPr id="556068" name="矩形 16"/>
            <p:cNvSpPr>
              <a:spLocks noChangeArrowheads="1"/>
            </p:cNvSpPr>
            <p:nvPr/>
          </p:nvSpPr>
          <p:spPr bwMode="auto">
            <a:xfrm>
              <a:off x="4907949" y="3287850"/>
              <a:ext cx="2222500" cy="640080"/>
            </a:xfrm>
            <a:prstGeom prst="rect">
              <a:avLst/>
            </a:prstGeom>
            <a:solidFill>
              <a:schemeClr val="tx2"/>
            </a:solidFill>
            <a:ln w="57150">
              <a:solidFill>
                <a:srgbClr val="FFFFFF"/>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FFFF"/>
                  </a:solidFill>
                  <a:effectLst/>
                  <a:uLnTx/>
                  <a:uFillTx/>
                  <a:latin typeface="Calibri" charset="0"/>
                  <a:ea typeface="宋体" charset="0"/>
                  <a:cs typeface="宋体" charset="0"/>
                </a:rPr>
                <a:t>Running</a:t>
              </a:r>
              <a:endParaRPr kumimoji="1" lang="zh-CN" altLang="en-US" sz="2400" b="1" i="0" u="none" strike="noStrike" kern="1200" cap="none" spc="0" normalizeH="0" baseline="0" noProof="0">
                <a:ln>
                  <a:noFill/>
                </a:ln>
                <a:solidFill>
                  <a:srgbClr val="FFFFFF"/>
                </a:solidFill>
                <a:effectLst/>
                <a:uLnTx/>
                <a:uFillTx/>
                <a:latin typeface="Calibri" charset="0"/>
                <a:ea typeface="宋体" charset="0"/>
                <a:cs typeface="宋体" charset="0"/>
              </a:endParaRPr>
            </a:p>
          </p:txBody>
        </p:sp>
        <p:sp>
          <p:nvSpPr>
            <p:cNvPr id="556069" name="矩形 16"/>
            <p:cNvSpPr>
              <a:spLocks noChangeArrowheads="1"/>
            </p:cNvSpPr>
            <p:nvPr/>
          </p:nvSpPr>
          <p:spPr bwMode="auto">
            <a:xfrm>
              <a:off x="7120924" y="3286263"/>
              <a:ext cx="1738312" cy="640080"/>
            </a:xfrm>
            <a:prstGeom prst="rect">
              <a:avLst/>
            </a:prstGeom>
            <a:solidFill>
              <a:schemeClr val="accent2"/>
            </a:solidFill>
            <a:ln w="57150">
              <a:solidFill>
                <a:srgbClr val="FFFFFF"/>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Calibri" charset="0"/>
                  <a:ea typeface="宋体" charset="0"/>
                  <a:cs typeface="宋体" charset="0"/>
                </a:rPr>
                <a:t>Checkpointing</a:t>
              </a:r>
              <a:endParaRPr kumimoji="1" lang="zh-CN" altLang="en-US" sz="2000" b="1" i="0" u="none" strike="noStrike" kern="1200" cap="none" spc="0" normalizeH="0" baseline="0" noProof="0">
                <a:ln>
                  <a:noFill/>
                </a:ln>
                <a:solidFill>
                  <a:srgbClr val="FFFFFF"/>
                </a:solidFill>
                <a:effectLst/>
                <a:uLnTx/>
                <a:uFillTx/>
                <a:latin typeface="Calibri" charset="0"/>
                <a:ea typeface="宋体" charset="0"/>
                <a:cs typeface="宋体" charset="0"/>
              </a:endParaRPr>
            </a:p>
          </p:txBody>
        </p:sp>
        <p:sp>
          <p:nvSpPr>
            <p:cNvPr id="48" name="矩形 16"/>
            <p:cNvSpPr>
              <a:spLocks noChangeArrowheads="1"/>
            </p:cNvSpPr>
            <p:nvPr/>
          </p:nvSpPr>
          <p:spPr bwMode="auto">
            <a:xfrm>
              <a:off x="2540000" y="3935684"/>
              <a:ext cx="2220913" cy="639500"/>
            </a:xfrm>
            <a:prstGeom prst="rect">
              <a:avLst/>
            </a:prstGeom>
            <a:solidFill>
              <a:schemeClr val="tx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Calibri" charset="0"/>
                  <a:ea typeface="宋体" charset="0"/>
                  <a:cs typeface="宋体" charset="0"/>
                </a:rPr>
                <a:t>Running</a:t>
              </a:r>
              <a:endParaRPr kumimoji="1" lang="zh-CN" altLang="en-US" sz="24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sp>
          <p:nvSpPr>
            <p:cNvPr id="49" name="矩形 16"/>
            <p:cNvSpPr>
              <a:spLocks noChangeArrowheads="1"/>
            </p:cNvSpPr>
            <p:nvPr/>
          </p:nvSpPr>
          <p:spPr bwMode="auto">
            <a:xfrm>
              <a:off x="4792663" y="3930923"/>
              <a:ext cx="1738312" cy="639501"/>
            </a:xfrm>
            <a:prstGeom prst="rect">
              <a:avLst/>
            </a:prstGeom>
            <a:solidFill>
              <a:schemeClr val="accent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Calibri" charset="0"/>
                  <a:ea typeface="宋体" charset="0"/>
                  <a:cs typeface="宋体" charset="0"/>
                </a:rPr>
                <a:t>Checkpointing</a:t>
              </a:r>
              <a:endParaRPr kumimoji="1" lang="zh-CN" altLang="en-US" sz="20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grpSp>
      <p:sp>
        <p:nvSpPr>
          <p:cNvPr id="556046" name="文本框 27"/>
          <p:cNvSpPr txBox="1">
            <a:spLocks noChangeArrowheads="1"/>
          </p:cNvSpPr>
          <p:nvPr/>
        </p:nvSpPr>
        <p:spPr bwMode="auto">
          <a:xfrm>
            <a:off x="1990725" y="2401888"/>
            <a:ext cx="10985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0</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56047" name="文本框 27"/>
          <p:cNvSpPr txBox="1">
            <a:spLocks noChangeArrowheads="1"/>
          </p:cNvSpPr>
          <p:nvPr/>
        </p:nvSpPr>
        <p:spPr bwMode="auto">
          <a:xfrm>
            <a:off x="6022975" y="2365375"/>
            <a:ext cx="10985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1</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4" name="Title 1"/>
          <p:cNvSpPr>
            <a:spLocks noGrp="1"/>
          </p:cNvSpPr>
          <p:nvPr>
            <p:ph type="title"/>
          </p:nvPr>
        </p:nvSpPr>
        <p:spPr>
          <a:xfrm>
            <a:off x="0" y="22225"/>
            <a:ext cx="9144000" cy="1143000"/>
          </a:xfrm>
        </p:spPr>
        <p:txBody>
          <a:bodyPr rtlCol="0">
            <a:normAutofit fontScale="90000"/>
          </a:bodyPr>
          <a:lstStyle/>
          <a:p>
            <a:pPr fontAlgn="auto">
              <a:lnSpc>
                <a:spcPct val="80000"/>
              </a:lnSpc>
              <a:spcAft>
                <a:spcPts val="0"/>
              </a:spcAft>
              <a:defRPr/>
            </a:pPr>
            <a:r>
              <a:rPr lang="en-US" b="1" dirty="0">
                <a:ea typeface="+mj-ea"/>
                <a:cs typeface="Charter Black"/>
              </a:rPr>
              <a:t>2. OVERLAPPING </a:t>
            </a:r>
            <a:br>
              <a:rPr lang="en-US" b="1" dirty="0">
                <a:ea typeface="+mj-ea"/>
                <a:cs typeface="Charter Black"/>
              </a:rPr>
            </a:br>
            <a:r>
              <a:rPr lang="en-US" b="1" dirty="0">
                <a:ea typeface="+mj-ea"/>
                <a:cs typeface="Charter Black"/>
              </a:rPr>
              <a:t>CHECKPOINTING AND EXECUTION</a:t>
            </a:r>
          </a:p>
        </p:txBody>
      </p:sp>
    </p:spTree>
    <p:extLst>
      <p:ext uri="{BB962C8B-B14F-4D97-AF65-F5344CB8AC3E}">
        <p14:creationId xmlns:p14="http://schemas.microsoft.com/office/powerpoint/2010/main" val="2282829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a:t>
            </a:r>
            <a:r>
              <a:rPr lang="en-US" dirty="0" err="1"/>
              <a:t>ThyNVM</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6" name="Picture 5"/>
          <p:cNvPicPr>
            <a:picLocks noChangeAspect="1"/>
          </p:cNvPicPr>
          <p:nvPr/>
        </p:nvPicPr>
        <p:blipFill>
          <a:blip r:embed="rId2"/>
          <a:stretch>
            <a:fillRect/>
          </a:stretch>
        </p:blipFill>
        <p:spPr>
          <a:xfrm>
            <a:off x="0" y="4221088"/>
            <a:ext cx="9144000" cy="2112993"/>
          </a:xfrm>
          <a:prstGeom prst="rect">
            <a:avLst/>
          </a:prstGeom>
        </p:spPr>
      </p:pic>
      <p:sp>
        <p:nvSpPr>
          <p:cNvPr id="7" name="Content Placeholder 2"/>
          <p:cNvSpPr>
            <a:spLocks noGrp="1"/>
          </p:cNvSpPr>
          <p:nvPr>
            <p:ph idx="1"/>
          </p:nvPr>
        </p:nvSpPr>
        <p:spPr>
          <a:xfrm>
            <a:off x="251520" y="1052736"/>
            <a:ext cx="8892480" cy="1913384"/>
          </a:xfrm>
        </p:spPr>
        <p:txBody>
          <a:bodyPr/>
          <a:lstStyle/>
          <a:p>
            <a:pPr>
              <a:buClr>
                <a:srgbClr val="CC9900"/>
              </a:buClr>
            </a:pPr>
            <a:r>
              <a:rPr lang="en-US" sz="2100" dirty="0" err="1"/>
              <a:t>Jinglei</a:t>
            </a:r>
            <a:r>
              <a:rPr lang="en-US" sz="2100" dirty="0"/>
              <a:t> Ren, </a:t>
            </a:r>
            <a:r>
              <a:rPr lang="en-US" sz="2100" dirty="0" err="1"/>
              <a:t>Jishen</a:t>
            </a:r>
            <a:r>
              <a:rPr lang="en-US" sz="2100" dirty="0"/>
              <a:t> Zhao, Samira Khan, </a:t>
            </a:r>
            <a:r>
              <a:rPr lang="en-US" sz="2100" dirty="0" err="1"/>
              <a:t>Jongmoo</a:t>
            </a:r>
            <a:r>
              <a:rPr lang="en-US" sz="2100" dirty="0"/>
              <a:t> Choi, </a:t>
            </a:r>
            <a:r>
              <a:rPr lang="en-US" sz="2100" dirty="0" err="1"/>
              <a:t>Yongwei</a:t>
            </a:r>
            <a:r>
              <a:rPr lang="en-US" sz="2100" dirty="0"/>
              <a:t> Wu, and Onur Mutlu,</a:t>
            </a:r>
            <a:br>
              <a:rPr lang="en-US" sz="2100" dirty="0"/>
            </a:br>
            <a:r>
              <a:rPr lang="en-US" sz="2100" b="1" dirty="0">
                <a:hlinkClick r:id="rId3"/>
              </a:rPr>
              <a:t>"ThyNVM: Enabling Software-Transparent Crash Consistency in Persistent Memory Systems"</a:t>
            </a:r>
            <a:r>
              <a:rPr lang="en-US" sz="2100" dirty="0"/>
              <a:t/>
            </a:r>
            <a:br>
              <a:rPr lang="en-US" sz="2100" dirty="0"/>
            </a:br>
            <a:r>
              <a:rPr lang="en-US" sz="2100" i="1" dirty="0"/>
              <a:t>Proceedings of the </a:t>
            </a:r>
            <a:r>
              <a:rPr lang="en-US" sz="2100" i="1" dirty="0">
                <a:hlinkClick r:id="rId4"/>
              </a:rPr>
              <a:t>48th International Symposium on Microarchitecture</a:t>
            </a:r>
            <a:r>
              <a:rPr lang="en-US" sz="2100" i="1" dirty="0"/>
              <a:t> (</a:t>
            </a:r>
            <a:r>
              <a:rPr lang="en-US" sz="2100" b="1" i="1" dirty="0"/>
              <a:t>MICRO</a:t>
            </a:r>
            <a:r>
              <a:rPr lang="en-US" sz="2100" i="1" dirty="0"/>
              <a:t>)</a:t>
            </a:r>
            <a:r>
              <a:rPr lang="en-US" sz="2100" dirty="0"/>
              <a:t>, Waikiki, Hawaii, USA, December 2015. </a:t>
            </a:r>
            <a:br>
              <a:rPr lang="en-US" sz="2100" dirty="0"/>
            </a:br>
            <a:r>
              <a:rPr lang="en-US" sz="2100" dirty="0"/>
              <a:t>[</a:t>
            </a:r>
            <a:r>
              <a:rPr lang="en-US" sz="2100" dirty="0">
                <a:hlinkClick r:id="rId5"/>
              </a:rPr>
              <a:t>Slides (pptx)</a:t>
            </a:r>
            <a:r>
              <a:rPr lang="en-US" sz="2100" dirty="0"/>
              <a:t> </a:t>
            </a:r>
            <a:r>
              <a:rPr lang="en-US" sz="2100" dirty="0">
                <a:hlinkClick r:id="rId6"/>
              </a:rPr>
              <a:t>(pdf)</a:t>
            </a:r>
            <a:r>
              <a:rPr lang="en-US" sz="2100" dirty="0"/>
              <a:t>] [</a:t>
            </a:r>
            <a:r>
              <a:rPr lang="en-US" sz="2100" dirty="0">
                <a:hlinkClick r:id="rId7"/>
              </a:rPr>
              <a:t>Lightning Session Slides (pptx)</a:t>
            </a:r>
            <a:r>
              <a:rPr lang="en-US" sz="2100" dirty="0"/>
              <a:t> </a:t>
            </a:r>
            <a:r>
              <a:rPr lang="en-US" sz="2100" dirty="0">
                <a:hlinkClick r:id="rId8"/>
              </a:rPr>
              <a:t>(pdf)</a:t>
            </a:r>
            <a:r>
              <a:rPr lang="en-US" sz="2100" dirty="0"/>
              <a:t>] [</a:t>
            </a:r>
            <a:r>
              <a:rPr lang="en-US" sz="2100" dirty="0">
                <a:hlinkClick r:id="rId9"/>
              </a:rPr>
              <a:t>Poster (pptx)</a:t>
            </a:r>
            <a:r>
              <a:rPr lang="en-US" sz="2100" dirty="0"/>
              <a:t> </a:t>
            </a:r>
            <a:r>
              <a:rPr lang="en-US" sz="2100" dirty="0">
                <a:hlinkClick r:id="rId10"/>
              </a:rPr>
              <a:t>(pdf)</a:t>
            </a:r>
            <a:r>
              <a:rPr lang="en-US" sz="2100" dirty="0"/>
              <a:t>] </a:t>
            </a:r>
            <a:br>
              <a:rPr lang="en-US" sz="2100" dirty="0"/>
            </a:br>
            <a:r>
              <a:rPr lang="en-US" sz="2100" dirty="0"/>
              <a:t>[</a:t>
            </a:r>
            <a:r>
              <a:rPr lang="en-US" sz="2100" dirty="0">
                <a:hlinkClick r:id="rId11"/>
              </a:rPr>
              <a:t>Source Code</a:t>
            </a:r>
            <a:r>
              <a:rPr lang="en-US" sz="2100" dirty="0"/>
              <a:t>] </a:t>
            </a:r>
            <a:endParaRPr lang="en-US" sz="2100" dirty="0">
              <a:solidFill>
                <a:srgbClr val="000000"/>
              </a:solidFill>
            </a:endParaRPr>
          </a:p>
        </p:txBody>
      </p:sp>
    </p:spTree>
    <p:extLst>
      <p:ext uri="{BB962C8B-B14F-4D97-AF65-F5344CB8AC3E}">
        <p14:creationId xmlns:p14="http://schemas.microsoft.com/office/powerpoint/2010/main" val="2817691926"/>
      </p:ext>
    </p:extLst>
  </p:cSld>
  <p:clrMapOvr>
    <a:masterClrMapping/>
  </p:clrMapOvr>
  <p:transition/>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2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2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2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2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4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6.xml><?xml version="1.0" encoding="utf-8"?>
<a:theme xmlns:a="http://schemas.openxmlformats.org/drawingml/2006/main" name="3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3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9.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4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2.xml><?xml version="1.0" encoding="utf-8"?>
<a:theme xmlns:a="http://schemas.openxmlformats.org/drawingml/2006/main" name="5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rlito"/>
        <a:ea typeface="Droid Sans"/>
        <a:cs typeface="Droid Sans"/>
      </a:majorFont>
      <a:minorFont>
        <a:latin typeface="Carlito"/>
        <a:ea typeface="Droid Sans"/>
        <a:cs typeface="Droid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7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9.xml><?xml version="1.0" encoding="utf-8"?>
<a:theme xmlns:a="http://schemas.openxmlformats.org/drawingml/2006/main" name="6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4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4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8.xml><?xml version="1.0" encoding="utf-8"?>
<a:theme xmlns:a="http://schemas.openxmlformats.org/drawingml/2006/main" name="6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20482</TotalTime>
  <Words>7311</Words>
  <Application>Microsoft Office PowerPoint</Application>
  <PresentationFormat>On-screen Show (4:3)</PresentationFormat>
  <Paragraphs>1384</Paragraphs>
  <Slides>104</Slides>
  <Notes>35</Notes>
  <HiddenSlides>0</HiddenSlides>
  <MMClips>0</MMClips>
  <ScaleCrop>false</ScaleCrop>
  <HeadingPairs>
    <vt:vector size="8" baseType="variant">
      <vt:variant>
        <vt:lpstr>Fonts Used</vt:lpstr>
      </vt:variant>
      <vt:variant>
        <vt:i4>18</vt:i4>
      </vt:variant>
      <vt:variant>
        <vt:lpstr>Theme</vt:lpstr>
      </vt:variant>
      <vt:variant>
        <vt:i4>41</vt:i4>
      </vt:variant>
      <vt:variant>
        <vt:lpstr>Embedded OLE Servers</vt:lpstr>
      </vt:variant>
      <vt:variant>
        <vt:i4>1</vt:i4>
      </vt:variant>
      <vt:variant>
        <vt:lpstr>Slide Titles</vt:lpstr>
      </vt:variant>
      <vt:variant>
        <vt:i4>104</vt:i4>
      </vt:variant>
    </vt:vector>
  </HeadingPairs>
  <TitlesOfParts>
    <vt:vector size="164" baseType="lpstr">
      <vt:lpstr>ＭＳ Ｐゴシック</vt:lpstr>
      <vt:lpstr>ＭＳ Ｐゴシック</vt:lpstr>
      <vt:lpstr>宋体</vt:lpstr>
      <vt:lpstr>Adobe Garamond Pro</vt:lpstr>
      <vt:lpstr>Arial</vt:lpstr>
      <vt:lpstr>Calibri</vt:lpstr>
      <vt:lpstr>Cambria Math</vt:lpstr>
      <vt:lpstr>Carlito</vt:lpstr>
      <vt:lpstr>Charter Black</vt:lpstr>
      <vt:lpstr>Courier New</vt:lpstr>
      <vt:lpstr>DejaVu Sans</vt:lpstr>
      <vt:lpstr>Droid Sans</vt:lpstr>
      <vt:lpstr>Garamond</vt:lpstr>
      <vt:lpstr>Symbol</vt:lpstr>
      <vt:lpstr>Tahoma</vt:lpstr>
      <vt:lpstr>Times</vt:lpstr>
      <vt:lpstr>Times New Roman</vt:lpstr>
      <vt:lpstr>Wingdings</vt:lpstr>
      <vt:lpstr>Edge</vt:lpstr>
      <vt:lpstr>17_Edge</vt:lpstr>
      <vt:lpstr>39_Edge</vt:lpstr>
      <vt:lpstr>147_Edge</vt:lpstr>
      <vt:lpstr>98_Edge</vt:lpstr>
      <vt:lpstr>7_Edge</vt:lpstr>
      <vt:lpstr>1_Metropolitan_bullet</vt:lpstr>
      <vt:lpstr>65_Edge</vt:lpstr>
      <vt:lpstr>66_Edge</vt:lpstr>
      <vt:lpstr>46_Edge</vt:lpstr>
      <vt:lpstr>18_Edge</vt:lpstr>
      <vt:lpstr>2_Edge</vt:lpstr>
      <vt:lpstr>136_Edge</vt:lpstr>
      <vt:lpstr>152_Edge</vt:lpstr>
      <vt:lpstr>36_Edge</vt:lpstr>
      <vt:lpstr>37_Edge</vt:lpstr>
      <vt:lpstr>25_Edge</vt:lpstr>
      <vt:lpstr>26_Edge</vt:lpstr>
      <vt:lpstr>24_Edge</vt:lpstr>
      <vt:lpstr>27_Edge</vt:lpstr>
      <vt:lpstr>9_Office Theme</vt:lpstr>
      <vt:lpstr>28_Edge</vt:lpstr>
      <vt:lpstr>29_Edge</vt:lpstr>
      <vt:lpstr>146_Edge</vt:lpstr>
      <vt:lpstr>26_Office Theme</vt:lpstr>
      <vt:lpstr>30_Edge</vt:lpstr>
      <vt:lpstr>31_Edge</vt:lpstr>
      <vt:lpstr>17_Office Theme</vt:lpstr>
      <vt:lpstr>49_Edge</vt:lpstr>
      <vt:lpstr>145_Edge</vt:lpstr>
      <vt:lpstr>18_Office Theme</vt:lpstr>
      <vt:lpstr>50_Edge</vt:lpstr>
      <vt:lpstr>51_Edge</vt:lpstr>
      <vt:lpstr>153_Edge</vt:lpstr>
      <vt:lpstr>44_Edge</vt:lpstr>
      <vt:lpstr>3_Office Theme</vt:lpstr>
      <vt:lpstr>70_Edge</vt:lpstr>
      <vt:lpstr>4_Office Theme</vt:lpstr>
      <vt:lpstr>68_Edge</vt:lpstr>
      <vt:lpstr>45_Edge</vt:lpstr>
      <vt:lpstr>1_Office Theme</vt:lpstr>
      <vt:lpstr>Worksheet</vt:lpstr>
      <vt:lpstr>Memory Systems  Fundamentals, Recent Research, Challenges, Opportunities  Lecture 5: Emerging Memory Technologies</vt:lpstr>
      <vt:lpstr>Emerging Memory Technologies</vt:lpstr>
      <vt:lpstr>Limits of Charge Memory</vt:lpstr>
      <vt:lpstr>Solution 1: New Memory Architectures</vt:lpstr>
      <vt:lpstr>Solution 1: New Memory Architectures</vt:lpstr>
      <vt:lpstr>Solution 2: Emerging Memory Technologies</vt:lpstr>
      <vt:lpstr>Solution 2: Emerging Memory Technologies</vt:lpstr>
      <vt:lpstr>Charge vs. Resistive Memories</vt:lpstr>
      <vt:lpstr>Promising Resistive Memory Technologies</vt:lpstr>
      <vt:lpstr>What is Phase Change Memory?</vt:lpstr>
      <vt:lpstr>How Does PCM Work?</vt:lpstr>
      <vt:lpstr>Opportunity: PCM Advantages</vt:lpstr>
      <vt:lpstr>PCM Resistance → Value</vt:lpstr>
      <vt:lpstr>Multi-Level Cell PCM</vt:lpstr>
      <vt:lpstr>MLC-PCM Resistance → Value</vt:lpstr>
      <vt:lpstr>MLC-PCM Resistance → Value</vt:lpstr>
      <vt:lpstr>Phase Change Memory Properties</vt:lpstr>
      <vt:lpstr>PowerPoint Presentation</vt:lpstr>
      <vt:lpstr>Phase Change Memory Properties: Latency</vt:lpstr>
      <vt:lpstr>Phase Change Memory Properties</vt:lpstr>
      <vt:lpstr>Phase Change Memory: Pros and Cons</vt:lpstr>
      <vt:lpstr>PCM-based Main Memory (I)</vt:lpstr>
      <vt:lpstr>PCM-based Main Memory (II)</vt:lpstr>
      <vt:lpstr>An Initial Study: Replace DRAM with PCM</vt:lpstr>
      <vt:lpstr>Results: Naïve Replacement of DRAM with PCM</vt:lpstr>
      <vt:lpstr>Architecting PCM to Mitigate Shortcomings</vt:lpstr>
      <vt:lpstr>Results: Architected PCM as Main Memory </vt:lpstr>
      <vt:lpstr>Required Reading: PCM As Main Memory</vt:lpstr>
      <vt:lpstr>More on PCM As Main Memory (II)</vt:lpstr>
      <vt:lpstr>STT-MRAM as Main Memory</vt:lpstr>
      <vt:lpstr>STT-MRAM: Pros and Cons</vt:lpstr>
      <vt:lpstr>Architected STT-MRAM as Main Memory</vt:lpstr>
      <vt:lpstr>More on STT-MRAM as Main Memory</vt:lpstr>
      <vt:lpstr>A More Viable Approach: Hybrid Memory Systems</vt:lpstr>
      <vt:lpstr>Challenge and Opportunity</vt:lpstr>
      <vt:lpstr>Challenge and Opportunity</vt:lpstr>
      <vt:lpstr>Hybrid Memory Systems: Issues</vt:lpstr>
      <vt:lpstr>One Option: DRAM as a Cache for PCM</vt:lpstr>
      <vt:lpstr>DRAM as a Cache for PCM</vt:lpstr>
      <vt:lpstr>Write Filtering Techniques</vt:lpstr>
      <vt:lpstr>Results: DRAM as PCM Cache (I)</vt:lpstr>
      <vt:lpstr>Results: DRAM as PCM Cache (II)</vt:lpstr>
      <vt:lpstr>More on DRAM-PCM Hybrid Memory</vt:lpstr>
      <vt:lpstr>Data Placement in Hybrid Memory</vt:lpstr>
      <vt:lpstr>Data Placement Between DRAM and PCM</vt:lpstr>
      <vt:lpstr>Key Observation &amp; Idea</vt:lpstr>
      <vt:lpstr>Hybrid vs. All-PCM/DRAM [ICCD’12]</vt:lpstr>
      <vt:lpstr>More on Hybrid Memory Data Placement</vt:lpstr>
      <vt:lpstr>Weaknesses of Existing Solutions</vt:lpstr>
      <vt:lpstr>Importance of Memory-Level Parallelism</vt:lpstr>
      <vt:lpstr>Our Goal [CLUSTER 2017]</vt:lpstr>
      <vt:lpstr>Utility-Based Hybrid Memory Management</vt:lpstr>
      <vt:lpstr>Key Mechanisms of UH-MEM</vt:lpstr>
      <vt:lpstr>Results: System Performance</vt:lpstr>
      <vt:lpstr>Results: Sensitivity to Slow Memory Latency</vt:lpstr>
      <vt:lpstr>More on UH-MEM</vt:lpstr>
      <vt:lpstr>Challenge and Opportunity</vt:lpstr>
      <vt:lpstr>Another Challenge</vt:lpstr>
      <vt:lpstr>One Problem with Large DRAM Caches</vt:lpstr>
      <vt:lpstr>Idea 1: Tags in Memory</vt:lpstr>
      <vt:lpstr>Idea 2: Cache Tags in SRAM</vt:lpstr>
      <vt:lpstr>Idea 3: Dynamic Data Transfer Granularity</vt:lpstr>
      <vt:lpstr>PowerPoint Presentation</vt:lpstr>
      <vt:lpstr>PowerPoint Presentation</vt:lpstr>
      <vt:lpstr>On Large DRAM Cache Design</vt:lpstr>
      <vt:lpstr>DRAM Caches: Many Recent Options</vt:lpstr>
      <vt:lpstr>Banshee [MICRO 2017]</vt:lpstr>
      <vt:lpstr>More on Banshee</vt:lpstr>
      <vt:lpstr>Other Opportunities with Emerging Technologies</vt:lpstr>
      <vt:lpstr>TWO-LEVEL STORAGE MODEL</vt:lpstr>
      <vt:lpstr>TWO-LEVEL STORAGE MODEL</vt:lpstr>
      <vt:lpstr>Two-Level Memory/Storage Model</vt:lpstr>
      <vt:lpstr>Unified Memory and Storage with NVM</vt:lpstr>
      <vt:lpstr>PERSISTENT MEMORY</vt:lpstr>
      <vt:lpstr>The Persistent Memory Manager (PMM)</vt:lpstr>
      <vt:lpstr>The Persistent Memory Manager (PMM)</vt:lpstr>
      <vt:lpstr>Efficient Data Mapping among Heterogeneous Devices</vt:lpstr>
      <vt:lpstr>Efficient Data Mapping among Heterogeneous Devices</vt:lpstr>
      <vt:lpstr>Efficient Data Mapping among Heterogeneous Devices</vt:lpstr>
      <vt:lpstr>Efficient Data Mapping among Heterogeneous Devices</vt:lpstr>
      <vt:lpstr>Evaluated Systems</vt:lpstr>
      <vt:lpstr>Performance Benefits of a Single-Level Store</vt:lpstr>
      <vt:lpstr>Energy Benefits of a Single-Level Store</vt:lpstr>
      <vt:lpstr>On Persistent Memory Benefits &amp; Challenges </vt:lpstr>
      <vt:lpstr>Challenge and Opportunity</vt:lpstr>
      <vt:lpstr>Challenge and Opportunity</vt:lpstr>
      <vt:lpstr>One Key Challenge in Persistent Memory</vt:lpstr>
      <vt:lpstr>CRASH CONSISTENCY PROBLEM</vt:lpstr>
      <vt:lpstr>CURRENT SOLUTIONS</vt:lpstr>
      <vt:lpstr>CURRENT SOLUTIONS</vt:lpstr>
      <vt:lpstr>CURRENT SOLUTIONS</vt:lpstr>
      <vt:lpstr>CURRENT SOLUTIONS</vt:lpstr>
      <vt:lpstr>CURRENT SOLUTIONS</vt:lpstr>
      <vt:lpstr>CURRENT SOLUTIONS</vt:lpstr>
      <vt:lpstr>CURRENT SOLUTIONS</vt:lpstr>
      <vt:lpstr>OUR APPROACH: ThyNVM</vt:lpstr>
      <vt:lpstr>ThyNVM: Summary</vt:lpstr>
      <vt:lpstr>2. OVERLAPPING  CHECKPOINTING AND EXECUTION</vt:lpstr>
      <vt:lpstr>More About ThyNVM</vt:lpstr>
      <vt:lpstr>Another Key Challenge in Persistent Memory</vt:lpstr>
      <vt:lpstr>Tools/Libraries to Help Programmers</vt:lpstr>
      <vt:lpstr>The Future of Emerging Technologies is Bright</vt:lpstr>
      <vt:lpstr>If In Doubt, Refer to Flash Memory</vt:lpstr>
      <vt:lpstr>Memory Systems  Fundamentals, Recent Research, Challenges, Opportunities  Lecture 5: Emerging Memory Technologies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18-741  Advanced Computer Architecture Lecture 1: Intro and Basics</dc:title>
  <dc:creator>Onur Mutlu</dc:creator>
  <cp:lastModifiedBy>Roman Kaplan</cp:lastModifiedBy>
  <cp:revision>474</cp:revision>
  <cp:lastPrinted>2017-09-21T09:40:56Z</cp:lastPrinted>
  <dcterms:created xsi:type="dcterms:W3CDTF">2010-09-08T00:51:32Z</dcterms:created>
  <dcterms:modified xsi:type="dcterms:W3CDTF">2018-10-09T08:30:41Z</dcterms:modified>
</cp:coreProperties>
</file>